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5.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10.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677" r:id="rId2"/>
    <p:sldMasterId id="2147483690" r:id="rId3"/>
    <p:sldMasterId id="2147483699" r:id="rId4"/>
    <p:sldMasterId id="2147483714" r:id="rId5"/>
  </p:sldMasterIdLst>
  <p:notesMasterIdLst>
    <p:notesMasterId r:id="rId39"/>
  </p:notesMasterIdLst>
  <p:sldIdLst>
    <p:sldId id="299" r:id="rId6"/>
    <p:sldId id="335" r:id="rId7"/>
    <p:sldId id="331" r:id="rId8"/>
    <p:sldId id="336" r:id="rId9"/>
    <p:sldId id="341" r:id="rId10"/>
    <p:sldId id="342" r:id="rId11"/>
    <p:sldId id="343" r:id="rId12"/>
    <p:sldId id="344" r:id="rId13"/>
    <p:sldId id="340" r:id="rId14"/>
    <p:sldId id="345" r:id="rId15"/>
    <p:sldId id="300" r:id="rId16"/>
    <p:sldId id="301" r:id="rId17"/>
    <p:sldId id="302" r:id="rId18"/>
    <p:sldId id="303" r:id="rId19"/>
    <p:sldId id="304" r:id="rId20"/>
    <p:sldId id="305" r:id="rId21"/>
    <p:sldId id="306" r:id="rId22"/>
    <p:sldId id="307" r:id="rId23"/>
    <p:sldId id="308" r:id="rId24"/>
    <p:sldId id="309" r:id="rId25"/>
    <p:sldId id="310" r:id="rId26"/>
    <p:sldId id="311" r:id="rId27"/>
    <p:sldId id="312" r:id="rId28"/>
    <p:sldId id="313" r:id="rId29"/>
    <p:sldId id="314" r:id="rId30"/>
    <p:sldId id="315" r:id="rId31"/>
    <p:sldId id="319" r:id="rId32"/>
    <p:sldId id="283" r:id="rId33"/>
    <p:sldId id="328" r:id="rId34"/>
    <p:sldId id="286" r:id="rId35"/>
    <p:sldId id="346" r:id="rId36"/>
    <p:sldId id="298" r:id="rId37"/>
    <p:sldId id="347"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p:scale>
          <a:sx n="80" d="100"/>
          <a:sy n="80" d="100"/>
        </p:scale>
        <p:origin x="-1878" y="-6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811890721780128"/>
          <c:y val="5.5914679064285364E-2"/>
          <c:w val="0.85374232510696291"/>
          <c:h val="0.62777874179448978"/>
        </c:manualLayout>
      </c:layout>
      <c:barChart>
        <c:barDir val="col"/>
        <c:grouping val="clustered"/>
        <c:varyColors val="0"/>
        <c:ser>
          <c:idx val="0"/>
          <c:order val="0"/>
          <c:tx>
            <c:strRef>
              <c:f>Sheet1!$B$1</c:f>
              <c:strCache>
                <c:ptCount val="1"/>
                <c:pt idx="0">
                  <c:v>Column1</c:v>
                </c:pt>
              </c:strCache>
            </c:strRef>
          </c:tx>
          <c:invertIfNegative val="0"/>
          <c:dPt>
            <c:idx val="0"/>
            <c:invertIfNegative val="0"/>
            <c:bubble3D val="0"/>
            <c:spPr>
              <a:solidFill>
                <a:schemeClr val="bg1">
                  <a:lumMod val="50000"/>
                </a:schemeClr>
              </a:solidFill>
            </c:spPr>
          </c:dPt>
          <c:dPt>
            <c:idx val="1"/>
            <c:invertIfNegative val="0"/>
            <c:bubble3D val="0"/>
            <c:spPr>
              <a:solidFill>
                <a:schemeClr val="tx2"/>
              </a:solidFill>
            </c:spPr>
          </c:dPt>
          <c:dPt>
            <c:idx val="6"/>
            <c:invertIfNegative val="0"/>
            <c:bubble3D val="0"/>
            <c:spPr>
              <a:solidFill>
                <a:schemeClr val="accent4"/>
              </a:solidFill>
            </c:spPr>
          </c:dPt>
          <c:dPt>
            <c:idx val="7"/>
            <c:invertIfNegative val="0"/>
            <c:bubble3D val="0"/>
            <c:spPr>
              <a:solidFill>
                <a:schemeClr val="accent2"/>
              </a:solidFill>
            </c:spPr>
          </c:dPt>
          <c:dLbls>
            <c:spPr>
              <a:noFill/>
              <a:ln>
                <a:noFill/>
              </a:ln>
              <a:effectLst/>
            </c:spPr>
            <c:txPr>
              <a:bodyPr/>
              <a:lstStyle/>
              <a:p>
                <a:pPr>
                  <a:defRPr sz="1400">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Sheet1!$A$2:$A$9</c:f>
              <c:strCache>
                <c:ptCount val="8"/>
                <c:pt idx="0">
                  <c:v>No therapy</c:v>
                </c:pt>
                <c:pt idx="1">
                  <c:v>ASA</c:v>
                </c:pt>
                <c:pt idx="2">
                  <c:v>Q1</c:v>
                </c:pt>
                <c:pt idx="3">
                  <c:v>Q2</c:v>
                </c:pt>
                <c:pt idx="4">
                  <c:v>Q3</c:v>
                </c:pt>
                <c:pt idx="5">
                  <c:v>Q4</c:v>
                </c:pt>
                <c:pt idx="6">
                  <c:v>Dabigatran</c:v>
                </c:pt>
                <c:pt idx="7">
                  <c:v>Overall</c:v>
                </c:pt>
              </c:strCache>
            </c:strRef>
          </c:cat>
          <c:val>
            <c:numRef>
              <c:f>Sheet1!$B$2:$B$9</c:f>
              <c:numCache>
                <c:formatCode>0.00</c:formatCode>
                <c:ptCount val="8"/>
                <c:pt idx="0" formatCode="General">
                  <c:v>10.38</c:v>
                </c:pt>
                <c:pt idx="1">
                  <c:v>7.95</c:v>
                </c:pt>
                <c:pt idx="2" formatCode="General">
                  <c:v>7.34</c:v>
                </c:pt>
                <c:pt idx="3" formatCode="General">
                  <c:v>5.95</c:v>
                </c:pt>
                <c:pt idx="4" formatCode="General">
                  <c:v>4.3899999999999997</c:v>
                </c:pt>
                <c:pt idx="5" formatCode="General">
                  <c:v>3.1</c:v>
                </c:pt>
                <c:pt idx="6" formatCode="General">
                  <c:v>2.2400000000000002</c:v>
                </c:pt>
                <c:pt idx="7" formatCode="General">
                  <c:v>7.74</c:v>
                </c:pt>
              </c:numCache>
            </c:numRef>
          </c:val>
        </c:ser>
        <c:dLbls>
          <c:showLegendKey val="0"/>
          <c:showVal val="0"/>
          <c:showCatName val="0"/>
          <c:showSerName val="0"/>
          <c:showPercent val="0"/>
          <c:showBubbleSize val="0"/>
        </c:dLbls>
        <c:gapWidth val="150"/>
        <c:axId val="81146624"/>
        <c:axId val="81148160"/>
      </c:barChart>
      <c:catAx>
        <c:axId val="81146624"/>
        <c:scaling>
          <c:orientation val="minMax"/>
        </c:scaling>
        <c:delete val="0"/>
        <c:axPos val="b"/>
        <c:numFmt formatCode="General" sourceLinked="1"/>
        <c:majorTickMark val="out"/>
        <c:minorTickMark val="none"/>
        <c:tickLblPos val="nextTo"/>
        <c:spPr>
          <a:ln w="19046">
            <a:solidFill>
              <a:schemeClr val="tx2"/>
            </a:solidFill>
          </a:ln>
        </c:spPr>
        <c:txPr>
          <a:bodyPr/>
          <a:lstStyle/>
          <a:p>
            <a:pPr>
              <a:defRPr sz="1200">
                <a:latin typeface="Arial" panose="020B0604020202020204" pitchFamily="34" charset="0"/>
                <a:cs typeface="Arial" panose="020B0604020202020204" pitchFamily="34" charset="0"/>
              </a:defRPr>
            </a:pPr>
            <a:endParaRPr lang="en-US"/>
          </a:p>
        </c:txPr>
        <c:crossAx val="81148160"/>
        <c:crosses val="autoZero"/>
        <c:auto val="1"/>
        <c:lblAlgn val="ctr"/>
        <c:lblOffset val="100"/>
        <c:noMultiLvlLbl val="0"/>
      </c:catAx>
      <c:valAx>
        <c:axId val="81148160"/>
        <c:scaling>
          <c:orientation val="minMax"/>
        </c:scaling>
        <c:delete val="0"/>
        <c:axPos val="l"/>
        <c:title>
          <c:tx>
            <c:rich>
              <a:bodyPr/>
              <a:lstStyle/>
              <a:p>
                <a:pPr>
                  <a:defRPr sz="1400" b="1" i="0" u="none" strike="noStrike" baseline="0">
                    <a:solidFill>
                      <a:schemeClr val="tx1"/>
                    </a:solidFill>
                    <a:latin typeface="Arial" panose="020B0604020202020204" pitchFamily="34" charset="0"/>
                    <a:ea typeface="Tahoma"/>
                    <a:cs typeface="Arial" panose="020B0604020202020204" pitchFamily="34" charset="0"/>
                  </a:defRPr>
                </a:pPr>
                <a:r>
                  <a:rPr lang="en-GB" sz="1400" dirty="0" smtClean="0">
                    <a:solidFill>
                      <a:schemeClr val="tx1"/>
                    </a:solidFill>
                    <a:latin typeface="Arial" panose="020B0604020202020204" pitchFamily="34" charset="0"/>
                    <a:cs typeface="Arial" panose="020B0604020202020204" pitchFamily="34" charset="0"/>
                  </a:rPr>
                  <a:t>Annual incidence of ischaemic stroke (%/yr)</a:t>
                </a:r>
                <a:endParaRPr lang="en-GB" sz="1400" dirty="0">
                  <a:solidFill>
                    <a:schemeClr val="tx1"/>
                  </a:solidFill>
                  <a:latin typeface="Arial" panose="020B0604020202020204" pitchFamily="34" charset="0"/>
                  <a:cs typeface="Arial" panose="020B0604020202020204" pitchFamily="34" charset="0"/>
                </a:endParaRPr>
              </a:p>
            </c:rich>
          </c:tx>
          <c:layout>
            <c:manualLayout>
              <c:xMode val="edge"/>
              <c:yMode val="edge"/>
              <c:x val="2.5573463124567906E-2"/>
              <c:y val="7.9521906426008884E-2"/>
            </c:manualLayout>
          </c:layout>
          <c:overlay val="0"/>
        </c:title>
        <c:numFmt formatCode="General" sourceLinked="1"/>
        <c:majorTickMark val="out"/>
        <c:minorTickMark val="none"/>
        <c:tickLblPos val="nextTo"/>
        <c:spPr>
          <a:ln w="19046">
            <a:solidFill>
              <a:schemeClr val="tx2"/>
            </a:solidFill>
          </a:ln>
        </c:spPr>
        <c:txPr>
          <a:bodyPr/>
          <a:lstStyle/>
          <a:p>
            <a:pPr>
              <a:defRPr sz="1400">
                <a:latin typeface="Arial" panose="020B0604020202020204" pitchFamily="34" charset="0"/>
                <a:cs typeface="Arial" panose="020B0604020202020204" pitchFamily="34" charset="0"/>
              </a:defRPr>
            </a:pPr>
            <a:endParaRPr lang="en-US"/>
          </a:p>
        </c:txPr>
        <c:crossAx val="81146624"/>
        <c:crosses val="autoZero"/>
        <c:crossBetween val="between"/>
        <c:majorUnit val="4"/>
      </c:valAx>
      <c:spPr>
        <a:noFill/>
        <a:ln w="25395">
          <a:noFill/>
        </a:ln>
      </c:spPr>
    </c:plotArea>
    <c:plotVisOnly val="1"/>
    <c:dispBlanksAs val="gap"/>
    <c:showDLblsOverMax val="0"/>
  </c:chart>
  <c:txPr>
    <a:bodyPr/>
    <a:lstStyle/>
    <a:p>
      <a:pPr>
        <a:defRPr sz="18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Column1</c:v>
                </c:pt>
              </c:strCache>
            </c:strRef>
          </c:tx>
          <c:invertIfNegative val="0"/>
          <c:dPt>
            <c:idx val="0"/>
            <c:invertIfNegative val="0"/>
            <c:bubble3D val="0"/>
            <c:spPr>
              <a:solidFill>
                <a:schemeClr val="bg1">
                  <a:lumMod val="50000"/>
                </a:schemeClr>
              </a:solidFill>
            </c:spPr>
          </c:dPt>
          <c:dPt>
            <c:idx val="1"/>
            <c:invertIfNegative val="0"/>
            <c:bubble3D val="0"/>
            <c:spPr>
              <a:solidFill>
                <a:schemeClr val="tx2"/>
              </a:solidFill>
            </c:spPr>
          </c:dPt>
          <c:dPt>
            <c:idx val="6"/>
            <c:invertIfNegative val="0"/>
            <c:bubble3D val="0"/>
            <c:spPr>
              <a:solidFill>
                <a:schemeClr val="accent4"/>
              </a:solidFill>
            </c:spPr>
          </c:dPt>
          <c:dPt>
            <c:idx val="7"/>
            <c:invertIfNegative val="0"/>
            <c:bubble3D val="0"/>
            <c:spPr>
              <a:solidFill>
                <a:schemeClr val="accent2"/>
              </a:solidFill>
            </c:spPr>
          </c:dPt>
          <c:dLbls>
            <c:spPr>
              <a:noFill/>
              <a:ln>
                <a:noFill/>
              </a:ln>
              <a:effectLst/>
            </c:spPr>
            <c:txPr>
              <a:bodyPr/>
              <a:lstStyle/>
              <a:p>
                <a:pPr>
                  <a:defRPr sz="1400">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Sheet1!$A$2:$A$9</c:f>
              <c:strCache>
                <c:ptCount val="8"/>
                <c:pt idx="0">
                  <c:v>No therapy</c:v>
                </c:pt>
                <c:pt idx="1">
                  <c:v>ASA</c:v>
                </c:pt>
                <c:pt idx="2">
                  <c:v>Q1</c:v>
                </c:pt>
                <c:pt idx="3">
                  <c:v>Q2</c:v>
                </c:pt>
                <c:pt idx="4">
                  <c:v>Q3</c:v>
                </c:pt>
                <c:pt idx="5">
                  <c:v>Q4</c:v>
                </c:pt>
                <c:pt idx="6">
                  <c:v>Dabigatran</c:v>
                </c:pt>
                <c:pt idx="7">
                  <c:v>Overall</c:v>
                </c:pt>
              </c:strCache>
            </c:strRef>
          </c:cat>
          <c:val>
            <c:numRef>
              <c:f>Sheet1!$B$2:$B$9</c:f>
              <c:numCache>
                <c:formatCode>0.00</c:formatCode>
                <c:ptCount val="8"/>
                <c:pt idx="0" formatCode="General">
                  <c:v>0.53</c:v>
                </c:pt>
                <c:pt idx="1">
                  <c:v>0.8</c:v>
                </c:pt>
                <c:pt idx="2" formatCode="General">
                  <c:v>1.37</c:v>
                </c:pt>
                <c:pt idx="3" formatCode="General">
                  <c:v>0.86</c:v>
                </c:pt>
                <c:pt idx="4" formatCode="General">
                  <c:v>0.82</c:v>
                </c:pt>
                <c:pt idx="5" formatCode="General">
                  <c:v>0.74</c:v>
                </c:pt>
                <c:pt idx="6" formatCode="General">
                  <c:v>0.32</c:v>
                </c:pt>
                <c:pt idx="7" formatCode="General">
                  <c:v>0.75</c:v>
                </c:pt>
              </c:numCache>
            </c:numRef>
          </c:val>
        </c:ser>
        <c:dLbls>
          <c:showLegendKey val="0"/>
          <c:showVal val="0"/>
          <c:showCatName val="0"/>
          <c:showSerName val="0"/>
          <c:showPercent val="0"/>
          <c:showBubbleSize val="0"/>
        </c:dLbls>
        <c:gapWidth val="150"/>
        <c:axId val="81203200"/>
        <c:axId val="81204736"/>
      </c:barChart>
      <c:catAx>
        <c:axId val="81203200"/>
        <c:scaling>
          <c:orientation val="minMax"/>
        </c:scaling>
        <c:delete val="0"/>
        <c:axPos val="b"/>
        <c:numFmt formatCode="General" sourceLinked="1"/>
        <c:majorTickMark val="out"/>
        <c:minorTickMark val="none"/>
        <c:tickLblPos val="nextTo"/>
        <c:spPr>
          <a:ln w="19046">
            <a:solidFill>
              <a:schemeClr val="tx2"/>
            </a:solidFill>
          </a:ln>
        </c:spPr>
        <c:txPr>
          <a:bodyPr/>
          <a:lstStyle/>
          <a:p>
            <a:pPr>
              <a:defRPr sz="1200">
                <a:latin typeface="Arial" panose="020B0604020202020204" pitchFamily="34" charset="0"/>
                <a:cs typeface="Arial" panose="020B0604020202020204" pitchFamily="34" charset="0"/>
              </a:defRPr>
            </a:pPr>
            <a:endParaRPr lang="en-US"/>
          </a:p>
        </c:txPr>
        <c:crossAx val="81204736"/>
        <c:crosses val="autoZero"/>
        <c:auto val="1"/>
        <c:lblAlgn val="ctr"/>
        <c:lblOffset val="100"/>
        <c:noMultiLvlLbl val="0"/>
      </c:catAx>
      <c:valAx>
        <c:axId val="81204736"/>
        <c:scaling>
          <c:orientation val="minMax"/>
        </c:scaling>
        <c:delete val="0"/>
        <c:axPos val="l"/>
        <c:title>
          <c:tx>
            <c:rich>
              <a:bodyPr/>
              <a:lstStyle/>
              <a:p>
                <a:pPr>
                  <a:defRPr sz="1400" b="1" i="0" u="none" strike="noStrike" baseline="0">
                    <a:solidFill>
                      <a:schemeClr val="tx1"/>
                    </a:solidFill>
                    <a:latin typeface="Arial" panose="020B0604020202020204" pitchFamily="34" charset="0"/>
                    <a:ea typeface="Tahoma"/>
                    <a:cs typeface="Arial" panose="020B0604020202020204" pitchFamily="34" charset="0"/>
                  </a:defRPr>
                </a:pPr>
                <a:r>
                  <a:rPr lang="en-GB" sz="1400" dirty="0" smtClean="0">
                    <a:solidFill>
                      <a:schemeClr val="tx1"/>
                    </a:solidFill>
                    <a:latin typeface="Arial" panose="020B0604020202020204" pitchFamily="34" charset="0"/>
                    <a:cs typeface="Arial" panose="020B0604020202020204" pitchFamily="34" charset="0"/>
                  </a:rPr>
                  <a:t>Annual incidence of ICH</a:t>
                </a:r>
                <a:r>
                  <a:rPr lang="en-GB" sz="1400" baseline="0" dirty="0" smtClean="0">
                    <a:solidFill>
                      <a:schemeClr val="tx1"/>
                    </a:solidFill>
                    <a:latin typeface="Arial" panose="020B0604020202020204" pitchFamily="34" charset="0"/>
                    <a:cs typeface="Arial" panose="020B0604020202020204" pitchFamily="34" charset="0"/>
                  </a:rPr>
                  <a:t> </a:t>
                </a:r>
                <a:r>
                  <a:rPr lang="en-GB" sz="1400" dirty="0" smtClean="0">
                    <a:solidFill>
                      <a:schemeClr val="tx1"/>
                    </a:solidFill>
                    <a:latin typeface="Arial" panose="020B0604020202020204" pitchFamily="34" charset="0"/>
                    <a:cs typeface="Arial" panose="020B0604020202020204" pitchFamily="34" charset="0"/>
                  </a:rPr>
                  <a:t>(%/yr)</a:t>
                </a:r>
                <a:endParaRPr lang="en-GB" sz="1400" dirty="0">
                  <a:solidFill>
                    <a:schemeClr val="tx1"/>
                  </a:solidFill>
                  <a:latin typeface="Arial" panose="020B0604020202020204" pitchFamily="34" charset="0"/>
                  <a:cs typeface="Arial" panose="020B0604020202020204" pitchFamily="34" charset="0"/>
                </a:endParaRPr>
              </a:p>
            </c:rich>
          </c:tx>
          <c:layout>
            <c:manualLayout>
              <c:xMode val="edge"/>
              <c:yMode val="edge"/>
              <c:x val="1.6952030292610731E-3"/>
              <c:y val="0.220834556763843"/>
            </c:manualLayout>
          </c:layout>
          <c:overlay val="0"/>
        </c:title>
        <c:numFmt formatCode="General" sourceLinked="1"/>
        <c:majorTickMark val="out"/>
        <c:minorTickMark val="none"/>
        <c:tickLblPos val="nextTo"/>
        <c:spPr>
          <a:ln w="19046">
            <a:solidFill>
              <a:schemeClr val="tx2"/>
            </a:solidFill>
          </a:ln>
        </c:spPr>
        <c:txPr>
          <a:bodyPr/>
          <a:lstStyle/>
          <a:p>
            <a:pPr>
              <a:defRPr sz="1400">
                <a:latin typeface="Arial" panose="020B0604020202020204" pitchFamily="34" charset="0"/>
                <a:cs typeface="Arial" panose="020B0604020202020204" pitchFamily="34" charset="0"/>
              </a:defRPr>
            </a:pPr>
            <a:endParaRPr lang="en-US"/>
          </a:p>
        </c:txPr>
        <c:crossAx val="81203200"/>
        <c:crosses val="autoZero"/>
        <c:crossBetween val="between"/>
        <c:majorUnit val="0.4"/>
      </c:valAx>
      <c:spPr>
        <a:noFill/>
        <a:ln w="25395">
          <a:noFill/>
        </a:ln>
      </c:spPr>
    </c:plotArea>
    <c:plotVisOnly val="1"/>
    <c:dispBlanksAs val="gap"/>
    <c:showDLblsOverMax val="0"/>
  </c:chart>
  <c:txPr>
    <a:bodyPr/>
    <a:lstStyle/>
    <a:p>
      <a:pPr>
        <a:defRPr sz="1800"/>
      </a:pPr>
      <a:endParaRPr lang="en-US"/>
    </a:p>
  </c:txPr>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NULL"/></Relationships>
</file>

<file path=ppt/drawings/_rels/vmlDrawing2.vml.rels><?xml version="1.0" encoding="UTF-8" standalone="yes"?>
<Relationships xmlns="http://schemas.openxmlformats.org/package/2006/relationships"><Relationship Id="rId1" Type="http://schemas.openxmlformats.org/officeDocument/2006/relationships/image" Target="NUL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535F22-188A-4F6B-BAB2-DF41E8FB0DC9}" type="datetimeFigureOut">
              <a:rPr lang="en-US" smtClean="0"/>
              <a:t>11/9/2017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C842CD-D357-4FED-846D-CD9FCEA70CE5}" type="slidenum">
              <a:rPr lang="en-US" smtClean="0"/>
              <a:t>‹#›</a:t>
            </a:fld>
            <a:endParaRPr lang="en-US"/>
          </a:p>
        </p:txBody>
      </p:sp>
    </p:spTree>
    <p:extLst>
      <p:ext uri="{BB962C8B-B14F-4D97-AF65-F5344CB8AC3E}">
        <p14:creationId xmlns:p14="http://schemas.microsoft.com/office/powerpoint/2010/main" val="4004373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xfrm>
            <a:off x="1143000" y="685800"/>
            <a:ext cx="4572000" cy="3429000"/>
          </a:xfrm>
          <a:prstGeom prst="rect">
            <a:avLst/>
          </a:prstGeom>
          <a:ln/>
        </p:spPr>
      </p:sp>
      <p:sp>
        <p:nvSpPr>
          <p:cNvPr id="23555" name="Notes Placeholder 2"/>
          <p:cNvSpPr>
            <a:spLocks noGrp="1"/>
          </p:cNvSpPr>
          <p:nvPr>
            <p:ph type="body" idx="1"/>
          </p:nvPr>
        </p:nvSpPr>
        <p:spPr>
          <a:noFill/>
          <a:ln/>
        </p:spPr>
        <p:txBody>
          <a:bodyPr/>
          <a:lstStyle/>
          <a:p>
            <a:r>
              <a:rPr lang="en-GB" dirty="0" smtClean="0">
                <a:latin typeface="Tahoma" panose="020B0604030504040204" pitchFamily="34" charset="0"/>
                <a:ea typeface="Tahoma" panose="020B0604030504040204" pitchFamily="34" charset="0"/>
                <a:cs typeface="Tahoma" panose="020B0604030504040204" pitchFamily="34" charset="0"/>
              </a:rPr>
              <a:t>2782 Asian patients were enrolled in the RE-LY</a:t>
            </a:r>
            <a:r>
              <a:rPr lang="en-US" altLang="ja-JP" baseline="30000" dirty="0" smtClean="0">
                <a:latin typeface="Tahoma" panose="020B0604030504040204" pitchFamily="34" charset="0"/>
                <a:ea typeface="Tahoma" panose="020B0604030504040204" pitchFamily="34" charset="0"/>
                <a:cs typeface="Tahoma" panose="020B0604030504040204" pitchFamily="34" charset="0"/>
              </a:rPr>
              <a:t>®</a:t>
            </a:r>
            <a:r>
              <a:rPr lang="en-GB" dirty="0" smtClean="0">
                <a:latin typeface="Tahoma" panose="020B0604030504040204" pitchFamily="34" charset="0"/>
                <a:ea typeface="Tahoma" panose="020B0604030504040204" pitchFamily="34" charset="0"/>
                <a:cs typeface="Tahoma" panose="020B0604030504040204" pitchFamily="34" charset="0"/>
              </a:rPr>
              <a:t> trial,</a:t>
            </a:r>
            <a:r>
              <a:rPr lang="en-GB" baseline="0" dirty="0" smtClean="0">
                <a:latin typeface="Tahoma" panose="020B0604030504040204" pitchFamily="34" charset="0"/>
                <a:ea typeface="Tahoma" panose="020B0604030504040204" pitchFamily="34" charset="0"/>
                <a:cs typeface="Tahoma" panose="020B0604030504040204" pitchFamily="34" charset="0"/>
              </a:rPr>
              <a:t> representing a considerable proportion of the total trial population. The RE-LY</a:t>
            </a:r>
            <a:r>
              <a:rPr lang="en-US" altLang="ja-JP" baseline="30000" dirty="0" smtClean="0">
                <a:latin typeface="Tahoma" panose="020B0604030504040204" pitchFamily="34" charset="0"/>
                <a:ea typeface="Tahoma" panose="020B0604030504040204" pitchFamily="34" charset="0"/>
                <a:cs typeface="Tahoma" panose="020B0604030504040204" pitchFamily="34" charset="0"/>
              </a:rPr>
              <a:t>®</a:t>
            </a:r>
            <a:r>
              <a:rPr lang="en-GB" baseline="0" dirty="0" smtClean="0">
                <a:latin typeface="Tahoma" panose="020B0604030504040204" pitchFamily="34" charset="0"/>
                <a:ea typeface="Tahoma" panose="020B0604030504040204" pitchFamily="34" charset="0"/>
                <a:cs typeface="Tahoma" panose="020B0604030504040204" pitchFamily="34" charset="0"/>
              </a:rPr>
              <a:t> trial investigated anticoagulation in a larger number of Asian patients compared with the ARISTOTLE trial, which enrolled 1993 Asian patients, and the ROCKET-AF trial, which enrolled just 932 Asian patients.</a:t>
            </a:r>
            <a:endParaRPr lang="en-GB" dirty="0" smtClean="0">
              <a:latin typeface="Tahoma" panose="020B0604030504040204" pitchFamily="34" charset="0"/>
              <a:ea typeface="Tahoma" panose="020B0604030504040204" pitchFamily="34" charset="0"/>
              <a:cs typeface="Tahoma" panose="020B0604030504040204" pitchFamily="34" charset="0"/>
            </a:endParaRPr>
          </a:p>
          <a:p>
            <a:endParaRPr lang="en-GB" dirty="0" smtClean="0">
              <a:latin typeface="Tahoma" panose="020B0604030504040204" pitchFamily="34" charset="0"/>
              <a:ea typeface="Tahoma" panose="020B0604030504040204" pitchFamily="34" charset="0"/>
              <a:cs typeface="Tahoma" panose="020B0604030504040204" pitchFamily="34" charset="0"/>
            </a:endParaRPr>
          </a:p>
          <a:p>
            <a:r>
              <a:rPr lang="en-GB" dirty="0" smtClean="0">
                <a:latin typeface="Tahoma" panose="020B0604030504040204" pitchFamily="34" charset="0"/>
                <a:ea typeface="Tahoma" panose="020B0604030504040204" pitchFamily="34" charset="0"/>
                <a:cs typeface="Tahoma" panose="020B0604030504040204" pitchFamily="34" charset="0"/>
              </a:rPr>
              <a:t>Within the RE-LY</a:t>
            </a:r>
            <a:r>
              <a:rPr lang="en-US" altLang="ja-JP" baseline="30000" dirty="0" smtClean="0">
                <a:latin typeface="Tahoma" panose="020B0604030504040204" pitchFamily="34" charset="0"/>
                <a:ea typeface="Tahoma" panose="020B0604030504040204" pitchFamily="34" charset="0"/>
                <a:cs typeface="Tahoma" panose="020B0604030504040204" pitchFamily="34" charset="0"/>
              </a:rPr>
              <a:t>®</a:t>
            </a:r>
            <a:r>
              <a:rPr lang="en-GB" dirty="0" smtClean="0">
                <a:latin typeface="Tahoma" panose="020B0604030504040204" pitchFamily="34" charset="0"/>
                <a:ea typeface="Tahoma" panose="020B0604030504040204" pitchFamily="34" charset="0"/>
                <a:cs typeface="Tahoma" panose="020B0604030504040204" pitchFamily="34" charset="0"/>
              </a:rPr>
              <a:t> trial,</a:t>
            </a:r>
            <a:r>
              <a:rPr lang="en-GB" baseline="0" dirty="0" smtClean="0">
                <a:latin typeface="Tahoma" panose="020B0604030504040204" pitchFamily="34" charset="0"/>
                <a:ea typeface="Tahoma" panose="020B0604030504040204" pitchFamily="34" charset="0"/>
                <a:cs typeface="Tahoma" panose="020B0604030504040204" pitchFamily="34" charset="0"/>
              </a:rPr>
              <a:t> 10 Asian countries were represented, from both East and South Asia.</a:t>
            </a:r>
          </a:p>
          <a:p>
            <a:endParaRPr lang="en-GB" baseline="0" dirty="0" smtClean="0">
              <a:latin typeface="Tahoma" panose="020B0604030504040204" pitchFamily="34" charset="0"/>
              <a:ea typeface="Tahoma" panose="020B0604030504040204" pitchFamily="34" charset="0"/>
              <a:cs typeface="Tahoma" panose="020B0604030504040204" pitchFamily="34" charset="0"/>
            </a:endParaRPr>
          </a:p>
          <a:p>
            <a:r>
              <a:rPr kumimoji="1" lang="en-GB" sz="1200" b="1"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References</a:t>
            </a:r>
          </a:p>
          <a:p>
            <a:pPr lvl="0">
              <a:defRPr/>
            </a:pPr>
            <a:r>
              <a:rPr lang="en-US" b="0" dirty="0" smtClean="0"/>
              <a:t>Connolly SJ et al. N Engl J Med 2009;361:1139–51; </a:t>
            </a:r>
            <a:r>
              <a:rPr lang="en-US" b="0" dirty="0" smtClean="0">
                <a:solidFill>
                  <a:srgbClr val="00498B"/>
                </a:solidFill>
              </a:rPr>
              <a:t>Hori M et al. Stroke 2013;44:1891–96; </a:t>
            </a:r>
            <a:r>
              <a:rPr lang="en-US" altLang="ja-JP" b="0" dirty="0" smtClean="0">
                <a:solidFill>
                  <a:srgbClr val="00498B"/>
                </a:solidFill>
                <a:ea typeface="ＭＳ Ｐゴシック" pitchFamily="34" charset="-128"/>
              </a:rPr>
              <a:t>Chiang CE et al. </a:t>
            </a:r>
            <a:r>
              <a:rPr lang="en-GB" b="0" kern="1200" dirty="0" err="1" smtClean="0"/>
              <a:t>Thromb</a:t>
            </a:r>
            <a:r>
              <a:rPr lang="en-GB" b="0" kern="1200" dirty="0" smtClean="0"/>
              <a:t> </a:t>
            </a:r>
            <a:r>
              <a:rPr lang="en-GB" b="0" kern="1200" dirty="0" err="1" smtClean="0"/>
              <a:t>Haemost</a:t>
            </a:r>
            <a:r>
              <a:rPr lang="en-GB" b="0" kern="1200" dirty="0" smtClean="0"/>
              <a:t> 2014;111:789–97; </a:t>
            </a:r>
            <a:r>
              <a:rPr lang="en-GB" b="0" dirty="0" smtClean="0"/>
              <a:t>Granger CB et al. N Engl J Med 2011;365:981–99; Patel MR et al. N Engl J Med 2011;365:883</a:t>
            </a:r>
            <a:r>
              <a:rPr lang="en-GB" b="0" dirty="0" smtClean="0">
                <a:cs typeface="Tahoma" pitchFamily="34" charset="0"/>
              </a:rPr>
              <a:t>–</a:t>
            </a:r>
            <a:r>
              <a:rPr lang="en-GB" b="0" dirty="0" smtClean="0"/>
              <a:t>91; </a:t>
            </a:r>
            <a:endParaRPr lang="en-US" altLang="ja-JP" b="0" dirty="0" smtClean="0">
              <a:solidFill>
                <a:srgbClr val="00498B"/>
              </a:solidFill>
              <a:ea typeface="ＭＳ Ｐゴシック" pitchFamily="34" charset="-128"/>
            </a:endParaRPr>
          </a:p>
          <a:p>
            <a:endParaRPr lang="en-GB" dirty="0" smtClean="0">
              <a:latin typeface="Tahoma" panose="020B0604030504040204" pitchFamily="34" charset="0"/>
              <a:ea typeface="Tahoma" panose="020B0604030504040204" pitchFamily="34" charset="0"/>
              <a:cs typeface="Tahoma" panose="020B0604030504040204" pitchFamily="34" charset="0"/>
            </a:endParaRPr>
          </a:p>
        </p:txBody>
      </p:sp>
      <p:sp>
        <p:nvSpPr>
          <p:cNvPr id="2355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b"/>
          <a:lstStyle/>
          <a:p>
            <a:fld id="{01D8916C-868D-47EB-A8A1-983A5B549F71}" type="slidenum">
              <a:rPr lang="en-US" altLang="ja-JP">
                <a:solidFill>
                  <a:srgbClr val="1F497D"/>
                </a:solidFill>
                <a:latin typeface="Tahoma" pitchFamily="34" charset="0"/>
                <a:ea typeface="ＭＳ Ｐゴシック" pitchFamily="34" charset="-128"/>
              </a:rPr>
              <a:pPr/>
              <a:t>3</a:t>
            </a:fld>
            <a:endParaRPr lang="en-US" altLang="ja-JP" dirty="0">
              <a:solidFill>
                <a:srgbClr val="1F497D"/>
              </a:solidFill>
              <a:latin typeface="Tahoma" pitchFamily="34" charset="0"/>
              <a:ea typeface="ＭＳ Ｐゴシック" pitchFamily="34" charset="-128"/>
            </a:endParaRPr>
          </a:p>
        </p:txBody>
      </p:sp>
    </p:spTree>
    <p:extLst>
      <p:ext uri="{BB962C8B-B14F-4D97-AF65-F5344CB8AC3E}">
        <p14:creationId xmlns:p14="http://schemas.microsoft.com/office/powerpoint/2010/main" val="18885023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p:txBody>
          <a:bodyPr/>
          <a:lstStyle/>
          <a:p>
            <a:pPr marL="0" indent="0">
              <a:buNone/>
            </a:pPr>
            <a:r>
              <a:rPr lang="en-GB" b="0" dirty="0"/>
              <a:t>D</a:t>
            </a:r>
            <a:r>
              <a:rPr lang="en-GB" b="0" dirty="0" smtClean="0"/>
              <a:t>abigatran was also associated </a:t>
            </a:r>
            <a:r>
              <a:rPr lang="en-GB" b="0" dirty="0"/>
              <a:t>with </a:t>
            </a:r>
            <a:r>
              <a:rPr lang="en-GB" b="0" dirty="0" smtClean="0"/>
              <a:t>the lowest incidence of ICH;</a:t>
            </a:r>
            <a:r>
              <a:rPr lang="en-GB" b="0" baseline="0" dirty="0" smtClean="0"/>
              <a:t> even less than patients receiving no antithrombotic therapy.</a:t>
            </a:r>
            <a:endParaRPr lang="en-GB" b="0" dirty="0" smtClean="0"/>
          </a:p>
          <a:p>
            <a:pPr marL="0" indent="0">
              <a:buNone/>
            </a:pPr>
            <a:r>
              <a:rPr lang="en-GB" b="0" dirty="0"/>
              <a:t>The annual incidence of </a:t>
            </a:r>
            <a:r>
              <a:rPr lang="en-GB" b="0" dirty="0" smtClean="0"/>
              <a:t>ICH among </a:t>
            </a:r>
            <a:r>
              <a:rPr lang="en-GB" b="0" dirty="0"/>
              <a:t>patients taking dabigatran </a:t>
            </a:r>
            <a:r>
              <a:rPr lang="en-GB" b="0" dirty="0" smtClean="0"/>
              <a:t>was 0.32% </a:t>
            </a:r>
            <a:r>
              <a:rPr lang="en-GB" b="0" dirty="0"/>
              <a:t>per year,  while among patients receiving warfarin, the annual incidence of </a:t>
            </a:r>
            <a:r>
              <a:rPr lang="en-GB" b="0" dirty="0" smtClean="0"/>
              <a:t>ICH increased </a:t>
            </a:r>
            <a:r>
              <a:rPr lang="en-GB" b="0" dirty="0"/>
              <a:t>progressively with decreasing TTRs, from </a:t>
            </a:r>
            <a:r>
              <a:rPr lang="en-GB" b="0" dirty="0" smtClean="0"/>
              <a:t>0.74% </a:t>
            </a:r>
            <a:r>
              <a:rPr lang="en-GB" b="0" dirty="0"/>
              <a:t>per year in the highest quartile to </a:t>
            </a:r>
            <a:r>
              <a:rPr lang="en-GB" b="0" dirty="0" smtClean="0"/>
              <a:t>1.37% </a:t>
            </a:r>
            <a:r>
              <a:rPr lang="en-GB" b="0" dirty="0"/>
              <a:t>per year in the lowest quartile</a:t>
            </a:r>
            <a:r>
              <a:rPr lang="en-GB" b="0" dirty="0" smtClean="0"/>
              <a:t>. </a:t>
            </a:r>
          </a:p>
          <a:p>
            <a:pPr marL="0" indent="0">
              <a:buNone/>
            </a:pPr>
            <a:r>
              <a:rPr lang="en-GB" b="0" dirty="0" smtClean="0"/>
              <a:t>Similar results were found after excluding patients who had experienced prior ICH.</a:t>
            </a:r>
          </a:p>
          <a:p>
            <a:pPr marL="0" marR="0" indent="0" algn="l" defTabSz="914400" rtl="0" eaLnBrk="1" fontAlgn="auto" latinLnBrk="0" hangingPunct="1">
              <a:lnSpc>
                <a:spcPct val="100000"/>
              </a:lnSpc>
              <a:spcBef>
                <a:spcPts val="0"/>
              </a:spcBef>
              <a:spcAft>
                <a:spcPts val="600"/>
              </a:spcAft>
              <a:buClrTx/>
              <a:buSzTx/>
              <a:buFont typeface="Arial" pitchFamily="34" charset="0"/>
              <a:buNone/>
              <a:tabLst/>
              <a:defRPr/>
            </a:pPr>
            <a:r>
              <a:rPr lang="en-GB" b="0" dirty="0" smtClean="0">
                <a:solidFill>
                  <a:schemeClr val="tx1"/>
                </a:solidFill>
                <a:latin typeface="Arial" panose="020B0604020202020204" pitchFamily="34" charset="0"/>
                <a:cs typeface="Arial" panose="020B0604020202020204" pitchFamily="34" charset="0"/>
              </a:rPr>
              <a:t>TTR quartiles were categorized as follows: Q1 &lt;17.9%; Q2 ≥17.9% to ≤38.8%; Q3 &gt;38.8% to ≤56.2%; Q4 &gt;56.2%</a:t>
            </a:r>
          </a:p>
          <a:p>
            <a:pPr marL="0" indent="0">
              <a:buNone/>
            </a:pPr>
            <a:endParaRPr lang="en-GB" altLang="en-US" sz="1000" b="0" dirty="0" smtClean="0"/>
          </a:p>
          <a:p>
            <a:pPr marL="0" indent="0">
              <a:buNone/>
            </a:pPr>
            <a:r>
              <a:rPr lang="en-GB" altLang="en-US" sz="1000" b="0" dirty="0" smtClean="0"/>
              <a:t>Ho </a:t>
            </a:r>
            <a:r>
              <a:rPr lang="en-GB" altLang="en-US" sz="1000" b="0" dirty="0"/>
              <a:t>CW et al. </a:t>
            </a:r>
            <a:r>
              <a:rPr lang="en-GB" sz="1000" b="0" dirty="0"/>
              <a:t>Stroke. 2015;46:23-30</a:t>
            </a:r>
            <a:endParaRPr lang="da-DK" sz="1000" b="0" dirty="0">
              <a:solidFill>
                <a:srgbClr val="FF0000"/>
              </a:solidFill>
            </a:endParaRPr>
          </a:p>
          <a:p>
            <a:endParaRPr lang="en-GB" dirty="0"/>
          </a:p>
        </p:txBody>
      </p:sp>
      <p:sp>
        <p:nvSpPr>
          <p:cNvPr id="4" name="Slide Number Placeholder 3"/>
          <p:cNvSpPr>
            <a:spLocks noGrp="1"/>
          </p:cNvSpPr>
          <p:nvPr>
            <p:ph type="sldNum" sz="quarter" idx="10"/>
          </p:nvPr>
        </p:nvSpPr>
        <p:spPr/>
        <p:txBody>
          <a:bodyPr/>
          <a:lstStyle/>
          <a:p>
            <a:fld id="{C97896B4-210C-4008-8D71-509C2557DDF6}" type="slidenum">
              <a:rPr lang="en-GB" smtClean="0">
                <a:solidFill>
                  <a:prstClr val="black"/>
                </a:solidFill>
              </a:rPr>
              <a:pPr/>
              <a:t>23</a:t>
            </a:fld>
            <a:endParaRPr lang="en-GB" dirty="0">
              <a:solidFill>
                <a:prstClr val="black"/>
              </a:solidFill>
            </a:endParaRPr>
          </a:p>
        </p:txBody>
      </p:sp>
    </p:spTree>
    <p:extLst>
      <p:ext uri="{BB962C8B-B14F-4D97-AF65-F5344CB8AC3E}">
        <p14:creationId xmlns:p14="http://schemas.microsoft.com/office/powerpoint/2010/main" val="34457547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GB" altLang="ko-KR" dirty="0" smtClean="0">
                <a:ea typeface="굴림" charset="-127"/>
              </a:rPr>
              <a:t>Limitations of the study</a:t>
            </a:r>
          </a:p>
          <a:p>
            <a:pPr>
              <a:defRPr/>
            </a:pPr>
            <a:endParaRPr lang="en-GB" altLang="ko-KR" dirty="0" smtClean="0">
              <a:ea typeface="굴림" charset="-127"/>
            </a:endParaRPr>
          </a:p>
          <a:p>
            <a:pPr>
              <a:defRPr/>
            </a:pPr>
            <a:r>
              <a:rPr lang="en-GB" altLang="ko-KR" dirty="0" smtClean="0">
                <a:ea typeface="굴림" charset="-127"/>
              </a:rPr>
              <a:t>1. Study design – the selection of antithrombotic strategies was not in a randomized manner</a:t>
            </a:r>
          </a:p>
          <a:p>
            <a:pPr marL="171450" indent="-171450">
              <a:buFont typeface="Arial" panose="020B0604020202020204" pitchFamily="34" charset="0"/>
              <a:buChar char="•"/>
              <a:defRPr/>
            </a:pPr>
            <a:r>
              <a:rPr lang="en-GB" altLang="ko-KR" dirty="0" smtClean="0">
                <a:ea typeface="굴림" charset="-127"/>
              </a:rPr>
              <a:t>Registry-based </a:t>
            </a:r>
          </a:p>
          <a:p>
            <a:pPr marL="171450" indent="-171450">
              <a:buFont typeface="Arial" panose="020B0604020202020204" pitchFamily="34" charset="0"/>
              <a:buChar char="•"/>
              <a:defRPr/>
            </a:pPr>
            <a:r>
              <a:rPr lang="en-GB" altLang="ko-KR" dirty="0" smtClean="0">
                <a:ea typeface="굴림" charset="-127"/>
              </a:rPr>
              <a:t>Single-centre observational </a:t>
            </a:r>
          </a:p>
          <a:p>
            <a:pPr>
              <a:buFont typeface="Arial" panose="020B0604020202020204" pitchFamily="34" charset="0"/>
              <a:buNone/>
              <a:defRPr/>
            </a:pPr>
            <a:endParaRPr lang="en-GB" altLang="ko-KR" dirty="0" smtClean="0">
              <a:ea typeface="굴림" charset="-127"/>
            </a:endParaRPr>
          </a:p>
          <a:p>
            <a:pPr>
              <a:buFont typeface="Arial" panose="020B0604020202020204" pitchFamily="34" charset="0"/>
              <a:buNone/>
              <a:defRPr/>
            </a:pPr>
            <a:r>
              <a:rPr lang="en-GB" altLang="ko-KR" dirty="0" smtClean="0">
                <a:ea typeface="굴림" charset="-127"/>
              </a:rPr>
              <a:t>In addition, there is possible residual confounding as patients receiving different treatment as well as patients on warfarin with different TTR level were different from each other such as baseline characteristics. </a:t>
            </a:r>
          </a:p>
          <a:p>
            <a:pPr>
              <a:buFont typeface="Arial" panose="020B0604020202020204" pitchFamily="34" charset="0"/>
              <a:buNone/>
              <a:defRPr/>
            </a:pPr>
            <a:r>
              <a:rPr lang="en-GB" altLang="ko-KR" dirty="0" smtClean="0">
                <a:ea typeface="굴림" charset="-127"/>
              </a:rPr>
              <a:t>Despite statistical adjustments, potential impacts of residual confounding can not be completely excluded. </a:t>
            </a:r>
          </a:p>
          <a:p>
            <a:pPr>
              <a:buFont typeface="Arial" panose="020B0604020202020204" pitchFamily="34" charset="0"/>
              <a:buNone/>
              <a:defRPr/>
            </a:pPr>
            <a:r>
              <a:rPr lang="en-GB" altLang="ko-KR" dirty="0" smtClean="0">
                <a:ea typeface="굴림" charset="-127"/>
              </a:rPr>
              <a:t>Still, the differences in mean CHA2DS2-VASc among these groups did not differ much (ranging only from 0.3 to 0.6).</a:t>
            </a:r>
          </a:p>
          <a:p>
            <a:pPr>
              <a:buFont typeface="Arial" panose="020B0604020202020204" pitchFamily="34" charset="0"/>
              <a:buNone/>
              <a:defRPr/>
            </a:pPr>
            <a:endParaRPr lang="en-GB" altLang="ko-KR" dirty="0" smtClean="0">
              <a:ea typeface="굴림" charset="-127"/>
            </a:endParaRPr>
          </a:p>
          <a:p>
            <a:pPr>
              <a:buFont typeface="Arial" panose="020B0604020202020204" pitchFamily="34" charset="0"/>
              <a:buNone/>
              <a:defRPr/>
            </a:pPr>
            <a:r>
              <a:rPr lang="en-GB" altLang="ko-KR" dirty="0" smtClean="0">
                <a:ea typeface="굴림" charset="-127"/>
              </a:rPr>
              <a:t>2. </a:t>
            </a:r>
            <a:r>
              <a:rPr lang="en-US" altLang="ko-KR" dirty="0" smtClean="0"/>
              <a:t>Although we carefully identified all strokes and ICH by careful examination of hospitalization records, laboratory and imaging results, </a:t>
            </a:r>
          </a:p>
          <a:p>
            <a:pPr>
              <a:defRPr/>
            </a:pPr>
            <a:r>
              <a:rPr lang="en-US" altLang="ko-KR" dirty="0" smtClean="0"/>
              <a:t>patients with a milder form of stroke and ICH who were not hospitalized were not included.</a:t>
            </a:r>
            <a:endParaRPr lang="en-GB" altLang="ko-KR" dirty="0" smtClean="0">
              <a:ea typeface="굴림" charset="-127"/>
            </a:endParaRPr>
          </a:p>
        </p:txBody>
      </p:sp>
      <p:sp>
        <p:nvSpPr>
          <p:cNvPr id="1269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bg1"/>
                </a:solidFill>
                <a:latin typeface="Tahoma" pitchFamily="34" charset="0"/>
                <a:ea typeface="굴림" pitchFamily="50" charset="-127"/>
              </a:defRPr>
            </a:lvl1pPr>
            <a:lvl2pPr marL="742950" indent="-285750" eaLnBrk="0" hangingPunct="0">
              <a:defRPr kumimoji="1">
                <a:solidFill>
                  <a:schemeClr val="bg1"/>
                </a:solidFill>
                <a:latin typeface="Tahoma" pitchFamily="34" charset="0"/>
                <a:ea typeface="굴림" pitchFamily="50" charset="-127"/>
              </a:defRPr>
            </a:lvl2pPr>
            <a:lvl3pPr marL="1143000" indent="-228600" eaLnBrk="0" hangingPunct="0">
              <a:defRPr kumimoji="1">
                <a:solidFill>
                  <a:schemeClr val="bg1"/>
                </a:solidFill>
                <a:latin typeface="Tahoma" pitchFamily="34" charset="0"/>
                <a:ea typeface="굴림" pitchFamily="50" charset="-127"/>
              </a:defRPr>
            </a:lvl3pPr>
            <a:lvl4pPr marL="1600200" indent="-228600" eaLnBrk="0" hangingPunct="0">
              <a:defRPr kumimoji="1">
                <a:solidFill>
                  <a:schemeClr val="bg1"/>
                </a:solidFill>
                <a:latin typeface="Tahoma" pitchFamily="34" charset="0"/>
                <a:ea typeface="굴림" pitchFamily="50" charset="-127"/>
              </a:defRPr>
            </a:lvl4pPr>
            <a:lvl5pPr marL="2057400" indent="-228600" eaLnBrk="0" hangingPunct="0">
              <a:defRPr kumimoji="1">
                <a:solidFill>
                  <a:schemeClr val="bg1"/>
                </a:solidFill>
                <a:latin typeface="Tahoma" pitchFamily="34" charset="0"/>
                <a:ea typeface="굴림" pitchFamily="50" charset="-127"/>
              </a:defRPr>
            </a:lvl5pPr>
            <a:lvl6pPr marL="2514600" indent="-228600" eaLnBrk="0" fontAlgn="base" hangingPunct="0">
              <a:spcBef>
                <a:spcPct val="0"/>
              </a:spcBef>
              <a:spcAft>
                <a:spcPct val="0"/>
              </a:spcAft>
              <a:defRPr kumimoji="1">
                <a:solidFill>
                  <a:schemeClr val="bg1"/>
                </a:solidFill>
                <a:latin typeface="Tahoma" pitchFamily="34" charset="0"/>
                <a:ea typeface="굴림" pitchFamily="50" charset="-127"/>
              </a:defRPr>
            </a:lvl6pPr>
            <a:lvl7pPr marL="2971800" indent="-228600" eaLnBrk="0" fontAlgn="base" hangingPunct="0">
              <a:spcBef>
                <a:spcPct val="0"/>
              </a:spcBef>
              <a:spcAft>
                <a:spcPct val="0"/>
              </a:spcAft>
              <a:defRPr kumimoji="1">
                <a:solidFill>
                  <a:schemeClr val="bg1"/>
                </a:solidFill>
                <a:latin typeface="Tahoma" pitchFamily="34" charset="0"/>
                <a:ea typeface="굴림" pitchFamily="50" charset="-127"/>
              </a:defRPr>
            </a:lvl7pPr>
            <a:lvl8pPr marL="3429000" indent="-228600" eaLnBrk="0" fontAlgn="base" hangingPunct="0">
              <a:spcBef>
                <a:spcPct val="0"/>
              </a:spcBef>
              <a:spcAft>
                <a:spcPct val="0"/>
              </a:spcAft>
              <a:defRPr kumimoji="1">
                <a:solidFill>
                  <a:schemeClr val="bg1"/>
                </a:solidFill>
                <a:latin typeface="Tahoma" pitchFamily="34" charset="0"/>
                <a:ea typeface="굴림" pitchFamily="50" charset="-127"/>
              </a:defRPr>
            </a:lvl8pPr>
            <a:lvl9pPr marL="3886200" indent="-228600" eaLnBrk="0" fontAlgn="base" hangingPunct="0">
              <a:spcBef>
                <a:spcPct val="0"/>
              </a:spcBef>
              <a:spcAft>
                <a:spcPct val="0"/>
              </a:spcAft>
              <a:defRPr kumimoji="1">
                <a:solidFill>
                  <a:schemeClr val="bg1"/>
                </a:solidFill>
                <a:latin typeface="Tahoma" pitchFamily="34" charset="0"/>
                <a:ea typeface="굴림" pitchFamily="50" charset="-127"/>
              </a:defRPr>
            </a:lvl9pPr>
          </a:lstStyle>
          <a:p>
            <a:fld id="{8F7A31BD-8814-4D81-8EF6-CAA099323900}" type="slidenum">
              <a:rPr kumimoji="0" lang="en-GB" altLang="ko-KR">
                <a:solidFill>
                  <a:srgbClr val="1F497D"/>
                </a:solidFill>
                <a:ea typeface="ＭＳ Ｐゴシック" pitchFamily="34" charset="-128"/>
              </a:rPr>
              <a:pPr/>
              <a:t>24</a:t>
            </a:fld>
            <a:endParaRPr kumimoji="0" lang="en-GB" altLang="ko-KR" dirty="0">
              <a:solidFill>
                <a:srgbClr val="1F497D"/>
              </a:solidFill>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 typeface="+mj-lt"/>
              <a:buNone/>
              <a:tabLst/>
              <a:defRPr/>
            </a:pPr>
            <a:r>
              <a:rPr lang="fr-FR" sz="1200" b="1" dirty="0" smtClean="0">
                <a:solidFill>
                  <a:schemeClr val="tx1"/>
                </a:solidFill>
                <a:latin typeface="Arial" panose="020B0604020202020204" pitchFamily="34" charset="0"/>
                <a:cs typeface="Arial" panose="020B0604020202020204" pitchFamily="34" charset="0"/>
              </a:rPr>
              <a:t>Reference</a:t>
            </a:r>
          </a:p>
          <a:p>
            <a:pPr marL="228600" marR="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fr-FR" sz="1200" dirty="0" smtClean="0">
                <a:solidFill>
                  <a:schemeClr val="tx1"/>
                </a:solidFill>
                <a:latin typeface="Arial" panose="020B0604020202020204" pitchFamily="34" charset="0"/>
                <a:cs typeface="Arial" panose="020B0604020202020204" pitchFamily="34" charset="0"/>
              </a:rPr>
              <a:t>Chan Y-H et al. Stroke 2016;47 DOI: 10.1161/STROKEAHA.115.011476</a:t>
            </a: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F5C6415-1257-C940-8E42-D9A7FF4103C5}"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42133862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p:txBody>
          <a:bodyPr/>
          <a:lstStyle/>
          <a:p>
            <a:r>
              <a:rPr lang="en-GB" sz="1200" b="0" dirty="0" smtClean="0">
                <a:latin typeface="Arial" panose="020B0604020202020204" pitchFamily="34" charset="0"/>
                <a:cs typeface="Arial" panose="020B0604020202020204" pitchFamily="34" charset="0"/>
              </a:rPr>
              <a:t>Baseline characteristics for the health insurance database are shown after applying propensity scores.</a:t>
            </a:r>
          </a:p>
          <a:p>
            <a:r>
              <a:rPr lang="en-GB" sz="1200" b="0" dirty="0" smtClean="0">
                <a:latin typeface="Arial" panose="020B0604020202020204" pitchFamily="34" charset="0"/>
                <a:cs typeface="Arial" panose="020B0604020202020204" pitchFamily="34" charset="0"/>
              </a:rPr>
              <a:t>Dabigatran group comprises</a:t>
            </a:r>
            <a:r>
              <a:rPr lang="en-GB" sz="1200" b="0" baseline="0" dirty="0" smtClean="0">
                <a:latin typeface="Arial" panose="020B0604020202020204" pitchFamily="34" charset="0"/>
                <a:cs typeface="Arial" panose="020B0604020202020204" pitchFamily="34" charset="0"/>
              </a:rPr>
              <a:t> </a:t>
            </a:r>
            <a:r>
              <a:rPr lang="en-GB" sz="1200" b="0" dirty="0" smtClean="0">
                <a:latin typeface="Arial" panose="020B0604020202020204" pitchFamily="34" charset="0"/>
                <a:cs typeface="Arial" panose="020B0604020202020204" pitchFamily="34" charset="0"/>
              </a:rPr>
              <a:t>OAC-naïve dabigatran starters (n=4402)</a:t>
            </a:r>
            <a:r>
              <a:rPr lang="en-GB" sz="1200" b="0" baseline="0" dirty="0" smtClean="0">
                <a:latin typeface="Arial" panose="020B0604020202020204" pitchFamily="34" charset="0"/>
                <a:cs typeface="Arial" panose="020B0604020202020204" pitchFamily="34" charset="0"/>
              </a:rPr>
              <a:t> </a:t>
            </a:r>
            <a:r>
              <a:rPr lang="en-GB" sz="1200" b="0" dirty="0" smtClean="0">
                <a:latin typeface="Arial" panose="020B0604020202020204" pitchFamily="34" charset="0"/>
                <a:cs typeface="Arial" panose="020B0604020202020204" pitchFamily="34" charset="0"/>
              </a:rPr>
              <a:t>and switchers </a:t>
            </a:r>
            <a:r>
              <a:rPr lang="en-GB" sz="1200" b="0" baseline="0" dirty="0" smtClean="0">
                <a:latin typeface="Arial" panose="020B0604020202020204" pitchFamily="34" charset="0"/>
                <a:cs typeface="Arial" panose="020B0604020202020204" pitchFamily="34" charset="0"/>
              </a:rPr>
              <a:t>from warfarin to dabigatran (</a:t>
            </a:r>
            <a:r>
              <a:rPr lang="en-GB" sz="1200" b="0" dirty="0" smtClean="0">
                <a:latin typeface="Arial" panose="020B0604020202020204" pitchFamily="34" charset="0"/>
                <a:cs typeface="Arial" panose="020B0604020202020204" pitchFamily="34" charset="0"/>
              </a:rPr>
              <a:t>n=5538).</a:t>
            </a:r>
          </a:p>
          <a:p>
            <a:endParaRPr lang="en-GB" sz="1200" b="0" dirty="0" smtClean="0">
              <a:latin typeface="Arial" panose="020B0604020202020204" pitchFamily="34" charset="0"/>
              <a:cs typeface="Arial" panose="020B0604020202020204" pitchFamily="34" charset="0"/>
            </a:endParaRPr>
          </a:p>
          <a:p>
            <a:r>
              <a:rPr lang="en-GB" sz="1200" b="1" dirty="0" smtClean="0">
                <a:latin typeface="Arial" panose="020B0604020202020204" pitchFamily="34" charset="0"/>
                <a:cs typeface="Arial" panose="020B0604020202020204" pitchFamily="34" charset="0"/>
              </a:rPr>
              <a:t>References</a:t>
            </a:r>
          </a:p>
          <a:p>
            <a:r>
              <a:rPr lang="en-GB" sz="1200" b="0" dirty="0" smtClean="0">
                <a:latin typeface="Arial" panose="020B0604020202020204" pitchFamily="34" charset="0"/>
                <a:cs typeface="Arial" panose="020B0604020202020204" pitchFamily="34" charset="0"/>
              </a:rPr>
              <a:t>1. </a:t>
            </a:r>
            <a:r>
              <a:rPr lang="fr-FR" sz="1200" b="0" dirty="0" smtClean="0">
                <a:solidFill>
                  <a:schemeClr val="tx1"/>
                </a:solidFill>
                <a:latin typeface="Arial" panose="020B0604020202020204" pitchFamily="34" charset="0"/>
                <a:cs typeface="Arial" panose="020B0604020202020204" pitchFamily="34" charset="0"/>
              </a:rPr>
              <a:t>Chan Y-H et al. Stroke 2016;47 DOI: 10.1161/STROKEAHA.115.011476</a:t>
            </a:r>
            <a:r>
              <a:rPr lang="en-GB" sz="1200" b="0" dirty="0" smtClean="0">
                <a:latin typeface="Arial" panose="020B0604020202020204" pitchFamily="34" charset="0"/>
                <a:cs typeface="Arial" panose="020B0604020202020204" pitchFamily="34" charset="0"/>
              </a:rPr>
              <a:t/>
            </a:r>
            <a:br>
              <a:rPr lang="en-GB" sz="1200" b="0" dirty="0" smtClean="0">
                <a:latin typeface="Arial" panose="020B0604020202020204" pitchFamily="34" charset="0"/>
                <a:cs typeface="Arial" panose="020B0604020202020204" pitchFamily="34" charset="0"/>
              </a:rPr>
            </a:br>
            <a:r>
              <a:rPr lang="en-GB" sz="1200" b="0" dirty="0" smtClean="0">
                <a:latin typeface="Arial" panose="020B0604020202020204" pitchFamily="34" charset="0"/>
                <a:cs typeface="Arial" panose="020B0604020202020204" pitchFamily="34" charset="0"/>
              </a:rPr>
              <a:t>2. Connolly SJ et al. N Engl J Med 2009;361:1139–51; </a:t>
            </a:r>
            <a:br>
              <a:rPr lang="en-GB" sz="1200" b="0" dirty="0" smtClean="0">
                <a:latin typeface="Arial" panose="020B0604020202020204" pitchFamily="34" charset="0"/>
                <a:cs typeface="Arial" panose="020B0604020202020204" pitchFamily="34" charset="0"/>
              </a:rPr>
            </a:br>
            <a:r>
              <a:rPr lang="en-GB" sz="1200" b="0" dirty="0" smtClean="0">
                <a:latin typeface="Arial" panose="020B0604020202020204" pitchFamily="34" charset="0"/>
                <a:cs typeface="Arial" panose="020B0604020202020204" pitchFamily="34" charset="0"/>
              </a:rPr>
              <a:t>3. Eikelboom JW et al. Circulation 2011;123:2362–72</a:t>
            </a:r>
          </a:p>
          <a:p>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E272CD1F-CC68-402C-A5A7-650C1235DC11}" type="slidenum">
              <a:rPr lang="en-GB" smtClean="0">
                <a:solidFill>
                  <a:prstClr val="white"/>
                </a:solidFill>
              </a:rPr>
              <a:pPr>
                <a:defRPr/>
              </a:pPr>
              <a:t>13</a:t>
            </a:fld>
            <a:endParaRPr lang="en-GB" dirty="0">
              <a:solidFill>
                <a:prstClr val="white"/>
              </a:solidFill>
            </a:endParaRPr>
          </a:p>
        </p:txBody>
      </p:sp>
    </p:spTree>
    <p:extLst>
      <p:ext uri="{BB962C8B-B14F-4D97-AF65-F5344CB8AC3E}">
        <p14:creationId xmlns:p14="http://schemas.microsoft.com/office/powerpoint/2010/main" val="3593998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Rectangle 3"/>
          <p:cNvSpPr>
            <a:spLocks noGrp="1" noChangeArrowheads="1"/>
          </p:cNvSpPr>
          <p:nvPr>
            <p:ph type="body" idx="1"/>
          </p:nvPr>
        </p:nvSpPr>
        <p:spPr bwMode="auto">
          <a:xfrm>
            <a:off x="912905" y="4337295"/>
            <a:ext cx="5024182" cy="411063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z="1200" dirty="0" smtClean="0">
                <a:latin typeface="Arial" panose="020B0604020202020204" pitchFamily="34" charset="0"/>
                <a:cs typeface="Arial" panose="020B0604020202020204" pitchFamily="34" charset="0"/>
              </a:rPr>
              <a:t>Baseline characteristics for the health insurance database are shown after applying propensity scores.</a:t>
            </a:r>
          </a:p>
          <a:p>
            <a:r>
              <a:rPr lang="en-GB" sz="1200" dirty="0" smtClean="0">
                <a:latin typeface="Arial" panose="020B0604020202020204" pitchFamily="34" charset="0"/>
                <a:cs typeface="Arial" panose="020B0604020202020204" pitchFamily="34" charset="0"/>
              </a:rPr>
              <a:t>Overall</a:t>
            </a:r>
            <a:r>
              <a:rPr lang="en-GB" sz="1200" baseline="0" dirty="0" smtClean="0">
                <a:latin typeface="Arial" panose="020B0604020202020204" pitchFamily="34" charset="0"/>
                <a:cs typeface="Arial" panose="020B0604020202020204" pitchFamily="34" charset="0"/>
              </a:rPr>
              <a:t> d</a:t>
            </a:r>
            <a:r>
              <a:rPr lang="en-GB" sz="1200" dirty="0" smtClean="0">
                <a:latin typeface="Arial" panose="020B0604020202020204" pitchFamily="34" charset="0"/>
                <a:cs typeface="Arial" panose="020B0604020202020204" pitchFamily="34" charset="0"/>
              </a:rPr>
              <a:t>abigatran group (n=9940) comprises</a:t>
            </a:r>
            <a:r>
              <a:rPr lang="en-GB" sz="1200" baseline="0" dirty="0" smtClean="0">
                <a:latin typeface="Arial" panose="020B0604020202020204" pitchFamily="34" charset="0"/>
                <a:cs typeface="Arial" panose="020B0604020202020204" pitchFamily="34" charset="0"/>
              </a:rPr>
              <a:t> </a:t>
            </a:r>
            <a:r>
              <a:rPr lang="en-GB" sz="1200" dirty="0" smtClean="0">
                <a:latin typeface="Arial" panose="020B0604020202020204" pitchFamily="34" charset="0"/>
                <a:cs typeface="Arial" panose="020B0604020202020204" pitchFamily="34" charset="0"/>
              </a:rPr>
              <a:t>OAC-naïve dabigatran starters (n=4402)</a:t>
            </a:r>
            <a:r>
              <a:rPr lang="en-GB" sz="1200" baseline="0" dirty="0" smtClean="0">
                <a:latin typeface="Arial" panose="020B0604020202020204" pitchFamily="34" charset="0"/>
                <a:cs typeface="Arial" panose="020B0604020202020204" pitchFamily="34" charset="0"/>
              </a:rPr>
              <a:t> </a:t>
            </a:r>
            <a:r>
              <a:rPr lang="en-GB" sz="1200" dirty="0" smtClean="0">
                <a:latin typeface="Arial" panose="020B0604020202020204" pitchFamily="34" charset="0"/>
                <a:cs typeface="Arial" panose="020B0604020202020204" pitchFamily="34" charset="0"/>
              </a:rPr>
              <a:t>and switchers </a:t>
            </a:r>
            <a:r>
              <a:rPr lang="en-GB" sz="1200" baseline="0" dirty="0" smtClean="0">
                <a:latin typeface="Arial" panose="020B0604020202020204" pitchFamily="34" charset="0"/>
                <a:cs typeface="Arial" panose="020B0604020202020204" pitchFamily="34" charset="0"/>
              </a:rPr>
              <a:t>from warfarin to dabigatran (</a:t>
            </a:r>
            <a:r>
              <a:rPr lang="en-GB" sz="1200" dirty="0" smtClean="0">
                <a:latin typeface="Arial" panose="020B0604020202020204" pitchFamily="34" charset="0"/>
                <a:cs typeface="Arial" panose="020B0604020202020204" pitchFamily="34" charset="0"/>
              </a:rPr>
              <a:t>n=5538).</a:t>
            </a:r>
            <a:endParaRPr kumimoji="0" lang="en-GB" sz="1200" b="0" i="0" u="none" strike="noStrike" kern="1200" cap="none" spc="0" normalizeH="0" baseline="0" noProof="0" dirty="0" smtClean="0">
              <a:ln>
                <a:noFill/>
              </a:ln>
              <a:effectLst/>
              <a:uLnTx/>
              <a:uFillTx/>
              <a:latin typeface="Arial" panose="020B0604020202020204" pitchFamily="34" charset="0"/>
              <a:cs typeface="Arial" panose="020B0604020202020204" pitchFamily="34" charset="0"/>
            </a:endParaRPr>
          </a:p>
          <a:p>
            <a:pPr marL="0" marR="0" lvl="1" indent="0" algn="l" defTabSz="914400" rtl="0" eaLnBrk="1" fontAlgn="auto" latinLnBrk="0" hangingPunct="1">
              <a:lnSpc>
                <a:spcPct val="100000"/>
              </a:lnSpc>
              <a:spcBef>
                <a:spcPts val="0"/>
              </a:spcBef>
              <a:spcAft>
                <a:spcPts val="600"/>
              </a:spcAft>
              <a:buClrTx/>
              <a:buSzTx/>
              <a:buFontTx/>
              <a:buNone/>
              <a:tabLst/>
              <a:defRPr/>
            </a:pPr>
            <a:r>
              <a:rPr kumimoji="0" lang="en-GB" sz="1200" b="0" i="0" u="none" strike="noStrike" kern="1200" cap="none" spc="0" normalizeH="0" baseline="0" noProof="0" dirty="0" smtClean="0">
                <a:ln>
                  <a:noFill/>
                </a:ln>
                <a:effectLst/>
                <a:uLnTx/>
                <a:uFillTx/>
                <a:latin typeface="Arial" panose="020B0604020202020204" pitchFamily="34" charset="0"/>
                <a:cs typeface="Arial" panose="020B0604020202020204" pitchFamily="34" charset="0"/>
              </a:rPr>
              <a:t>The reasons for the relatively low proportion of patients receiving the 150 mg dose of dabigatran are unclear, but may relate to lower body weight in Asians compared with non-Asians, and conservative OAC prescribing practices for a patient population known to be at particular risk of warfarin-related ICH.</a:t>
            </a:r>
            <a:endParaRPr lang="en-GB" sz="1200" dirty="0" smtClean="0">
              <a:latin typeface="Arial" panose="020B0604020202020204" pitchFamily="34" charset="0"/>
              <a:cs typeface="Arial" panose="020B0604020202020204" pitchFamily="34" charset="0"/>
            </a:endParaRPr>
          </a:p>
          <a:p>
            <a:pPr marL="0" marR="0" indent="0" algn="l" defTabSz="914400" rtl="0" eaLnBrk="1" fontAlgn="base" latinLnBrk="0" hangingPunct="1">
              <a:lnSpc>
                <a:spcPct val="100000"/>
              </a:lnSpc>
              <a:spcBef>
                <a:spcPct val="30000"/>
              </a:spcBef>
              <a:spcAft>
                <a:spcPct val="0"/>
              </a:spcAft>
              <a:buClrTx/>
              <a:buSzTx/>
              <a:buFont typeface="+mj-lt"/>
              <a:buNone/>
              <a:tabLst/>
              <a:defRPr/>
            </a:pPr>
            <a:endParaRPr lang="fr-FR" sz="1200" dirty="0" smtClean="0">
              <a:latin typeface="Arial" panose="020B0604020202020204" pitchFamily="34" charset="0"/>
              <a:cs typeface="Arial" panose="020B0604020202020204" pitchFamily="34" charset="0"/>
            </a:endParaRPr>
          </a:p>
          <a:p>
            <a:pPr marL="0" marR="0" indent="0" algn="l" defTabSz="914400" rtl="0" eaLnBrk="1" fontAlgn="base" latinLnBrk="0" hangingPunct="1">
              <a:lnSpc>
                <a:spcPct val="100000"/>
              </a:lnSpc>
              <a:spcBef>
                <a:spcPct val="30000"/>
              </a:spcBef>
              <a:spcAft>
                <a:spcPct val="0"/>
              </a:spcAft>
              <a:buClrTx/>
              <a:buSzTx/>
              <a:buFont typeface="+mj-lt"/>
              <a:buNone/>
              <a:tabLst/>
              <a:defRPr/>
            </a:pPr>
            <a:r>
              <a:rPr lang="fr-FR" sz="1200" b="1" dirty="0" smtClean="0">
                <a:latin typeface="Arial" panose="020B0604020202020204" pitchFamily="34" charset="0"/>
                <a:cs typeface="Arial" panose="020B0604020202020204" pitchFamily="34" charset="0"/>
              </a:rPr>
              <a:t>Reference</a:t>
            </a:r>
          </a:p>
          <a:p>
            <a:pPr marL="228600" marR="0" indent="-228600" algn="l" defTabSz="914400" rtl="0" eaLnBrk="1" fontAlgn="base" latinLnBrk="0" hangingPunct="1">
              <a:lnSpc>
                <a:spcPct val="100000"/>
              </a:lnSpc>
              <a:spcBef>
                <a:spcPct val="30000"/>
              </a:spcBef>
              <a:spcAft>
                <a:spcPct val="0"/>
              </a:spcAft>
              <a:buClrTx/>
              <a:buSzTx/>
              <a:buFont typeface="+mj-lt"/>
              <a:buAutoNum type="arabicPeriod"/>
              <a:tabLst/>
              <a:defRPr/>
            </a:pPr>
            <a:r>
              <a:rPr lang="fr-FR" sz="1200" dirty="0" smtClean="0">
                <a:latin typeface="Arial" panose="020B0604020202020204" pitchFamily="34" charset="0"/>
                <a:cs typeface="Arial" panose="020B0604020202020204" pitchFamily="34" charset="0"/>
              </a:rPr>
              <a:t>Chan Y-H et al. Stroke 2016;47 DOI: 10.1161/STROKEAHA.115.011476</a:t>
            </a:r>
            <a:endParaRPr lang="en-GB" altLang="en-US" sz="1200" dirty="0" smtClean="0">
              <a:latin typeface="Arial" panose="020B0604020202020204" pitchFamily="34" charset="0"/>
              <a:cs typeface="Arial" panose="020B0604020202020204" pitchFamily="34" charset="0"/>
            </a:endParaRPr>
          </a:p>
        </p:txBody>
      </p:sp>
      <p:sp>
        <p:nvSpPr>
          <p:cNvPr id="47108"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bg1"/>
                </a:solidFill>
                <a:latin typeface="Tahoma" pitchFamily="34" charset="0"/>
                <a:ea typeface="ＭＳ Ｐゴシック" pitchFamily="34" charset="-128"/>
              </a:defRPr>
            </a:lvl1pPr>
            <a:lvl2pPr marL="742950" indent="-285750" eaLnBrk="0" hangingPunct="0">
              <a:defRPr>
                <a:solidFill>
                  <a:schemeClr val="bg1"/>
                </a:solidFill>
                <a:latin typeface="Tahoma" pitchFamily="34" charset="0"/>
                <a:ea typeface="ＭＳ Ｐゴシック" pitchFamily="34" charset="-128"/>
              </a:defRPr>
            </a:lvl2pPr>
            <a:lvl3pPr marL="1143000" indent="-228600" eaLnBrk="0" hangingPunct="0">
              <a:defRPr>
                <a:solidFill>
                  <a:schemeClr val="bg1"/>
                </a:solidFill>
                <a:latin typeface="Tahoma" pitchFamily="34" charset="0"/>
                <a:ea typeface="ＭＳ Ｐゴシック" pitchFamily="34" charset="-128"/>
              </a:defRPr>
            </a:lvl3pPr>
            <a:lvl4pPr marL="1600200" indent="-228600" eaLnBrk="0" hangingPunct="0">
              <a:defRPr>
                <a:solidFill>
                  <a:schemeClr val="bg1"/>
                </a:solidFill>
                <a:latin typeface="Tahoma" pitchFamily="34" charset="0"/>
                <a:ea typeface="ＭＳ Ｐゴシック" pitchFamily="34" charset="-128"/>
              </a:defRPr>
            </a:lvl4pPr>
            <a:lvl5pPr marL="2057400" indent="-228600" eaLnBrk="0" hangingPunct="0">
              <a:defRPr>
                <a:solidFill>
                  <a:schemeClr val="bg1"/>
                </a:solidFill>
                <a:latin typeface="Tahoma" pitchFamily="34" charset="0"/>
                <a:ea typeface="ＭＳ Ｐゴシック" pitchFamily="34" charset="-128"/>
              </a:defRPr>
            </a:lvl5pPr>
            <a:lvl6pPr marL="2514600" indent="-228600" eaLnBrk="0" fontAlgn="base" hangingPunct="0">
              <a:spcBef>
                <a:spcPct val="0"/>
              </a:spcBef>
              <a:spcAft>
                <a:spcPct val="0"/>
              </a:spcAft>
              <a:defRPr>
                <a:solidFill>
                  <a:schemeClr val="bg1"/>
                </a:solidFill>
                <a:latin typeface="Tahoma" pitchFamily="34" charset="0"/>
                <a:ea typeface="ＭＳ Ｐゴシック" pitchFamily="34" charset="-128"/>
              </a:defRPr>
            </a:lvl6pPr>
            <a:lvl7pPr marL="2971800" indent="-228600" eaLnBrk="0" fontAlgn="base" hangingPunct="0">
              <a:spcBef>
                <a:spcPct val="0"/>
              </a:spcBef>
              <a:spcAft>
                <a:spcPct val="0"/>
              </a:spcAft>
              <a:defRPr>
                <a:solidFill>
                  <a:schemeClr val="bg1"/>
                </a:solidFill>
                <a:latin typeface="Tahoma" pitchFamily="34" charset="0"/>
                <a:ea typeface="ＭＳ Ｐゴシック" pitchFamily="34" charset="-128"/>
              </a:defRPr>
            </a:lvl7pPr>
            <a:lvl8pPr marL="3429000" indent="-228600" eaLnBrk="0" fontAlgn="base" hangingPunct="0">
              <a:spcBef>
                <a:spcPct val="0"/>
              </a:spcBef>
              <a:spcAft>
                <a:spcPct val="0"/>
              </a:spcAft>
              <a:defRPr>
                <a:solidFill>
                  <a:schemeClr val="bg1"/>
                </a:solidFill>
                <a:latin typeface="Tahoma" pitchFamily="34" charset="0"/>
                <a:ea typeface="ＭＳ Ｐゴシック" pitchFamily="34" charset="-128"/>
              </a:defRPr>
            </a:lvl8pPr>
            <a:lvl9pPr marL="3886200" indent="-228600" eaLnBrk="0" fontAlgn="base" hangingPunct="0">
              <a:spcBef>
                <a:spcPct val="0"/>
              </a:spcBef>
              <a:spcAft>
                <a:spcPct val="0"/>
              </a:spcAft>
              <a:defRPr>
                <a:solidFill>
                  <a:schemeClr val="bg1"/>
                </a:solidFill>
                <a:latin typeface="Tahoma" pitchFamily="34" charset="0"/>
                <a:ea typeface="ＭＳ Ｐゴシック" pitchFamily="34" charset="-128"/>
              </a:defRPr>
            </a:lvl9pPr>
          </a:lstStyle>
          <a:p>
            <a:fld id="{61C81BE3-55C0-45B1-A32A-18B8B9C84B74}" type="slidenum">
              <a:rPr lang="en-GB" altLang="en-US" smtClean="0">
                <a:solidFill>
                  <a:srgbClr val="1F497D"/>
                </a:solidFill>
              </a:rPr>
              <a:pPr/>
              <a:t>14</a:t>
            </a:fld>
            <a:endParaRPr lang="en-GB" altLang="en-US" dirty="0" smtClean="0">
              <a:solidFill>
                <a:srgbClr val="1F497D"/>
              </a:solidFill>
            </a:endParaRPr>
          </a:p>
        </p:txBody>
      </p:sp>
    </p:spTree>
    <p:extLst>
      <p:ext uri="{BB962C8B-B14F-4D97-AF65-F5344CB8AC3E}">
        <p14:creationId xmlns:p14="http://schemas.microsoft.com/office/powerpoint/2010/main" val="39870098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p:txBody>
          <a:bodyPr>
            <a:normAutofit lnSpcReduction="10000"/>
          </a:bodyPr>
          <a:lstStyle/>
          <a:p>
            <a:pPr marL="0" marR="0" lvl="1" indent="0" algn="l" defTabSz="914400" rtl="0" eaLnBrk="1" fontAlgn="auto" latinLnBrk="0" hangingPunct="1">
              <a:lnSpc>
                <a:spcPct val="100000"/>
              </a:lnSpc>
              <a:spcBef>
                <a:spcPts val="0"/>
              </a:spcBef>
              <a:spcAft>
                <a:spcPts val="600"/>
              </a:spcAft>
              <a:buClrTx/>
              <a:buSzTx/>
              <a:buFontTx/>
              <a:buNone/>
              <a:tabLst/>
              <a:defRPr/>
            </a:pPr>
            <a:r>
              <a:rPr kumimoji="0" lang="en-GB" sz="1200" b="0" i="0" u="none" strike="noStrike" kern="1200" cap="none" spc="0" normalizeH="0" baseline="0" noProof="0" dirty="0" smtClean="0">
                <a:ln>
                  <a:noFill/>
                </a:ln>
                <a:effectLst/>
                <a:uLnTx/>
                <a:uFillTx/>
                <a:latin typeface="Arial" panose="020B0604020202020204" pitchFamily="34" charset="0"/>
                <a:cs typeface="Arial" panose="020B0604020202020204" pitchFamily="34" charset="0"/>
              </a:rPr>
              <a:t>Data from this nationwide Taiwanese register indicate that dabigatran is associated with a positive safety profile vs warfarin among new users.</a:t>
            </a:r>
          </a:p>
          <a:p>
            <a:pPr marL="0" marR="0" lvl="1" indent="0" algn="l" defTabSz="914400" rtl="0" eaLnBrk="1" fontAlgn="auto" latinLnBrk="0" hangingPunct="1">
              <a:lnSpc>
                <a:spcPct val="100000"/>
              </a:lnSpc>
              <a:spcBef>
                <a:spcPts val="0"/>
              </a:spcBef>
              <a:spcAft>
                <a:spcPts val="600"/>
              </a:spcAft>
              <a:buClrTx/>
              <a:buSzTx/>
              <a:buFontTx/>
              <a:buNone/>
              <a:tabLst/>
              <a:defRPr/>
            </a:pPr>
            <a:endParaRPr lang="en-GB" sz="1200" dirty="0" smtClean="0">
              <a:latin typeface="Arial" panose="020B0604020202020204" pitchFamily="34" charset="0"/>
              <a:cs typeface="Arial" panose="020B0604020202020204" pitchFamily="34" charset="0"/>
            </a:endParaRPr>
          </a:p>
          <a:p>
            <a:pPr marL="0" marR="0" lvl="1" indent="0" algn="l" defTabSz="914400" rtl="0" eaLnBrk="1" fontAlgn="auto" latinLnBrk="0" hangingPunct="1">
              <a:lnSpc>
                <a:spcPct val="100000"/>
              </a:lnSpc>
              <a:spcBef>
                <a:spcPts val="0"/>
              </a:spcBef>
              <a:spcAft>
                <a:spcPts val="600"/>
              </a:spcAft>
              <a:buClrTx/>
              <a:buSzTx/>
              <a:buFontTx/>
              <a:buNone/>
              <a:tabLst/>
              <a:defRPr/>
            </a:pPr>
            <a:r>
              <a:rPr lang="en-GB" sz="1200" dirty="0" smtClean="0">
                <a:latin typeface="Arial" panose="020B0604020202020204" pitchFamily="34" charset="0"/>
                <a:cs typeface="Arial" panose="020B0604020202020204" pitchFamily="34" charset="0"/>
              </a:rPr>
              <a:t>This figure shows safety</a:t>
            </a:r>
            <a:r>
              <a:rPr lang="en-GB" sz="1200" baseline="0" dirty="0" smtClean="0">
                <a:latin typeface="Arial" panose="020B0604020202020204" pitchFamily="34" charset="0"/>
                <a:cs typeface="Arial" panose="020B0604020202020204" pitchFamily="34" charset="0"/>
              </a:rPr>
              <a:t> and effectiveness outcomes among warfarin-naïve dabigatran (n=4402) and warfarin (n=9913) users. Dabigatran data are for both doses combined; in the overall dabigatran group 88% of patients received the 110 mg dose.</a:t>
            </a:r>
            <a:r>
              <a:rPr lang="en-GB" sz="1200" dirty="0" smtClean="0">
                <a:latin typeface="Arial" panose="020B0604020202020204" pitchFamily="34" charset="0"/>
                <a:cs typeface="Arial" panose="020B0604020202020204" pitchFamily="34" charset="0"/>
              </a:rPr>
              <a:t> </a:t>
            </a:r>
          </a:p>
          <a:p>
            <a:pPr marL="0" marR="0" lvl="1" indent="0" algn="l" defTabSz="914400" rtl="0" eaLnBrk="1" fontAlgn="auto" latinLnBrk="0" hangingPunct="1">
              <a:lnSpc>
                <a:spcPct val="100000"/>
              </a:lnSpc>
              <a:spcBef>
                <a:spcPts val="0"/>
              </a:spcBef>
              <a:spcAft>
                <a:spcPts val="600"/>
              </a:spcAft>
              <a:buClrTx/>
              <a:buSzTx/>
              <a:buFontTx/>
              <a:buNone/>
              <a:tabLst/>
              <a:defRPr/>
            </a:pPr>
            <a:endParaRPr kumimoji="0" lang="en-GB" sz="1200" b="0" i="0" u="none" strike="noStrike" kern="1200" cap="none" spc="0" normalizeH="0" baseline="0" noProof="0" dirty="0" smtClean="0">
              <a:ln>
                <a:noFill/>
              </a:ln>
              <a:effectLst/>
              <a:uLnTx/>
              <a:uFillTx/>
              <a:latin typeface="Arial" panose="020B0604020202020204" pitchFamily="34" charset="0"/>
              <a:cs typeface="Arial" panose="020B0604020202020204" pitchFamily="34" charset="0"/>
            </a:endParaRPr>
          </a:p>
          <a:p>
            <a:pPr marL="0" marR="0" lvl="1" indent="0" algn="l" defTabSz="914400" rtl="0" eaLnBrk="1" fontAlgn="auto" latinLnBrk="0" hangingPunct="1">
              <a:lnSpc>
                <a:spcPct val="100000"/>
              </a:lnSpc>
              <a:spcBef>
                <a:spcPts val="0"/>
              </a:spcBef>
              <a:spcAft>
                <a:spcPts val="600"/>
              </a:spcAft>
              <a:buClrTx/>
              <a:buSzTx/>
              <a:buFontTx/>
              <a:buNone/>
              <a:tabLst/>
              <a:defRPr/>
            </a:pPr>
            <a:r>
              <a:rPr kumimoji="0" lang="en-GB" sz="1200" b="0" i="0" u="none" strike="noStrike" kern="1200" cap="none" spc="0" normalizeH="0" baseline="0" noProof="0" dirty="0" smtClean="0">
                <a:ln>
                  <a:noFill/>
                </a:ln>
                <a:effectLst/>
                <a:uLnTx/>
                <a:uFillTx/>
                <a:latin typeface="Arial" panose="020B0604020202020204" pitchFamily="34" charset="0"/>
                <a:cs typeface="Arial" panose="020B0604020202020204" pitchFamily="34" charset="0"/>
              </a:rPr>
              <a:t>Treatment with dabigatran in warfarin-naïve patients was associated with a lower risk of all-cause mortality, all hospitalized major bleeding ICH, and MI, and a similar risk of GI bleeding, compared with warfarin. </a:t>
            </a:r>
          </a:p>
          <a:p>
            <a:pPr marL="0" marR="0" lvl="1" indent="0" algn="l" defTabSz="914400" rtl="0" eaLnBrk="1" fontAlgn="auto" latinLnBrk="0" hangingPunct="1">
              <a:lnSpc>
                <a:spcPct val="100000"/>
              </a:lnSpc>
              <a:spcBef>
                <a:spcPts val="0"/>
              </a:spcBef>
              <a:spcAft>
                <a:spcPts val="600"/>
              </a:spcAft>
              <a:buClrTx/>
              <a:buSzTx/>
              <a:buFontTx/>
              <a:buNone/>
              <a:tabLst/>
              <a:defRPr/>
            </a:pPr>
            <a:r>
              <a:rPr kumimoji="0" lang="en-GB" sz="1200" b="0" i="0" u="none" strike="noStrike" kern="1200" cap="none" spc="0" normalizeH="0" baseline="0" noProof="0" dirty="0" smtClean="0">
                <a:ln>
                  <a:noFill/>
                </a:ln>
                <a:effectLst/>
                <a:uLnTx/>
                <a:uFillTx/>
                <a:latin typeface="Arial" panose="020B0604020202020204" pitchFamily="34" charset="0"/>
                <a:cs typeface="Arial" panose="020B0604020202020204" pitchFamily="34" charset="0"/>
              </a:rPr>
              <a:t>Comparable outcomes were seen among patients switching from warfarin to dabigatran (n=5538; data not shown).</a:t>
            </a:r>
          </a:p>
          <a:p>
            <a:pPr marL="0" marR="0" lvl="1" indent="0" algn="l" defTabSz="914400" rtl="0" eaLnBrk="1" fontAlgn="auto" latinLnBrk="0" hangingPunct="1">
              <a:lnSpc>
                <a:spcPct val="100000"/>
              </a:lnSpc>
              <a:spcBef>
                <a:spcPts val="0"/>
              </a:spcBef>
              <a:spcAft>
                <a:spcPts val="600"/>
              </a:spcAft>
              <a:buClrTx/>
              <a:buSzTx/>
              <a:buFontTx/>
              <a:buNone/>
              <a:tabLst/>
              <a:defRPr/>
            </a:pPr>
            <a:endParaRPr kumimoji="0" lang="en-GB" sz="1200" b="0" i="0" u="none" strike="noStrike" kern="1200" cap="none" spc="0" normalizeH="0" baseline="0" noProof="0" dirty="0" smtClean="0">
              <a:ln>
                <a:noFill/>
              </a:ln>
              <a:effectLst/>
              <a:uLnTx/>
              <a:uFillTx/>
              <a:latin typeface="Arial" panose="020B0604020202020204" pitchFamily="34" charset="0"/>
              <a:cs typeface="Arial" panose="020B0604020202020204" pitchFamily="34" charset="0"/>
            </a:endParaRPr>
          </a:p>
          <a:p>
            <a:pPr marL="0" marR="0" lvl="1" indent="0" algn="l" defTabSz="914400" rtl="0" eaLnBrk="1" fontAlgn="auto" latinLnBrk="0" hangingPunct="1">
              <a:lnSpc>
                <a:spcPct val="100000"/>
              </a:lnSpc>
              <a:spcBef>
                <a:spcPts val="0"/>
              </a:spcBef>
              <a:spcAft>
                <a:spcPts val="600"/>
              </a:spcAft>
              <a:buClrTx/>
              <a:buSzTx/>
              <a:buFontTx/>
              <a:buNone/>
              <a:tabLst/>
              <a:defRPr/>
            </a:pPr>
            <a:r>
              <a:rPr kumimoji="0" lang="en-GB" sz="1200" b="0" i="0" u="none" strike="noStrike" kern="1200" cap="none" spc="0" normalizeH="0" baseline="0" noProof="0" dirty="0" smtClean="0">
                <a:ln>
                  <a:noFill/>
                </a:ln>
                <a:effectLst/>
                <a:uLnTx/>
                <a:uFillTx/>
                <a:latin typeface="Arial" panose="020B0604020202020204" pitchFamily="34" charset="0"/>
                <a:cs typeface="Arial" panose="020B0604020202020204" pitchFamily="34" charset="0"/>
              </a:rPr>
              <a:t>The authors concluded that patients taking dabigatran without previous warfarin experience and those switching to dabigatran from warfarin benefited from dabigatran in both efficacy and safety issues when compared with warfarin.</a:t>
            </a:r>
          </a:p>
          <a:p>
            <a:pPr marL="0" marR="0" lvl="1" indent="0" algn="l" defTabSz="914400" rtl="0" eaLnBrk="1" fontAlgn="auto" latinLnBrk="0" hangingPunct="1">
              <a:lnSpc>
                <a:spcPct val="100000"/>
              </a:lnSpc>
              <a:spcBef>
                <a:spcPts val="0"/>
              </a:spcBef>
              <a:spcAft>
                <a:spcPts val="600"/>
              </a:spcAft>
              <a:buClrTx/>
              <a:buSzTx/>
              <a:buFontTx/>
              <a:buNone/>
              <a:tabLst/>
              <a:defRPr/>
            </a:pPr>
            <a:endParaRPr kumimoji="0" lang="en-GB" sz="1200" b="0" i="0" u="none" strike="noStrike" kern="1200" cap="none" spc="0" normalizeH="0" baseline="0" noProof="0" dirty="0" smtClean="0">
              <a:ln>
                <a:noFill/>
              </a:ln>
              <a:effectLst/>
              <a:uLnTx/>
              <a:uFillTx/>
              <a:latin typeface="Arial" panose="020B0604020202020204" pitchFamily="34" charset="0"/>
              <a:cs typeface="Arial" panose="020B0604020202020204" pitchFamily="34" charset="0"/>
            </a:endParaRPr>
          </a:p>
          <a:p>
            <a:pPr marL="0" marR="0" lvl="1" indent="0" algn="l" defTabSz="914400" rtl="0" eaLnBrk="1" fontAlgn="auto" latinLnBrk="0" hangingPunct="1">
              <a:lnSpc>
                <a:spcPct val="100000"/>
              </a:lnSpc>
              <a:spcBef>
                <a:spcPts val="0"/>
              </a:spcBef>
              <a:spcAft>
                <a:spcPts val="600"/>
              </a:spcAft>
              <a:buClrTx/>
              <a:buSzTx/>
              <a:buFontTx/>
              <a:buNone/>
              <a:tabLst/>
              <a:defRPr/>
            </a:pPr>
            <a:r>
              <a:rPr kumimoji="0" lang="en-GB" sz="1200" b="1" i="0" u="none" strike="noStrike" kern="1200" cap="none" spc="0" normalizeH="0" baseline="0" noProof="0" dirty="0" smtClean="0">
                <a:ln>
                  <a:noFill/>
                </a:ln>
                <a:effectLst/>
                <a:uLnTx/>
                <a:uFillTx/>
                <a:latin typeface="Arial" panose="020B0604020202020204" pitchFamily="34" charset="0"/>
                <a:cs typeface="Arial" panose="020B0604020202020204" pitchFamily="34" charset="0"/>
              </a:rPr>
              <a:t>Reference</a:t>
            </a:r>
          </a:p>
          <a:p>
            <a:pPr marL="228600" marR="0" lvl="4" indent="-228600" algn="l" defTabSz="914400" rtl="0" eaLnBrk="1" fontAlgn="auto" latinLnBrk="0" hangingPunct="1">
              <a:lnSpc>
                <a:spcPct val="100000"/>
              </a:lnSpc>
              <a:spcBef>
                <a:spcPts val="0"/>
              </a:spcBef>
              <a:spcAft>
                <a:spcPts val="300"/>
              </a:spcAft>
              <a:buSzTx/>
              <a:buFont typeface="+mj-lt"/>
              <a:buAutoNum type="arabicPeriod"/>
              <a:tabLst/>
              <a:defRPr/>
            </a:pPr>
            <a:r>
              <a:rPr lang="fr-FR" sz="1200" dirty="0" smtClean="0">
                <a:latin typeface="Arial" panose="020B0604020202020204" pitchFamily="34" charset="0"/>
                <a:cs typeface="Arial" panose="020B0604020202020204" pitchFamily="34" charset="0"/>
              </a:rPr>
              <a:t>Chan Y-H et al. Stroke 2016;47 DOI: 10.1161/STROKEAHA.115.011476</a:t>
            </a:r>
            <a:endParaRPr kumimoji="0" lang="en-GB" sz="12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F5C6415-1257-C940-8E42-D9A7FF4103C5}"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6219158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p:txBody>
          <a:bodyPr>
            <a:normAutofit fontScale="92500"/>
          </a:bodyPr>
          <a:lstStyle/>
          <a:p>
            <a:pPr marL="0" marR="0" lvl="1" indent="0" algn="l" defTabSz="914400" rtl="0" eaLnBrk="1" fontAlgn="auto" latinLnBrk="0" hangingPunct="1">
              <a:lnSpc>
                <a:spcPct val="100000"/>
              </a:lnSpc>
              <a:spcBef>
                <a:spcPts val="0"/>
              </a:spcBef>
              <a:spcAft>
                <a:spcPts val="600"/>
              </a:spcAft>
              <a:buClrTx/>
              <a:buSzTx/>
              <a:buFontTx/>
              <a:buNone/>
              <a:tabLst/>
              <a:defRPr/>
            </a:pPr>
            <a:r>
              <a:rPr kumimoji="0" lang="en-GB" sz="1200" b="0" i="0" u="none" strike="noStrike" kern="1200" cap="none" spc="0" normalizeH="0" baseline="0" noProof="0" dirty="0" smtClean="0">
                <a:ln>
                  <a:noFill/>
                </a:ln>
                <a:effectLst/>
                <a:uLnTx/>
                <a:uFillTx/>
                <a:latin typeface="Arial" panose="020B0604020202020204" pitchFamily="34" charset="0"/>
                <a:cs typeface="Arial" panose="020B0604020202020204" pitchFamily="34" charset="0"/>
              </a:rPr>
              <a:t>Data from this nationwide Taiwanese register indicate that both doses of dabigatran are associated with a positive safety profile vs warfarin.</a:t>
            </a:r>
          </a:p>
          <a:p>
            <a:pPr marL="0" marR="0" lvl="1" indent="0" algn="l" defTabSz="914400" rtl="0" eaLnBrk="1" fontAlgn="auto" latinLnBrk="0" hangingPunct="1">
              <a:lnSpc>
                <a:spcPct val="100000"/>
              </a:lnSpc>
              <a:spcBef>
                <a:spcPts val="0"/>
              </a:spcBef>
              <a:spcAft>
                <a:spcPts val="600"/>
              </a:spcAft>
              <a:buClrTx/>
              <a:buSzTx/>
              <a:buFontTx/>
              <a:buNone/>
              <a:tabLst/>
              <a:defRPr/>
            </a:pPr>
            <a:endParaRPr lang="en-GB" sz="1200" dirty="0" smtClean="0">
              <a:latin typeface="Arial" panose="020B0604020202020204" pitchFamily="34" charset="0"/>
              <a:cs typeface="Arial" panose="020B0604020202020204" pitchFamily="34" charset="0"/>
            </a:endParaRPr>
          </a:p>
          <a:p>
            <a:pPr marL="0" marR="0" lvl="1" indent="0" algn="l" defTabSz="914400" rtl="0" eaLnBrk="1" fontAlgn="auto" latinLnBrk="0" hangingPunct="1">
              <a:lnSpc>
                <a:spcPct val="100000"/>
              </a:lnSpc>
              <a:spcBef>
                <a:spcPts val="0"/>
              </a:spcBef>
              <a:spcAft>
                <a:spcPts val="600"/>
              </a:spcAft>
              <a:buClrTx/>
              <a:buSzTx/>
              <a:buFontTx/>
              <a:buNone/>
              <a:tabLst/>
              <a:defRPr/>
            </a:pPr>
            <a:r>
              <a:rPr lang="en-GB" sz="1200" dirty="0" smtClean="0">
                <a:latin typeface="Arial" panose="020B0604020202020204" pitchFamily="34" charset="0"/>
                <a:cs typeface="Arial" panose="020B0604020202020204" pitchFamily="34" charset="0"/>
              </a:rPr>
              <a:t>This figure shows safety</a:t>
            </a:r>
            <a:r>
              <a:rPr lang="en-GB" sz="1200" baseline="0" dirty="0" smtClean="0">
                <a:latin typeface="Arial" panose="020B0604020202020204" pitchFamily="34" charset="0"/>
                <a:cs typeface="Arial" panose="020B0604020202020204" pitchFamily="34" charset="0"/>
              </a:rPr>
              <a:t> and effectiveness outcomes analysed by dabigatran dose. Most patients (88%) received dabigatran 110 mg.</a:t>
            </a:r>
            <a:r>
              <a:rPr lang="en-GB" sz="1200" dirty="0" smtClean="0">
                <a:latin typeface="Arial" panose="020B0604020202020204" pitchFamily="34" charset="0"/>
                <a:cs typeface="Arial" panose="020B0604020202020204" pitchFamily="34" charset="0"/>
              </a:rPr>
              <a:t> Each dose group includes warfarin-naïve dabigatran users and switchers </a:t>
            </a:r>
            <a:r>
              <a:rPr lang="en-GB" sz="1200" baseline="0" dirty="0" smtClean="0">
                <a:latin typeface="Arial" panose="020B0604020202020204" pitchFamily="34" charset="0"/>
                <a:cs typeface="Arial" panose="020B0604020202020204" pitchFamily="34" charset="0"/>
              </a:rPr>
              <a:t>from warfarin to dabigatran</a:t>
            </a:r>
            <a:r>
              <a:rPr lang="en-GB" sz="1200" dirty="0" smtClean="0">
                <a:latin typeface="Arial" panose="020B0604020202020204" pitchFamily="34" charset="0"/>
                <a:cs typeface="Arial" panose="020B0604020202020204" pitchFamily="34" charset="0"/>
              </a:rPr>
              <a:t>. </a:t>
            </a:r>
          </a:p>
          <a:p>
            <a:pPr marL="0" marR="0" lvl="1" indent="0" algn="l" defTabSz="914400" rtl="0" eaLnBrk="1" fontAlgn="auto" latinLnBrk="0" hangingPunct="1">
              <a:lnSpc>
                <a:spcPct val="100000"/>
              </a:lnSpc>
              <a:spcBef>
                <a:spcPts val="0"/>
              </a:spcBef>
              <a:spcAft>
                <a:spcPts val="600"/>
              </a:spcAft>
              <a:buClrTx/>
              <a:buSzTx/>
              <a:buFontTx/>
              <a:buNone/>
              <a:tabLst/>
              <a:defRPr/>
            </a:pPr>
            <a:endParaRPr kumimoji="0" lang="en-GB" sz="1200" b="0" i="0" u="none" strike="noStrike" kern="1200" cap="none" spc="0" normalizeH="0" baseline="0" noProof="0" dirty="0" smtClean="0">
              <a:ln>
                <a:noFill/>
              </a:ln>
              <a:effectLst/>
              <a:uLnTx/>
              <a:uFillTx/>
              <a:latin typeface="Arial" panose="020B0604020202020204" pitchFamily="34" charset="0"/>
              <a:cs typeface="Arial" panose="020B0604020202020204" pitchFamily="34" charset="0"/>
            </a:endParaRPr>
          </a:p>
          <a:p>
            <a:pPr marL="0" marR="0" lvl="1" indent="0" algn="l" defTabSz="914400" rtl="0" eaLnBrk="1" fontAlgn="auto" latinLnBrk="0" hangingPunct="1">
              <a:lnSpc>
                <a:spcPct val="100000"/>
              </a:lnSpc>
              <a:spcBef>
                <a:spcPts val="0"/>
              </a:spcBef>
              <a:spcAft>
                <a:spcPts val="600"/>
              </a:spcAft>
              <a:buClrTx/>
              <a:buSzTx/>
              <a:buFontTx/>
              <a:buNone/>
              <a:tabLst/>
              <a:defRPr/>
            </a:pPr>
            <a:r>
              <a:rPr kumimoji="0" lang="en-GB" sz="1200" b="0" i="0" u="none" strike="noStrike" kern="1200" cap="none" spc="0" normalizeH="0" baseline="0" noProof="0" dirty="0" smtClean="0">
                <a:ln>
                  <a:noFill/>
                </a:ln>
                <a:effectLst/>
                <a:uLnTx/>
                <a:uFillTx/>
                <a:latin typeface="Arial" panose="020B0604020202020204" pitchFamily="34" charset="0"/>
                <a:cs typeface="Arial" panose="020B0604020202020204" pitchFamily="34" charset="0"/>
              </a:rPr>
              <a:t>Treatment with dabigatran at either dose was associated with a lower risk of all-cause mortality, all hospitalized major bleeding and ICH, and a similar risk of GI bleeding and MI, compared with warfarin. Treatment with dabigatran 110 mg BID was associated with a significantly lower risk of ischaemic stroke compared with warfarin.  </a:t>
            </a:r>
          </a:p>
          <a:p>
            <a:pPr marL="0" marR="0" lvl="1" indent="0" algn="l" defTabSz="914400" rtl="0" eaLnBrk="1" fontAlgn="auto" latinLnBrk="0" hangingPunct="1">
              <a:lnSpc>
                <a:spcPct val="100000"/>
              </a:lnSpc>
              <a:spcBef>
                <a:spcPts val="0"/>
              </a:spcBef>
              <a:spcAft>
                <a:spcPts val="600"/>
              </a:spcAft>
              <a:buClrTx/>
              <a:buSzTx/>
              <a:buFontTx/>
              <a:buNone/>
              <a:tabLst/>
              <a:defRPr/>
            </a:pPr>
            <a:endParaRPr kumimoji="0" lang="en-GB" sz="1200" b="0" i="0" u="none" strike="noStrike" kern="1200" cap="none" spc="0" normalizeH="0" baseline="0" noProof="0" dirty="0" smtClean="0">
              <a:ln>
                <a:noFill/>
              </a:ln>
              <a:effectLst/>
              <a:uLnTx/>
              <a:uFillTx/>
              <a:latin typeface="Arial" panose="020B0604020202020204" pitchFamily="34" charset="0"/>
              <a:cs typeface="Arial" panose="020B0604020202020204" pitchFamily="34" charset="0"/>
            </a:endParaRPr>
          </a:p>
          <a:p>
            <a:pPr marL="0" marR="0" lvl="1" indent="0" algn="l" defTabSz="914400" rtl="0" eaLnBrk="1" fontAlgn="auto" latinLnBrk="0" hangingPunct="1">
              <a:lnSpc>
                <a:spcPct val="100000"/>
              </a:lnSpc>
              <a:spcBef>
                <a:spcPts val="0"/>
              </a:spcBef>
              <a:spcAft>
                <a:spcPts val="600"/>
              </a:spcAft>
              <a:buClrTx/>
              <a:buSzTx/>
              <a:buFontTx/>
              <a:buNone/>
              <a:tabLst/>
              <a:defRPr/>
            </a:pPr>
            <a:r>
              <a:rPr kumimoji="0" lang="en-GB" sz="1200" b="0" i="0" u="none" strike="noStrike" kern="1200" cap="none" spc="0" normalizeH="0" baseline="0" noProof="0" dirty="0" smtClean="0">
                <a:ln>
                  <a:noFill/>
                </a:ln>
                <a:effectLst/>
                <a:uLnTx/>
                <a:uFillTx/>
                <a:latin typeface="Arial" panose="020B0604020202020204" pitchFamily="34" charset="0"/>
                <a:cs typeface="Arial" panose="020B0604020202020204" pitchFamily="34" charset="0"/>
              </a:rPr>
              <a:t>The authors concluded that, compared with warfarin, dabigatran 110 mg was associated with a reduced risk of ischaemic stroke, ICH, all hospitalized major bleeding, and all cause mortality in a large Asian cohort. They also note that additional studies enrolling more patients taking dabigatran 150 mg to clarify the possible beneficial profiles over the 110 mg dose in Asian patients are warranted.</a:t>
            </a:r>
          </a:p>
          <a:p>
            <a:pPr marL="0" marR="0" lvl="1" indent="0" algn="l" defTabSz="914400" rtl="0" eaLnBrk="1" fontAlgn="auto" latinLnBrk="0" hangingPunct="1">
              <a:lnSpc>
                <a:spcPct val="100000"/>
              </a:lnSpc>
              <a:spcBef>
                <a:spcPts val="0"/>
              </a:spcBef>
              <a:spcAft>
                <a:spcPts val="600"/>
              </a:spcAft>
              <a:buClrTx/>
              <a:buSzTx/>
              <a:buFontTx/>
              <a:buNone/>
              <a:tabLst/>
              <a:defRPr/>
            </a:pPr>
            <a:endParaRPr kumimoji="0" lang="en-GB" sz="1200" b="0" i="0" u="none" strike="noStrike" kern="1200" cap="none" spc="0" normalizeH="0" baseline="0" noProof="0" dirty="0" smtClean="0">
              <a:ln>
                <a:noFill/>
              </a:ln>
              <a:effectLst/>
              <a:uLnTx/>
              <a:uFillTx/>
              <a:latin typeface="Arial" panose="020B0604020202020204" pitchFamily="34" charset="0"/>
              <a:cs typeface="Arial" panose="020B0604020202020204" pitchFamily="34" charset="0"/>
            </a:endParaRPr>
          </a:p>
          <a:p>
            <a:pPr marL="0" marR="0" lvl="4" indent="0" algn="l" defTabSz="914400" rtl="0" eaLnBrk="1" fontAlgn="auto" latinLnBrk="0" hangingPunct="1">
              <a:lnSpc>
                <a:spcPct val="100000"/>
              </a:lnSpc>
              <a:spcBef>
                <a:spcPts val="0"/>
              </a:spcBef>
              <a:spcAft>
                <a:spcPts val="300"/>
              </a:spcAft>
              <a:buClr>
                <a:srgbClr val="AC2117"/>
              </a:buClr>
              <a:buSzTx/>
              <a:buFont typeface="+mj-lt"/>
              <a:buNone/>
              <a:tabLst/>
              <a:defRPr/>
            </a:pPr>
            <a:r>
              <a:rPr lang="fr-FR" sz="1200" b="1" dirty="0" smtClean="0">
                <a:latin typeface="Arial" panose="020B0604020202020204" pitchFamily="34" charset="0"/>
                <a:cs typeface="Arial" panose="020B0604020202020204" pitchFamily="34" charset="0"/>
              </a:rPr>
              <a:t>Reference</a:t>
            </a:r>
          </a:p>
          <a:p>
            <a:pPr marL="228600" marR="0" lvl="4" indent="-228600" algn="l" defTabSz="914400" rtl="0" eaLnBrk="1" fontAlgn="auto" latinLnBrk="0" hangingPunct="1">
              <a:lnSpc>
                <a:spcPct val="100000"/>
              </a:lnSpc>
              <a:spcBef>
                <a:spcPts val="0"/>
              </a:spcBef>
              <a:spcAft>
                <a:spcPts val="300"/>
              </a:spcAft>
              <a:buSzTx/>
              <a:buFont typeface="+mj-lt"/>
              <a:buAutoNum type="arabicPeriod"/>
              <a:tabLst/>
              <a:defRPr/>
            </a:pPr>
            <a:r>
              <a:rPr lang="fr-FR" sz="1200" dirty="0" smtClean="0">
                <a:latin typeface="Arial" panose="020B0604020202020204" pitchFamily="34" charset="0"/>
                <a:cs typeface="Arial" panose="020B0604020202020204" pitchFamily="34" charset="0"/>
              </a:rPr>
              <a:t>Chan Y-H et al. Stroke 2016;47 DOI: 10.1161/STROKEAHA.115.011476</a:t>
            </a:r>
            <a:endParaRPr kumimoji="0" lang="en-GB" sz="12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F5C6415-1257-C940-8E42-D9A7FF4103C5}"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8517074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fr-FR" sz="1200" b="1" dirty="0" smtClean="0">
                <a:solidFill>
                  <a:schemeClr val="tx1"/>
                </a:solidFill>
                <a:latin typeface="Arial" panose="020B0604020202020204" pitchFamily="34" charset="0"/>
                <a:cs typeface="Arial" panose="020B0604020202020204" pitchFamily="34" charset="0"/>
              </a:rPr>
              <a:t>Reference</a:t>
            </a:r>
          </a:p>
          <a:p>
            <a:pPr marL="228600" marR="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fr-FR" sz="1200" dirty="0" smtClean="0">
                <a:solidFill>
                  <a:schemeClr val="tx1"/>
                </a:solidFill>
                <a:latin typeface="Arial" panose="020B0604020202020204" pitchFamily="34" charset="0"/>
                <a:cs typeface="Arial" panose="020B0604020202020204" pitchFamily="34" charset="0"/>
              </a:rPr>
              <a:t>Chan Y-H et al. Stroke 2016;47 DOI: 10.1161/STROKEAHA.115.011476</a:t>
            </a:r>
            <a:endParaRPr lang="de-DE" sz="1200"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E272CD1F-CC68-402C-A5A7-650C1235DC11}" type="slidenum">
              <a:rPr lang="en-GB" smtClean="0">
                <a:solidFill>
                  <a:prstClr val="white"/>
                </a:solidFill>
              </a:rPr>
              <a:pPr>
                <a:defRPr/>
              </a:pPr>
              <a:t>17</a:t>
            </a:fld>
            <a:endParaRPr lang="en-GB" dirty="0">
              <a:solidFill>
                <a:prstClr val="white"/>
              </a:solidFill>
            </a:endParaRPr>
          </a:p>
        </p:txBody>
      </p:sp>
    </p:spTree>
    <p:extLst>
      <p:ext uri="{BB962C8B-B14F-4D97-AF65-F5344CB8AC3E}">
        <p14:creationId xmlns:p14="http://schemas.microsoft.com/office/powerpoint/2010/main" val="20540972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p:txBody>
          <a:bodyPr/>
          <a:lstStyle/>
          <a:p>
            <a:pPr marL="0" indent="0">
              <a:buNone/>
            </a:pPr>
            <a:r>
              <a:rPr lang="en-GB" b="0" dirty="0" smtClean="0"/>
              <a:t>A real-world study conducted in a single centre in Hong Kong included 8754 patients diagnosed with AF between July 1997 and December 2011. Patients with AF diagnosed after the availability of dabigatran were identified separately.  </a:t>
            </a:r>
            <a:endParaRPr lang="en-GB" b="0" dirty="0"/>
          </a:p>
          <a:p>
            <a:pPr marL="0" indent="0">
              <a:buNone/>
            </a:pPr>
            <a:r>
              <a:rPr lang="en-GB" b="0" dirty="0" smtClean="0"/>
              <a:t>Patients receiving treatment with dabigatran, warfarin, ASA, or no antithrombotic therapy were included in the analysis.  Among those receiving warfarin, TTR was recorded and classified into quartiles.</a:t>
            </a:r>
            <a:endParaRPr lang="en-GB" b="0" dirty="0"/>
          </a:p>
          <a:p>
            <a:pPr marL="0" indent="0">
              <a:buNone/>
            </a:pPr>
            <a:r>
              <a:rPr lang="en-GB" b="0" dirty="0" smtClean="0"/>
              <a:t>Statistical matching methods were not used in this study.  </a:t>
            </a:r>
            <a:endParaRPr lang="en-GB" b="0" dirty="0"/>
          </a:p>
          <a:p>
            <a:pPr marL="0" indent="0">
              <a:buNone/>
            </a:pPr>
            <a:r>
              <a:rPr lang="en-GB" b="0" dirty="0" smtClean="0"/>
              <a:t>Patient follow-up was an average of 3 years (mean 3.0±3.2 years).</a:t>
            </a:r>
          </a:p>
          <a:p>
            <a:pPr marL="0" indent="0">
              <a:buNone/>
            </a:pPr>
            <a:endParaRPr lang="en-GB" b="0" dirty="0"/>
          </a:p>
          <a:p>
            <a:pPr marL="0" indent="0">
              <a:buNone/>
            </a:pPr>
            <a:r>
              <a:rPr lang="en-GB" altLang="en-US" sz="1000" b="0" dirty="0" smtClean="0"/>
              <a:t>Ho </a:t>
            </a:r>
            <a:r>
              <a:rPr lang="en-GB" altLang="en-US" sz="1000" b="0" dirty="0"/>
              <a:t>CW et al. </a:t>
            </a:r>
            <a:r>
              <a:rPr lang="en-GB" sz="1000" b="0" dirty="0"/>
              <a:t>Stroke. 2015;46:23-30</a:t>
            </a:r>
            <a:endParaRPr lang="da-DK" sz="1000" b="0" dirty="0">
              <a:solidFill>
                <a:srgbClr val="FF0000"/>
              </a:solidFill>
            </a:endParaRPr>
          </a:p>
          <a:p>
            <a:pPr marL="0" indent="0">
              <a:buNone/>
            </a:pPr>
            <a:endParaRPr lang="en-GB" dirty="0"/>
          </a:p>
          <a:p>
            <a:pPr marL="0" indent="0">
              <a:buNone/>
            </a:pPr>
            <a:endParaRPr lang="en-GB" dirty="0" smtClean="0"/>
          </a:p>
        </p:txBody>
      </p:sp>
      <p:sp>
        <p:nvSpPr>
          <p:cNvPr id="4" name="Slide Number Placeholder 3"/>
          <p:cNvSpPr>
            <a:spLocks noGrp="1"/>
          </p:cNvSpPr>
          <p:nvPr>
            <p:ph type="sldNum" sz="quarter" idx="10"/>
          </p:nvPr>
        </p:nvSpPr>
        <p:spPr/>
        <p:txBody>
          <a:bodyPr/>
          <a:lstStyle/>
          <a:p>
            <a:fld id="{0F5C6415-1257-C940-8E42-D9A7FF4103C5}"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32398759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p:txBody>
          <a:bodyPr/>
          <a:lstStyle/>
          <a:p>
            <a:pPr marL="0" indent="0">
              <a:buNone/>
            </a:pPr>
            <a:r>
              <a:rPr lang="en-GB" b="0" dirty="0" smtClean="0"/>
              <a:t>The study </a:t>
            </a:r>
            <a:r>
              <a:rPr lang="en-GB" b="0" dirty="0"/>
              <a:t>found that </a:t>
            </a:r>
            <a:r>
              <a:rPr lang="en-GB" b="0" dirty="0" smtClean="0"/>
              <a:t>dabigatran was associated with the lowest annual incidence of ischaemic </a:t>
            </a:r>
            <a:r>
              <a:rPr lang="en-GB" b="0" dirty="0"/>
              <a:t>stroke (~2% per </a:t>
            </a:r>
            <a:r>
              <a:rPr lang="en-GB" b="0" dirty="0" smtClean="0"/>
              <a:t>year), and the lowest risk when compared with no antithrombotic therapy. </a:t>
            </a:r>
          </a:p>
          <a:p>
            <a:pPr marL="0" indent="0">
              <a:buNone/>
            </a:pPr>
            <a:r>
              <a:rPr lang="en-GB" b="0" dirty="0" smtClean="0"/>
              <a:t>After a</a:t>
            </a:r>
            <a:r>
              <a:rPr lang="en-GB" b="0" baseline="0" dirty="0" smtClean="0"/>
              <a:t> mean follow-up of 3.0±3.2 years 23.8% of patients had experienced an ischaemic stroke. Patients who received no antithrombotic therapy had the highest incidence of ischaemic stroke (10.38%/yr), followed by those on aspirin (7.95%/yr). </a:t>
            </a:r>
            <a:r>
              <a:rPr lang="en-GB" b="0" dirty="0" smtClean="0"/>
              <a:t>Among </a:t>
            </a:r>
            <a:r>
              <a:rPr lang="en-GB" b="0" dirty="0"/>
              <a:t>patients </a:t>
            </a:r>
            <a:r>
              <a:rPr lang="en-GB" b="0" dirty="0" smtClean="0"/>
              <a:t>receiving warfarin</a:t>
            </a:r>
            <a:r>
              <a:rPr lang="en-GB" b="0" dirty="0"/>
              <a:t>, the annual incidence of ischemic stroke </a:t>
            </a:r>
            <a:r>
              <a:rPr lang="en-GB" b="0" dirty="0" smtClean="0"/>
              <a:t>decreased progressively </a:t>
            </a:r>
            <a:r>
              <a:rPr lang="en-GB" b="0" dirty="0"/>
              <a:t>with </a:t>
            </a:r>
            <a:r>
              <a:rPr lang="en-GB" b="0" dirty="0" smtClean="0"/>
              <a:t>increasing TTRs</a:t>
            </a:r>
            <a:r>
              <a:rPr lang="en-GB" b="0" dirty="0"/>
              <a:t>, from </a:t>
            </a:r>
            <a:r>
              <a:rPr lang="en-GB" b="0" dirty="0" smtClean="0"/>
              <a:t>about 7% per year in Q1 to about 3% per year in Q4.</a:t>
            </a:r>
          </a:p>
          <a:p>
            <a:pPr marL="0" indent="0">
              <a:buNone/>
            </a:pPr>
            <a:r>
              <a:rPr lang="en-GB" b="0" dirty="0" smtClean="0"/>
              <a:t>Further analysis compared patients</a:t>
            </a:r>
            <a:r>
              <a:rPr lang="en-GB" b="0" baseline="0" dirty="0" smtClean="0"/>
              <a:t> on dabigatran with those on warfarin</a:t>
            </a:r>
            <a:r>
              <a:rPr lang="en-GB" b="0" dirty="0" smtClean="0"/>
              <a:t> with TTR≥70%.</a:t>
            </a:r>
            <a:r>
              <a:rPr lang="en-GB" b="0" baseline="0" dirty="0" smtClean="0"/>
              <a:t> Despite comparable age and CHA2DS-VASc scores, the risk of ischaemic stroke remained significantly lower in dabigatran patients (HR: 0.31; 95% CI 0.15</a:t>
            </a:r>
            <a:r>
              <a:rPr lang="en-GB" b="0" baseline="0" dirty="0" smtClean="0">
                <a:cs typeface="Arial"/>
              </a:rPr>
              <a:t>–0.66).</a:t>
            </a:r>
            <a:endParaRPr lang="en-GB" b="0" dirty="0" smtClean="0"/>
          </a:p>
          <a:p>
            <a:pPr marL="0" marR="0" indent="0" algn="l" defTabSz="914400" rtl="0" eaLnBrk="1" fontAlgn="auto" latinLnBrk="0" hangingPunct="1">
              <a:lnSpc>
                <a:spcPct val="100000"/>
              </a:lnSpc>
              <a:spcBef>
                <a:spcPts val="0"/>
              </a:spcBef>
              <a:spcAft>
                <a:spcPts val="600"/>
              </a:spcAft>
              <a:buClrTx/>
              <a:buSzTx/>
              <a:buNone/>
              <a:tabLst/>
              <a:defRPr/>
            </a:pPr>
            <a:r>
              <a:rPr lang="en-GB" sz="1200" b="0" dirty="0" smtClean="0">
                <a:solidFill>
                  <a:schemeClr val="tx1"/>
                </a:solidFill>
                <a:cs typeface="Arial" panose="020B0604020202020204" pitchFamily="34" charset="0"/>
              </a:rPr>
              <a:t>TTR quartiles were categorized as follows: Q1 &lt;17.9%; Q2 ≥17.9% to ≤38.8%; Q3 &gt;38.8% to ≤56.2%; Q4 &gt;56.2%</a:t>
            </a:r>
          </a:p>
          <a:p>
            <a:pPr marL="0" indent="0">
              <a:buNone/>
            </a:pPr>
            <a:endParaRPr lang="en-GB" b="0" dirty="0" smtClean="0"/>
          </a:p>
          <a:p>
            <a:pPr marL="0" indent="0">
              <a:buNone/>
            </a:pPr>
            <a:r>
              <a:rPr lang="en-GB" altLang="en-US" sz="1000" b="0" dirty="0"/>
              <a:t>Ho CW et al. </a:t>
            </a:r>
            <a:r>
              <a:rPr lang="en-GB" sz="1000" b="0" dirty="0"/>
              <a:t>Stroke. 2015;46:23-30</a:t>
            </a:r>
            <a:endParaRPr lang="da-DK" sz="1000" b="0" dirty="0">
              <a:solidFill>
                <a:srgbClr val="FF0000"/>
              </a:solidFill>
            </a:endParaRPr>
          </a:p>
          <a:p>
            <a:endParaRPr lang="en-GB" dirty="0"/>
          </a:p>
        </p:txBody>
      </p:sp>
      <p:sp>
        <p:nvSpPr>
          <p:cNvPr id="4" name="Slide Number Placeholder 3"/>
          <p:cNvSpPr>
            <a:spLocks noGrp="1"/>
          </p:cNvSpPr>
          <p:nvPr>
            <p:ph type="sldNum" sz="quarter" idx="10"/>
          </p:nvPr>
        </p:nvSpPr>
        <p:spPr/>
        <p:txBody>
          <a:bodyPr/>
          <a:lstStyle/>
          <a:p>
            <a:fld id="{C97896B4-210C-4008-8D71-509C2557DDF6}" type="slidenum">
              <a:rPr lang="en-GB" smtClean="0">
                <a:solidFill>
                  <a:prstClr val="black"/>
                </a:solidFill>
              </a:rPr>
              <a:pPr/>
              <a:t>21</a:t>
            </a:fld>
            <a:endParaRPr lang="en-GB" dirty="0">
              <a:solidFill>
                <a:prstClr val="black"/>
              </a:solidFill>
            </a:endParaRPr>
          </a:p>
        </p:txBody>
      </p:sp>
    </p:spTree>
    <p:extLst>
      <p:ext uri="{BB962C8B-B14F-4D97-AF65-F5344CB8AC3E}">
        <p14:creationId xmlns:p14="http://schemas.microsoft.com/office/powerpoint/2010/main" val="35005707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8" Type="http://schemas.openxmlformats.org/officeDocument/2006/relationships/slideMaster" Target="../slideMasters/slideMaster5.xml"/><Relationship Id="rId3" Type="http://schemas.openxmlformats.org/officeDocument/2006/relationships/tags" Target="../tags/tag2.xml"/><Relationship Id="rId7" Type="http://schemas.openxmlformats.org/officeDocument/2006/relationships/tags" Target="../tags/tag6.xml"/><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tags" Target="../tags/tag5.xml"/><Relationship Id="rId11" Type="http://schemas.openxmlformats.org/officeDocument/2006/relationships/image" Target="../media/image9.jpeg"/><Relationship Id="rId5" Type="http://schemas.openxmlformats.org/officeDocument/2006/relationships/tags" Target="../tags/tag4.xml"/><Relationship Id="rId10" Type="http://schemas.openxmlformats.org/officeDocument/2006/relationships/image" Target="../media/image8.jpeg"/><Relationship Id="rId4" Type="http://schemas.openxmlformats.org/officeDocument/2006/relationships/tags" Target="../tags/tag3.xml"/><Relationship Id="rId9" Type="http://schemas.openxmlformats.org/officeDocument/2006/relationships/oleObject" Target="../embeddings/oleObject1.bin"/></Relationships>
</file>

<file path=ppt/slideLayouts/_rels/slideLayout61.xml.rels><?xml version="1.0" encoding="UTF-8" standalone="yes"?>
<Relationships xmlns="http://schemas.openxmlformats.org/package/2006/relationships"><Relationship Id="rId8" Type="http://schemas.openxmlformats.org/officeDocument/2006/relationships/slideMaster" Target="../slideMasters/slideMaster5.xml"/><Relationship Id="rId3" Type="http://schemas.openxmlformats.org/officeDocument/2006/relationships/tags" Target="../tags/tag8.xml"/><Relationship Id="rId7" Type="http://schemas.openxmlformats.org/officeDocument/2006/relationships/tags" Target="../tags/tag12.xml"/><Relationship Id="rId2" Type="http://schemas.openxmlformats.org/officeDocument/2006/relationships/tags" Target="../tags/tag7.xml"/><Relationship Id="rId1" Type="http://schemas.openxmlformats.org/officeDocument/2006/relationships/vmlDrawing" Target="../drawings/vmlDrawing2.vml"/><Relationship Id="rId6" Type="http://schemas.openxmlformats.org/officeDocument/2006/relationships/tags" Target="../tags/tag11.xml"/><Relationship Id="rId11" Type="http://schemas.openxmlformats.org/officeDocument/2006/relationships/image" Target="../media/image9.jpeg"/><Relationship Id="rId5" Type="http://schemas.openxmlformats.org/officeDocument/2006/relationships/tags" Target="../tags/tag10.xml"/><Relationship Id="rId10" Type="http://schemas.openxmlformats.org/officeDocument/2006/relationships/image" Target="../media/image8.jpeg"/><Relationship Id="rId4" Type="http://schemas.openxmlformats.org/officeDocument/2006/relationships/tags" Target="../tags/tag9.xml"/><Relationship Id="rId9" Type="http://schemas.openxmlformats.org/officeDocument/2006/relationships/oleObject" Target="../embeddings/oleObject2.bin"/></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Rectangle 9"/>
          <p:cNvSpPr/>
          <p:nvPr userDrawn="1"/>
        </p:nvSpPr>
        <p:spPr>
          <a:xfrm>
            <a:off x="0" y="1062621"/>
            <a:ext cx="9129600" cy="583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defTabSz="914290"/>
            <a:endParaRPr lang="en-GB" dirty="0">
              <a:solidFill>
                <a:prstClr val="white"/>
              </a:solidFill>
            </a:endParaRPr>
          </a:p>
        </p:txBody>
      </p:sp>
      <p:sp>
        <p:nvSpPr>
          <p:cNvPr id="9" name="Text Placeholder 10"/>
          <p:cNvSpPr>
            <a:spLocks noGrp="1"/>
          </p:cNvSpPr>
          <p:nvPr>
            <p:ph type="body" sz="quarter" idx="14" hasCustomPrompt="1"/>
          </p:nvPr>
        </p:nvSpPr>
        <p:spPr>
          <a:xfrm>
            <a:off x="323528" y="6271711"/>
            <a:ext cx="8478000" cy="504825"/>
          </a:xfrm>
        </p:spPr>
        <p:txBody>
          <a:bodyPr lIns="0" anchor="b" anchorCtr="0">
            <a:noAutofit/>
          </a:bodyPr>
          <a:lstStyle>
            <a:lvl1pPr marL="0" indent="0">
              <a:buNone/>
              <a:defRPr sz="1200" baseline="0">
                <a:solidFill>
                  <a:schemeClr val="tx1"/>
                </a:solidFill>
                <a:latin typeface="Arial" pitchFamily="34" charset="0"/>
                <a:ea typeface="Tahoma" pitchFamily="34" charset="0"/>
                <a:cs typeface="Arial" pitchFamily="34" charset="0"/>
              </a:defRPr>
            </a:lvl1pPr>
          </a:lstStyle>
          <a:p>
            <a:pPr lvl="0"/>
            <a:r>
              <a:rPr lang="en-GB" dirty="0" smtClean="0"/>
              <a:t>Footnotes here; minimum 12 </a:t>
            </a:r>
            <a:r>
              <a:rPr lang="en-GB" dirty="0" err="1" smtClean="0"/>
              <a:t>pt</a:t>
            </a:r>
            <a:r>
              <a:rPr lang="en-GB" dirty="0" smtClean="0"/>
              <a:t> font</a:t>
            </a:r>
            <a:endParaRPr lang="en-GB" dirty="0"/>
          </a:p>
        </p:txBody>
      </p:sp>
      <p:sp>
        <p:nvSpPr>
          <p:cNvPr id="7" name="Title 1"/>
          <p:cNvSpPr>
            <a:spLocks noGrp="1"/>
          </p:cNvSpPr>
          <p:nvPr>
            <p:ph type="title"/>
          </p:nvPr>
        </p:nvSpPr>
        <p:spPr>
          <a:xfrm>
            <a:off x="323528" y="188641"/>
            <a:ext cx="8478000" cy="720080"/>
          </a:xfrm>
        </p:spPr>
        <p:txBody>
          <a:bodyPr lIns="0" anchor="b" anchorCtr="0">
            <a:normAutofit/>
          </a:bodyPr>
          <a:lstStyle>
            <a:lvl1pPr algn="l">
              <a:defRPr sz="2800" b="0">
                <a:solidFill>
                  <a:schemeClr val="bg1"/>
                </a:solidFill>
                <a:latin typeface="Arial" pitchFamily="34" charset="0"/>
                <a:ea typeface="Tahoma" pitchFamily="34" charset="0"/>
                <a:cs typeface="Arial" pitchFamily="34" charset="0"/>
              </a:defRPr>
            </a:lvl1pPr>
          </a:lstStyle>
          <a:p>
            <a:r>
              <a:rPr lang="en-US" dirty="0" smtClean="0"/>
              <a:t>Click to edit Master title style</a:t>
            </a:r>
            <a:endParaRPr lang="en-GB" dirty="0"/>
          </a:p>
        </p:txBody>
      </p:sp>
      <p:cxnSp>
        <p:nvCxnSpPr>
          <p:cNvPr id="8" name="Straight Connector 7"/>
          <p:cNvCxnSpPr/>
          <p:nvPr userDrawn="1"/>
        </p:nvCxnSpPr>
        <p:spPr>
          <a:xfrm>
            <a:off x="0" y="1051200"/>
            <a:ext cx="914400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2" name="Rectangle 14"/>
          <p:cNvSpPr>
            <a:spLocks noChangeArrowheads="1"/>
          </p:cNvSpPr>
          <p:nvPr userDrawn="1"/>
        </p:nvSpPr>
        <p:spPr bwMode="auto">
          <a:xfrm>
            <a:off x="7088188" y="6383338"/>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fontAlgn="base">
              <a:spcBef>
                <a:spcPct val="0"/>
              </a:spcBef>
              <a:spcAft>
                <a:spcPct val="0"/>
              </a:spcAft>
              <a:defRPr>
                <a:solidFill>
                  <a:schemeClr val="tx1"/>
                </a:solidFill>
                <a:latin typeface="Tahoma" pitchFamily="34" charset="0"/>
              </a:defRPr>
            </a:lvl6pPr>
            <a:lvl7pPr marL="2971800" indent="-228600" fontAlgn="base">
              <a:spcBef>
                <a:spcPct val="0"/>
              </a:spcBef>
              <a:spcAft>
                <a:spcPct val="0"/>
              </a:spcAft>
              <a:defRPr>
                <a:solidFill>
                  <a:schemeClr val="tx1"/>
                </a:solidFill>
                <a:latin typeface="Tahoma" pitchFamily="34" charset="0"/>
              </a:defRPr>
            </a:lvl7pPr>
            <a:lvl8pPr marL="3429000" indent="-228600" fontAlgn="base">
              <a:spcBef>
                <a:spcPct val="0"/>
              </a:spcBef>
              <a:spcAft>
                <a:spcPct val="0"/>
              </a:spcAft>
              <a:defRPr>
                <a:solidFill>
                  <a:schemeClr val="tx1"/>
                </a:solidFill>
                <a:latin typeface="Tahoma" pitchFamily="34" charset="0"/>
              </a:defRPr>
            </a:lvl8pPr>
            <a:lvl9pPr marL="3886200" indent="-228600" fontAlgn="base">
              <a:spcBef>
                <a:spcPct val="0"/>
              </a:spcBef>
              <a:spcAft>
                <a:spcPct val="0"/>
              </a:spcAft>
              <a:defRPr>
                <a:solidFill>
                  <a:schemeClr val="tx1"/>
                </a:solidFill>
                <a:latin typeface="Tahoma" pitchFamily="34" charset="0"/>
              </a:defRPr>
            </a:lvl9pPr>
          </a:lstStyle>
          <a:p>
            <a:pPr algn="r" fontAlgn="base">
              <a:spcBef>
                <a:spcPct val="0"/>
              </a:spcBef>
              <a:spcAft>
                <a:spcPct val="0"/>
              </a:spcAft>
            </a:pPr>
            <a:endParaRPr lang="en-GB" altLang="en-US" sz="800" dirty="0">
              <a:solidFill>
                <a:srgbClr val="03497C"/>
              </a:solidFill>
              <a:ea typeface="ＭＳ Ｐゴシック" pitchFamily="34" charset="-128"/>
              <a:cs typeface="Arial" pitchFamily="34" charset="0"/>
            </a:endParaRPr>
          </a:p>
        </p:txBody>
      </p:sp>
      <p:sp>
        <p:nvSpPr>
          <p:cNvPr id="16" name="Text Placeholder 2"/>
          <p:cNvSpPr>
            <a:spLocks noGrp="1"/>
          </p:cNvSpPr>
          <p:nvPr>
            <p:ph idx="1"/>
          </p:nvPr>
        </p:nvSpPr>
        <p:spPr>
          <a:xfrm>
            <a:off x="457200" y="1600201"/>
            <a:ext cx="8229600" cy="4525963"/>
          </a:xfrm>
          <a:prstGeom prst="rect">
            <a:avLst/>
          </a:prstGeom>
        </p:spPr>
        <p:txBody>
          <a:bodyPr vert="horz" lIns="91429" tIns="45715" rIns="91429" bIns="4571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03493892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1_Title Slide">
    <p:bg>
      <p:bgPr>
        <a:solidFill>
          <a:schemeClr val="bg1"/>
        </a:solidFill>
        <a:effectLst/>
      </p:bgPr>
    </p:bg>
    <p:spTree>
      <p:nvGrpSpPr>
        <p:cNvPr id="1" name=""/>
        <p:cNvGrpSpPr/>
        <p:nvPr/>
      </p:nvGrpSpPr>
      <p:grpSpPr>
        <a:xfrm>
          <a:off x="0" y="0"/>
          <a:ext cx="0" cy="0"/>
          <a:chOff x="0" y="0"/>
          <a:chExt cx="0" cy="0"/>
        </a:xfrm>
      </p:grpSpPr>
      <p:sp>
        <p:nvSpPr>
          <p:cNvPr id="4" name="Text Box 8"/>
          <p:cNvSpPr txBox="1">
            <a:spLocks noChangeArrowheads="1"/>
          </p:cNvSpPr>
          <p:nvPr/>
        </p:nvSpPr>
        <p:spPr bwMode="auto">
          <a:xfrm>
            <a:off x="5292725" y="1125539"/>
            <a:ext cx="4032250" cy="369308"/>
          </a:xfrm>
          <a:prstGeom prst="rect">
            <a:avLst/>
          </a:prstGeom>
          <a:noFill/>
          <a:ln w="25400" algn="ctr">
            <a:noFill/>
            <a:miter lim="800000"/>
            <a:headEnd/>
            <a:tailEnd/>
          </a:ln>
          <a:effectLst/>
        </p:spPr>
        <p:txBody>
          <a:bodyPr lIns="91414" tIns="45708" rIns="91414" bIns="45708">
            <a:spAutoFit/>
          </a:bodyPr>
          <a:lstStyle/>
          <a:p>
            <a:pPr algn="ctr" fontAlgn="base">
              <a:spcBef>
                <a:spcPct val="50000"/>
              </a:spcBef>
              <a:spcAft>
                <a:spcPct val="0"/>
              </a:spcAft>
              <a:defRPr/>
            </a:pPr>
            <a:endParaRPr kumimoji="1" lang="en-US" b="1">
              <a:solidFill>
                <a:srgbClr val="FFFFFF"/>
              </a:solidFill>
              <a:latin typeface="BISansCond" pitchFamily="2" charset="0"/>
              <a:ea typeface="ＭＳ Ｐゴシック" pitchFamily="34" charset="-128"/>
              <a:cs typeface="Arial" pitchFamily="34" charset="0"/>
            </a:endParaRPr>
          </a:p>
        </p:txBody>
      </p:sp>
      <p:sp>
        <p:nvSpPr>
          <p:cNvPr id="5" name="Text Box 9"/>
          <p:cNvSpPr txBox="1">
            <a:spLocks noChangeArrowheads="1"/>
          </p:cNvSpPr>
          <p:nvPr/>
        </p:nvSpPr>
        <p:spPr bwMode="auto">
          <a:xfrm>
            <a:off x="4716463" y="4221164"/>
            <a:ext cx="2303462" cy="369308"/>
          </a:xfrm>
          <a:prstGeom prst="rect">
            <a:avLst/>
          </a:prstGeom>
          <a:noFill/>
          <a:ln w="25400" algn="ctr">
            <a:noFill/>
            <a:miter lim="800000"/>
            <a:headEnd/>
            <a:tailEnd/>
          </a:ln>
          <a:effectLst/>
        </p:spPr>
        <p:txBody>
          <a:bodyPr lIns="91414" tIns="45708" rIns="91414" bIns="45708">
            <a:spAutoFit/>
          </a:bodyPr>
          <a:lstStyle/>
          <a:p>
            <a:pPr algn="ctr" fontAlgn="base">
              <a:spcBef>
                <a:spcPct val="50000"/>
              </a:spcBef>
              <a:spcAft>
                <a:spcPct val="0"/>
              </a:spcAft>
              <a:defRPr/>
            </a:pPr>
            <a:endParaRPr kumimoji="1" lang="en-US" b="1">
              <a:solidFill>
                <a:srgbClr val="FFFFFF"/>
              </a:solidFill>
              <a:latin typeface="Arial" pitchFamily="34" charset="0"/>
              <a:ea typeface="ＭＳ Ｐゴシック" pitchFamily="34" charset="-128"/>
              <a:cs typeface="Arial" pitchFamily="34" charset="0"/>
            </a:endParaRPr>
          </a:p>
        </p:txBody>
      </p:sp>
      <p:sp>
        <p:nvSpPr>
          <p:cNvPr id="6" name="Rectangle 10"/>
          <p:cNvSpPr>
            <a:spLocks noChangeArrowheads="1"/>
          </p:cNvSpPr>
          <p:nvPr/>
        </p:nvSpPr>
        <p:spPr bwMode="auto">
          <a:xfrm>
            <a:off x="7086600" y="6381749"/>
            <a:ext cx="2133600" cy="476251"/>
          </a:xfrm>
          <a:prstGeom prst="rect">
            <a:avLst/>
          </a:prstGeom>
          <a:noFill/>
          <a:ln w="9525">
            <a:noFill/>
            <a:miter lim="800000"/>
            <a:headEnd/>
            <a:tailEnd/>
          </a:ln>
          <a:effectLst/>
        </p:spPr>
        <p:txBody>
          <a:bodyPr anchor="b"/>
          <a:lstStyle/>
          <a:p>
            <a:pPr algn="r" fontAlgn="base">
              <a:spcBef>
                <a:spcPct val="0"/>
              </a:spcBef>
              <a:spcAft>
                <a:spcPct val="0"/>
              </a:spcAft>
              <a:defRPr/>
            </a:pPr>
            <a:endParaRPr kumimoji="1" lang="en-GB" sz="800" b="1">
              <a:solidFill>
                <a:srgbClr val="00498B"/>
              </a:solidFill>
              <a:latin typeface="Arial" pitchFamily="34" charset="0"/>
              <a:ea typeface="ＭＳ Ｐゴシック" pitchFamily="34" charset="-128"/>
              <a:cs typeface="Arial" pitchFamily="34" charset="0"/>
            </a:endParaRPr>
          </a:p>
        </p:txBody>
      </p:sp>
      <p:sp>
        <p:nvSpPr>
          <p:cNvPr id="7" name="Rectangle 6"/>
          <p:cNvSpPr>
            <a:spLocks noChangeArrowheads="1"/>
          </p:cNvSpPr>
          <p:nvPr/>
        </p:nvSpPr>
        <p:spPr bwMode="auto">
          <a:xfrm>
            <a:off x="7088188" y="6383337"/>
            <a:ext cx="2133600" cy="476251"/>
          </a:xfrm>
          <a:prstGeom prst="rect">
            <a:avLst/>
          </a:prstGeom>
          <a:noFill/>
          <a:ln>
            <a:noFill/>
          </a:ln>
          <a:extLst/>
        </p:spPr>
        <p:txBody>
          <a:bodyPr anchor="b"/>
          <a:lstStyle/>
          <a:p>
            <a:pPr algn="r" fontAlgn="base">
              <a:spcBef>
                <a:spcPct val="0"/>
              </a:spcBef>
              <a:spcAft>
                <a:spcPct val="0"/>
              </a:spcAft>
              <a:defRPr/>
            </a:pPr>
            <a:endParaRPr kumimoji="1" lang="en-GB" sz="800" b="1">
              <a:solidFill>
                <a:srgbClr val="00498B"/>
              </a:solidFill>
              <a:latin typeface="Arial" pitchFamily="34" charset="0"/>
              <a:ea typeface="ＭＳ Ｐゴシック" pitchFamily="34" charset="-128"/>
              <a:cs typeface="Arial" pitchFamily="34" charset="0"/>
            </a:endParaRPr>
          </a:p>
        </p:txBody>
      </p:sp>
      <p:sp>
        <p:nvSpPr>
          <p:cNvPr id="8" name="Rectangle 7"/>
          <p:cNvSpPr>
            <a:spLocks noChangeArrowheads="1"/>
          </p:cNvSpPr>
          <p:nvPr/>
        </p:nvSpPr>
        <p:spPr bwMode="auto">
          <a:xfrm>
            <a:off x="7088188" y="6383337"/>
            <a:ext cx="2133600" cy="476251"/>
          </a:xfrm>
          <a:prstGeom prst="rect">
            <a:avLst/>
          </a:prstGeom>
          <a:noFill/>
          <a:ln>
            <a:noFill/>
          </a:ln>
          <a:extLst/>
        </p:spPr>
        <p:txBody>
          <a:bodyPr anchor="b"/>
          <a:lstStyle/>
          <a:p>
            <a:pPr algn="r" eaLnBrk="0" fontAlgn="base" hangingPunct="0">
              <a:lnSpc>
                <a:spcPct val="85000"/>
              </a:lnSpc>
              <a:spcBef>
                <a:spcPct val="0"/>
              </a:spcBef>
              <a:spcAft>
                <a:spcPct val="0"/>
              </a:spcAft>
              <a:defRPr/>
            </a:pPr>
            <a:endParaRPr kumimoji="1" lang="en-GB" sz="800" b="1">
              <a:solidFill>
                <a:srgbClr val="00498B"/>
              </a:solidFill>
              <a:latin typeface="Arial" pitchFamily="34" charset="0"/>
              <a:ea typeface="ＭＳ Ｐゴシック" pitchFamily="34" charset="-128"/>
              <a:cs typeface="Arial" pitchFamily="34" charset="0"/>
            </a:endParaRPr>
          </a:p>
        </p:txBody>
      </p:sp>
      <p:sp>
        <p:nvSpPr>
          <p:cNvPr id="9" name="Rectangle 10"/>
          <p:cNvSpPr>
            <a:spLocks noChangeArrowheads="1"/>
          </p:cNvSpPr>
          <p:nvPr/>
        </p:nvSpPr>
        <p:spPr bwMode="auto">
          <a:xfrm>
            <a:off x="7239000" y="6534149"/>
            <a:ext cx="2133600" cy="476251"/>
          </a:xfrm>
          <a:prstGeom prst="rect">
            <a:avLst/>
          </a:prstGeom>
          <a:noFill/>
          <a:ln w="9525">
            <a:noFill/>
            <a:miter lim="800000"/>
            <a:headEnd/>
            <a:tailEnd/>
          </a:ln>
          <a:effectLst/>
        </p:spPr>
        <p:txBody>
          <a:bodyPr anchor="b"/>
          <a:lstStyle/>
          <a:p>
            <a:pPr algn="r" fontAlgn="base">
              <a:spcBef>
                <a:spcPct val="0"/>
              </a:spcBef>
              <a:spcAft>
                <a:spcPct val="0"/>
              </a:spcAft>
              <a:defRPr/>
            </a:pPr>
            <a:endParaRPr kumimoji="1" lang="en-GB" sz="800" b="1">
              <a:solidFill>
                <a:srgbClr val="00498B"/>
              </a:solidFill>
              <a:latin typeface="Arial" pitchFamily="34" charset="0"/>
              <a:ea typeface="ＭＳ Ｐゴシック" pitchFamily="34" charset="-128"/>
              <a:cs typeface="Arial" pitchFamily="34" charset="0"/>
            </a:endParaRPr>
          </a:p>
        </p:txBody>
      </p:sp>
      <p:sp>
        <p:nvSpPr>
          <p:cNvPr id="87042" name="Rectangle 3"/>
          <p:cNvSpPr>
            <a:spLocks noGrp="1" noChangeArrowheads="1"/>
          </p:cNvSpPr>
          <p:nvPr>
            <p:ph type="ctrTitle"/>
          </p:nvPr>
        </p:nvSpPr>
        <p:spPr>
          <a:xfrm>
            <a:off x="485775" y="1546226"/>
            <a:ext cx="7772400" cy="1204913"/>
          </a:xfrm>
        </p:spPr>
        <p:txBody>
          <a:bodyPr lIns="90000"/>
          <a:lstStyle>
            <a:lvl1pPr>
              <a:defRPr b="1" smtClean="0"/>
            </a:lvl1pPr>
          </a:lstStyle>
          <a:p>
            <a:r>
              <a:rPr lang="en-US" smtClean="0"/>
              <a:t>Click to edit Master title style</a:t>
            </a:r>
            <a:endParaRPr lang="en-GB" dirty="0" smtClean="0"/>
          </a:p>
        </p:txBody>
      </p:sp>
      <p:sp>
        <p:nvSpPr>
          <p:cNvPr id="87043" name="Rectangle 4"/>
          <p:cNvSpPr>
            <a:spLocks noGrp="1" noChangeArrowheads="1"/>
          </p:cNvSpPr>
          <p:nvPr>
            <p:ph type="subTitle" idx="1"/>
          </p:nvPr>
        </p:nvSpPr>
        <p:spPr>
          <a:xfrm>
            <a:off x="485775" y="3090863"/>
            <a:ext cx="6400800" cy="1752600"/>
          </a:xfrm>
        </p:spPr>
        <p:txBody>
          <a:bodyPr lIns="90000"/>
          <a:lstStyle>
            <a:lvl1pPr marL="0" indent="0">
              <a:buFontTx/>
              <a:buNone/>
              <a:defRPr smtClean="0"/>
            </a:lvl1pPr>
          </a:lstStyle>
          <a:p>
            <a:r>
              <a:rPr lang="en-US" smtClean="0"/>
              <a:t>Click to edit Master subtitle style</a:t>
            </a:r>
            <a:endParaRPr lang="en-GB" smtClean="0"/>
          </a:p>
        </p:txBody>
      </p:sp>
      <p:sp>
        <p:nvSpPr>
          <p:cNvPr id="10" name="Slide Number Placeholder 9"/>
          <p:cNvSpPr>
            <a:spLocks noGrp="1" noChangeArrowheads="1"/>
          </p:cNvSpPr>
          <p:nvPr>
            <p:ph type="sldNum" sz="quarter" idx="10"/>
          </p:nvPr>
        </p:nvSpPr>
        <p:spPr>
          <a:xfrm>
            <a:off x="6953250" y="6254749"/>
            <a:ext cx="2133600" cy="476251"/>
          </a:xfrm>
          <a:prstGeom prst="rect">
            <a:avLst/>
          </a:prstGeom>
        </p:spPr>
        <p:txBody>
          <a:bodyPr/>
          <a:lstStyle>
            <a:lvl1pPr>
              <a:defRPr/>
            </a:lvl1pPr>
          </a:lstStyle>
          <a:p>
            <a:pPr fontAlgn="base">
              <a:spcBef>
                <a:spcPct val="0"/>
              </a:spcBef>
              <a:spcAft>
                <a:spcPct val="0"/>
              </a:spcAft>
              <a:defRPr/>
            </a:pPr>
            <a:fld id="{7E8051B5-4523-4C9B-A6ED-69109B8549AD}" type="slidenum">
              <a:rPr lang="en-GB">
                <a:solidFill>
                  <a:srgbClr val="03497C"/>
                </a:solidFill>
                <a:latin typeface="Tahoma" pitchFamily="34" charset="0"/>
                <a:cs typeface="Arial" pitchFamily="34" charset="0"/>
              </a:rPr>
              <a:pPr fontAlgn="base">
                <a:spcBef>
                  <a:spcPct val="0"/>
                </a:spcBef>
                <a:spcAft>
                  <a:spcPct val="0"/>
                </a:spcAft>
                <a:defRPr/>
              </a:pPr>
              <a:t>‹#›</a:t>
            </a:fld>
            <a:endParaRPr lang="en-GB">
              <a:solidFill>
                <a:srgbClr val="03497C"/>
              </a:solidFill>
              <a:latin typeface="Tahoma" pitchFamily="34" charset="0"/>
              <a:cs typeface="Arial" pitchFamily="34" charset="0"/>
            </a:endParaRPr>
          </a:p>
        </p:txBody>
      </p:sp>
    </p:spTree>
    <p:extLst>
      <p:ext uri="{BB962C8B-B14F-4D97-AF65-F5344CB8AC3E}">
        <p14:creationId xmlns:p14="http://schemas.microsoft.com/office/powerpoint/2010/main" val="2059911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203326"/>
            <a:ext cx="4038600" cy="49228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648200" y="1203326"/>
            <a:ext cx="4038600" cy="49228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Text Placeholder 8"/>
          <p:cNvSpPr>
            <a:spLocks noGrp="1"/>
          </p:cNvSpPr>
          <p:nvPr>
            <p:ph type="body" sz="quarter" idx="15"/>
          </p:nvPr>
        </p:nvSpPr>
        <p:spPr>
          <a:xfrm>
            <a:off x="485999" y="6325200"/>
            <a:ext cx="7988400" cy="263525"/>
          </a:xfrm>
        </p:spPr>
        <p:txBody>
          <a:bodyPr anchor="b"/>
          <a:lstStyle>
            <a:lvl1pPr marL="0" indent="0">
              <a:buFontTx/>
              <a:buNone/>
              <a:defRPr sz="1200"/>
            </a:lvl1pPr>
          </a:lstStyle>
          <a:p>
            <a:pPr lvl="0"/>
            <a:r>
              <a:rPr lang="en-US" smtClean="0"/>
              <a:t>Click to edit Master text styles</a:t>
            </a:r>
          </a:p>
        </p:txBody>
      </p:sp>
      <p:sp>
        <p:nvSpPr>
          <p:cNvPr id="6" name="Slide Number Placeholder 6"/>
          <p:cNvSpPr>
            <a:spLocks noGrp="1"/>
          </p:cNvSpPr>
          <p:nvPr>
            <p:ph type="sldNum" sz="quarter" idx="16"/>
          </p:nvPr>
        </p:nvSpPr>
        <p:spPr>
          <a:xfrm>
            <a:off x="6953250" y="6254750"/>
            <a:ext cx="2133600" cy="476250"/>
          </a:xfrm>
          <a:prstGeom prst="rect">
            <a:avLst/>
          </a:prstGeom>
        </p:spPr>
        <p:txBody>
          <a:bodyPr/>
          <a:lstStyle>
            <a:lvl1pPr>
              <a:defRPr/>
            </a:lvl1pPr>
          </a:lstStyle>
          <a:p>
            <a:pPr fontAlgn="base">
              <a:spcBef>
                <a:spcPct val="0"/>
              </a:spcBef>
              <a:spcAft>
                <a:spcPct val="0"/>
              </a:spcAft>
              <a:defRPr/>
            </a:pPr>
            <a:fld id="{CECF5EC8-428F-43B1-8CE3-41EFA3DFD958}" type="slidenum">
              <a:rPr lang="en-GB">
                <a:solidFill>
                  <a:srgbClr val="03497C"/>
                </a:solidFill>
                <a:latin typeface="Tahoma" pitchFamily="34" charset="0"/>
                <a:cs typeface="Arial" pitchFamily="34" charset="0"/>
              </a:rPr>
              <a:pPr fontAlgn="base">
                <a:spcBef>
                  <a:spcPct val="0"/>
                </a:spcBef>
                <a:spcAft>
                  <a:spcPct val="0"/>
                </a:spcAft>
                <a:defRPr/>
              </a:pPr>
              <a:t>‹#›</a:t>
            </a:fld>
            <a:endParaRPr lang="en-GB" dirty="0">
              <a:solidFill>
                <a:srgbClr val="03497C"/>
              </a:solidFill>
              <a:latin typeface="Tahoma" pitchFamily="34" charset="0"/>
              <a:cs typeface="Arial" pitchFamily="34" charset="0"/>
            </a:endParaRPr>
          </a:p>
        </p:txBody>
      </p:sp>
    </p:spTree>
    <p:extLst>
      <p:ext uri="{BB962C8B-B14F-4D97-AF65-F5344CB8AC3E}">
        <p14:creationId xmlns:p14="http://schemas.microsoft.com/office/powerpoint/2010/main" val="40750923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Text Placeholder 8"/>
          <p:cNvSpPr>
            <a:spLocks noGrp="1"/>
          </p:cNvSpPr>
          <p:nvPr>
            <p:ph type="body" sz="quarter" idx="15"/>
          </p:nvPr>
        </p:nvSpPr>
        <p:spPr>
          <a:xfrm>
            <a:off x="486000" y="6325200"/>
            <a:ext cx="7988400" cy="262800"/>
          </a:xfrm>
        </p:spPr>
        <p:txBody>
          <a:bodyPr anchor="b"/>
          <a:lstStyle>
            <a:lvl1pPr marL="0" indent="0">
              <a:buFontTx/>
              <a:buNone/>
              <a:defRPr sz="1200"/>
            </a:lvl1pPr>
          </a:lstStyle>
          <a:p>
            <a:pPr lvl="0"/>
            <a:r>
              <a:rPr lang="en-US" smtClean="0"/>
              <a:t>Click to edit Master text styles</a:t>
            </a:r>
          </a:p>
        </p:txBody>
      </p:sp>
      <p:sp>
        <p:nvSpPr>
          <p:cNvPr id="9" name="Content Placeholder 10"/>
          <p:cNvSpPr>
            <a:spLocks noGrp="1"/>
          </p:cNvSpPr>
          <p:nvPr>
            <p:ph sz="quarter" idx="17"/>
          </p:nvPr>
        </p:nvSpPr>
        <p:spPr>
          <a:xfrm>
            <a:off x="486000" y="6526800"/>
            <a:ext cx="5760000" cy="273600"/>
          </a:xfrm>
        </p:spPr>
        <p:txBody>
          <a:bodyPr/>
          <a:lstStyle>
            <a:lvl1pPr marL="0" indent="0">
              <a:buNone/>
              <a:defRPr sz="800">
                <a:solidFill>
                  <a:schemeClr val="accent3"/>
                </a:solidFill>
              </a:defRPr>
            </a:lvl1pPr>
            <a:lvl2pPr>
              <a:defRPr sz="800">
                <a:solidFill>
                  <a:schemeClr val="accent3"/>
                </a:solidFill>
              </a:defRPr>
            </a:lvl2pPr>
            <a:lvl3pPr>
              <a:defRPr sz="800">
                <a:solidFill>
                  <a:schemeClr val="accent3"/>
                </a:solidFill>
              </a:defRPr>
            </a:lvl3pPr>
            <a:lvl4pPr>
              <a:defRPr sz="800">
                <a:solidFill>
                  <a:schemeClr val="accent3"/>
                </a:solidFill>
              </a:defRPr>
            </a:lvl4pPr>
            <a:lvl5pPr>
              <a:defRPr sz="800">
                <a:solidFill>
                  <a:schemeClr val="accent3"/>
                </a:solidFill>
              </a:defRPr>
            </a:lvl5pPr>
          </a:lstStyle>
          <a:p>
            <a:pPr lvl="0"/>
            <a:r>
              <a:rPr lang="en-US" smtClean="0"/>
              <a:t>Click to edit Master text styles</a:t>
            </a:r>
          </a:p>
        </p:txBody>
      </p:sp>
      <p:sp>
        <p:nvSpPr>
          <p:cNvPr id="6" name="Rectangle 9"/>
          <p:cNvSpPr>
            <a:spLocks noGrp="1" noChangeArrowheads="1"/>
          </p:cNvSpPr>
          <p:nvPr>
            <p:ph type="sldNum" sz="quarter" idx="18"/>
          </p:nvPr>
        </p:nvSpPr>
        <p:spPr>
          <a:xfrm>
            <a:off x="6953250" y="6254750"/>
            <a:ext cx="2133600" cy="476250"/>
          </a:xfrm>
          <a:prstGeom prst="rect">
            <a:avLst/>
          </a:prstGeom>
        </p:spPr>
        <p:txBody>
          <a:bodyPr/>
          <a:lstStyle>
            <a:lvl1pPr>
              <a:defRPr/>
            </a:lvl1pPr>
          </a:lstStyle>
          <a:p>
            <a:pPr fontAlgn="base">
              <a:spcBef>
                <a:spcPct val="0"/>
              </a:spcBef>
              <a:spcAft>
                <a:spcPct val="0"/>
              </a:spcAft>
              <a:defRPr/>
            </a:pPr>
            <a:fld id="{0C75768E-3808-49A3-9F60-8BFFA105456C}" type="slidenum">
              <a:rPr lang="en-GB">
                <a:solidFill>
                  <a:srgbClr val="03497C"/>
                </a:solidFill>
                <a:latin typeface="Tahoma" pitchFamily="34" charset="0"/>
                <a:cs typeface="Arial" pitchFamily="34" charset="0"/>
              </a:rPr>
              <a:pPr fontAlgn="base">
                <a:spcBef>
                  <a:spcPct val="0"/>
                </a:spcBef>
                <a:spcAft>
                  <a:spcPct val="0"/>
                </a:spcAft>
                <a:defRPr/>
              </a:pPr>
              <a:t>‹#›</a:t>
            </a:fld>
            <a:endParaRPr lang="en-GB" dirty="0">
              <a:solidFill>
                <a:srgbClr val="03497C"/>
              </a:solidFill>
              <a:latin typeface="Tahoma" pitchFamily="34" charset="0"/>
              <a:cs typeface="Arial" pitchFamily="34" charset="0"/>
            </a:endParaRPr>
          </a:p>
        </p:txBody>
      </p:sp>
    </p:spTree>
    <p:extLst>
      <p:ext uri="{BB962C8B-B14F-4D97-AF65-F5344CB8AC3E}">
        <p14:creationId xmlns:p14="http://schemas.microsoft.com/office/powerpoint/2010/main" val="3178630325"/>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5" name="Rectangle 10"/>
          <p:cNvSpPr>
            <a:spLocks noChangeArrowheads="1"/>
          </p:cNvSpPr>
          <p:nvPr/>
        </p:nvSpPr>
        <p:spPr bwMode="auto">
          <a:xfrm>
            <a:off x="7086600" y="6381750"/>
            <a:ext cx="2133600" cy="476250"/>
          </a:xfrm>
          <a:prstGeom prst="rect">
            <a:avLst/>
          </a:prstGeom>
          <a:noFill/>
          <a:ln w="9525">
            <a:noFill/>
            <a:miter lim="800000"/>
            <a:headEnd/>
            <a:tailEnd/>
          </a:ln>
          <a:effectLst/>
        </p:spPr>
        <p:txBody>
          <a:bodyPr anchor="b"/>
          <a:lstStyle/>
          <a:p>
            <a:pPr algn="r" fontAlgn="base">
              <a:spcBef>
                <a:spcPct val="0"/>
              </a:spcBef>
              <a:spcAft>
                <a:spcPct val="0"/>
              </a:spcAft>
              <a:defRPr/>
            </a:pPr>
            <a:endParaRPr kumimoji="1" lang="en-GB" sz="800" b="1" dirty="0">
              <a:solidFill>
                <a:srgbClr val="00498B"/>
              </a:solidFill>
              <a:latin typeface="Arial" pitchFamily="34" charset="0"/>
              <a:ea typeface="ＭＳ Ｐゴシック" pitchFamily="34" charset="-128"/>
              <a:cs typeface="Arial" pitchFamily="34" charset="0"/>
            </a:endParaRPr>
          </a:p>
        </p:txBody>
      </p:sp>
      <p:sp>
        <p:nvSpPr>
          <p:cNvPr id="6" name="Rectangle 5"/>
          <p:cNvSpPr>
            <a:spLocks noChangeArrowheads="1"/>
          </p:cNvSpPr>
          <p:nvPr userDrawn="1"/>
        </p:nvSpPr>
        <p:spPr bwMode="auto">
          <a:xfrm>
            <a:off x="7073900" y="6392863"/>
            <a:ext cx="2133600" cy="476250"/>
          </a:xfrm>
          <a:prstGeom prst="rect">
            <a:avLst/>
          </a:prstGeom>
          <a:noFill/>
          <a:ln w="9525">
            <a:noFill/>
            <a:miter lim="800000"/>
            <a:headEnd/>
            <a:tailEnd/>
          </a:ln>
          <a:effectLst/>
        </p:spPr>
        <p:txBody>
          <a:bodyPr anchor="b"/>
          <a:lstStyle/>
          <a:p>
            <a:pPr algn="r" fontAlgn="base">
              <a:spcBef>
                <a:spcPct val="0"/>
              </a:spcBef>
              <a:spcAft>
                <a:spcPct val="0"/>
              </a:spcAft>
              <a:defRPr/>
            </a:pPr>
            <a:endParaRPr kumimoji="1" lang="en-GB" sz="800" b="1" dirty="0">
              <a:solidFill>
                <a:srgbClr val="00498B"/>
              </a:solidFill>
              <a:latin typeface="Arial" pitchFamily="34" charset="0"/>
              <a:ea typeface="ＭＳ Ｐゴシック" pitchFamily="34" charset="-128"/>
              <a:cs typeface="Arial" pitchFamily="34" charset="0"/>
            </a:endParaRPr>
          </a:p>
        </p:txBody>
      </p:sp>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Text Placeholder 8"/>
          <p:cNvSpPr>
            <a:spLocks noGrp="1"/>
          </p:cNvSpPr>
          <p:nvPr>
            <p:ph type="body" sz="quarter" idx="15"/>
          </p:nvPr>
        </p:nvSpPr>
        <p:spPr>
          <a:xfrm>
            <a:off x="501240" y="6517605"/>
            <a:ext cx="7988400" cy="262800"/>
          </a:xfrm>
        </p:spPr>
        <p:txBody>
          <a:bodyPr anchor="b"/>
          <a:lstStyle>
            <a:lvl1pPr marL="0" indent="0">
              <a:buFontTx/>
              <a:buNone/>
              <a:defRPr sz="1200"/>
            </a:lvl1pPr>
          </a:lstStyle>
          <a:p>
            <a:pPr lvl="0"/>
            <a:r>
              <a:rPr lang="en-US" smtClean="0"/>
              <a:t>Click to edit Master text styles</a:t>
            </a:r>
          </a:p>
        </p:txBody>
      </p:sp>
      <p:sp>
        <p:nvSpPr>
          <p:cNvPr id="8" name="Rectangle 9"/>
          <p:cNvSpPr>
            <a:spLocks noGrp="1" noChangeArrowheads="1"/>
          </p:cNvSpPr>
          <p:nvPr>
            <p:ph type="sldNum" sz="quarter" idx="16"/>
          </p:nvPr>
        </p:nvSpPr>
        <p:spPr>
          <a:xfrm>
            <a:off x="6953250" y="6254750"/>
            <a:ext cx="2133600" cy="476250"/>
          </a:xfrm>
          <a:prstGeom prst="rect">
            <a:avLst/>
          </a:prstGeom>
        </p:spPr>
        <p:txBody>
          <a:bodyPr/>
          <a:lstStyle>
            <a:lvl1pPr>
              <a:defRPr/>
            </a:lvl1pPr>
          </a:lstStyle>
          <a:p>
            <a:pPr fontAlgn="base">
              <a:spcBef>
                <a:spcPct val="0"/>
              </a:spcBef>
              <a:spcAft>
                <a:spcPct val="0"/>
              </a:spcAft>
              <a:defRPr/>
            </a:pPr>
            <a:fld id="{DB8B9339-FB79-44B4-9982-4A0ACC40628D}" type="slidenum">
              <a:rPr lang="en-GB">
                <a:solidFill>
                  <a:srgbClr val="03497C"/>
                </a:solidFill>
                <a:latin typeface="Tahoma" pitchFamily="34" charset="0"/>
                <a:cs typeface="Arial" pitchFamily="34" charset="0"/>
              </a:rPr>
              <a:pPr fontAlgn="base">
                <a:spcBef>
                  <a:spcPct val="0"/>
                </a:spcBef>
                <a:spcAft>
                  <a:spcPct val="0"/>
                </a:spcAft>
                <a:defRPr/>
              </a:pPr>
              <a:t>‹#›</a:t>
            </a:fld>
            <a:endParaRPr lang="en-GB" dirty="0">
              <a:solidFill>
                <a:srgbClr val="03497C"/>
              </a:solidFill>
              <a:latin typeface="Tahoma" pitchFamily="34" charset="0"/>
              <a:cs typeface="Arial" pitchFamily="34" charset="0"/>
            </a:endParaRPr>
          </a:p>
        </p:txBody>
      </p:sp>
    </p:spTree>
    <p:extLst>
      <p:ext uri="{BB962C8B-B14F-4D97-AF65-F5344CB8AC3E}">
        <p14:creationId xmlns:p14="http://schemas.microsoft.com/office/powerpoint/2010/main" val="38373480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xfrm>
            <a:off x="457200" y="6245241"/>
            <a:ext cx="2133600" cy="476250"/>
          </a:xfrm>
          <a:prstGeom prst="rect">
            <a:avLst/>
          </a:prstGeom>
          <a:ln/>
        </p:spPr>
        <p:txBody>
          <a:bodyPr/>
          <a:lstStyle>
            <a:lvl1pPr>
              <a:defRPr/>
            </a:lvl1pPr>
          </a:lstStyle>
          <a:p>
            <a:pPr fontAlgn="base">
              <a:spcBef>
                <a:spcPct val="0"/>
              </a:spcBef>
              <a:spcAft>
                <a:spcPct val="0"/>
              </a:spcAft>
              <a:defRPr/>
            </a:pPr>
            <a:fld id="{7406B7FA-9DE3-44CD-ADDB-01218CB00BA9}" type="datetime1">
              <a:rPr lang="en-US">
                <a:solidFill>
                  <a:srgbClr val="FFFFFF"/>
                </a:solidFill>
                <a:latin typeface="Tahoma" pitchFamily="34" charset="0"/>
                <a:cs typeface="Arial" pitchFamily="34" charset="0"/>
              </a:rPr>
              <a:pPr fontAlgn="base">
                <a:spcBef>
                  <a:spcPct val="0"/>
                </a:spcBef>
                <a:spcAft>
                  <a:spcPct val="0"/>
                </a:spcAft>
                <a:defRPr/>
              </a:pPr>
              <a:t>11/9/2017</a:t>
            </a:fld>
            <a:endParaRPr lang="en-US" dirty="0">
              <a:solidFill>
                <a:srgbClr val="FFFFFF"/>
              </a:solidFill>
              <a:latin typeface="Tahoma" pitchFamily="34" charset="0"/>
              <a:cs typeface="Arial" pitchFamily="34" charset="0"/>
            </a:endParaRPr>
          </a:p>
        </p:txBody>
      </p:sp>
      <p:sp>
        <p:nvSpPr>
          <p:cNvPr id="4"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fontAlgn="base">
              <a:spcBef>
                <a:spcPct val="0"/>
              </a:spcBef>
              <a:spcAft>
                <a:spcPct val="0"/>
              </a:spcAft>
              <a:defRPr/>
            </a:pPr>
            <a:r>
              <a:rPr lang="en-US" dirty="0">
                <a:solidFill>
                  <a:srgbClr val="FFFFFF"/>
                </a:solidFill>
                <a:latin typeface="Tahoma" pitchFamily="34" charset="0"/>
                <a:cs typeface="Arial" pitchFamily="34" charset="0"/>
              </a:rPr>
              <a:t>preliminary Results</a:t>
            </a:r>
          </a:p>
        </p:txBody>
      </p:sp>
      <p:sp>
        <p:nvSpPr>
          <p:cNvPr id="5" name="Rectangle 6"/>
          <p:cNvSpPr>
            <a:spLocks noGrp="1" noChangeArrowheads="1"/>
          </p:cNvSpPr>
          <p:nvPr>
            <p:ph type="sldNum" sz="quarter" idx="12"/>
          </p:nvPr>
        </p:nvSpPr>
        <p:spPr>
          <a:xfrm>
            <a:off x="6953250" y="6254750"/>
            <a:ext cx="2133600" cy="476250"/>
          </a:xfrm>
          <a:prstGeom prst="rect">
            <a:avLst/>
          </a:prstGeom>
          <a:ln/>
        </p:spPr>
        <p:txBody>
          <a:bodyPr/>
          <a:lstStyle>
            <a:lvl1pPr>
              <a:defRPr/>
            </a:lvl1pPr>
          </a:lstStyle>
          <a:p>
            <a:pPr fontAlgn="base">
              <a:spcBef>
                <a:spcPct val="0"/>
              </a:spcBef>
              <a:spcAft>
                <a:spcPct val="0"/>
              </a:spcAft>
              <a:defRPr/>
            </a:pPr>
            <a:r>
              <a:rPr lang="en-US" dirty="0">
                <a:solidFill>
                  <a:srgbClr val="FFFFFF"/>
                </a:solidFill>
                <a:latin typeface="Tahoma" pitchFamily="34" charset="0"/>
                <a:cs typeface="Arial" pitchFamily="34" charset="0"/>
              </a:rPr>
              <a:t>CE-</a:t>
            </a:r>
            <a:fld id="{C7CB676A-566B-4113-8A89-CBE79033E079}" type="slidenum">
              <a:rPr lang="en-US">
                <a:solidFill>
                  <a:srgbClr val="FFFFFF"/>
                </a:solidFill>
                <a:latin typeface="Tahoma" pitchFamily="34" charset="0"/>
                <a:cs typeface="Arial" pitchFamily="34" charset="0"/>
              </a:rPr>
              <a:pPr fontAlgn="base">
                <a:spcBef>
                  <a:spcPct val="0"/>
                </a:spcBef>
                <a:spcAft>
                  <a:spcPct val="0"/>
                </a:spcAft>
                <a:defRPr/>
              </a:pPr>
              <a:t>‹#›</a:t>
            </a:fld>
            <a:endParaRPr lang="en-US" dirty="0">
              <a:solidFill>
                <a:srgbClr val="FFFFFF"/>
              </a:solidFill>
              <a:latin typeface="Tahoma" pitchFamily="34" charset="0"/>
              <a:cs typeface="Arial" pitchFamily="34" charset="0"/>
            </a:endParaRPr>
          </a:p>
        </p:txBody>
      </p:sp>
    </p:spTree>
    <p:extLst>
      <p:ext uri="{BB962C8B-B14F-4D97-AF65-F5344CB8AC3E}">
        <p14:creationId xmlns:p14="http://schemas.microsoft.com/office/powerpoint/2010/main" val="3731621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685800" y="1886967"/>
            <a:ext cx="7772400" cy="1470025"/>
          </a:xfrm>
        </p:spPr>
        <p:txBody>
          <a:bodyPr/>
          <a:lstStyle>
            <a:lvl1pPr>
              <a:defRPr>
                <a:solidFill>
                  <a:schemeClr val="bg1"/>
                </a:solidFill>
                <a:effectLst>
                  <a:outerShdw blurRad="38100" dist="38100" dir="2700000" algn="tl">
                    <a:srgbClr val="000000">
                      <a:alpha val="43137"/>
                    </a:srgbClr>
                  </a:outerShdw>
                </a:effectLst>
                <a:latin typeface="Arial" pitchFamily="34" charset="0"/>
                <a:cs typeface="Arial" pitchFamily="34" charset="0"/>
              </a:defRPr>
            </a:lvl1pPr>
          </a:lstStyle>
          <a:p>
            <a:r>
              <a:rPr lang="en-US" dirty="0" smtClean="0"/>
              <a:t>Click to edit Master title style</a:t>
            </a:r>
            <a:endParaRPr lang="en-GB" dirty="0"/>
          </a:p>
        </p:txBody>
      </p:sp>
      <p:sp>
        <p:nvSpPr>
          <p:cNvPr id="6" name="Subtitle 2"/>
          <p:cNvSpPr>
            <a:spLocks noGrp="1"/>
          </p:cNvSpPr>
          <p:nvPr>
            <p:ph type="subTitle" idx="1" hasCustomPrompt="1"/>
          </p:nvPr>
        </p:nvSpPr>
        <p:spPr>
          <a:xfrm>
            <a:off x="1710000" y="3764632"/>
            <a:ext cx="5724000" cy="816496"/>
          </a:xfrm>
        </p:spPr>
        <p:txBody>
          <a:bodyPr>
            <a:noAutofit/>
          </a:bodyPr>
          <a:lstStyle>
            <a:lvl1pPr marL="0" indent="0" algn="ctr">
              <a:buNone/>
              <a:defRPr sz="3200">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a:t>
            </a:r>
            <a:endParaRPr lang="en-GB" dirty="0"/>
          </a:p>
        </p:txBody>
      </p:sp>
      <p:sp>
        <p:nvSpPr>
          <p:cNvPr id="8" name="Text Placeholder 7"/>
          <p:cNvSpPr>
            <a:spLocks noGrp="1"/>
          </p:cNvSpPr>
          <p:nvPr>
            <p:ph type="body" sz="quarter" idx="10" hasCustomPrompt="1"/>
          </p:nvPr>
        </p:nvSpPr>
        <p:spPr>
          <a:xfrm>
            <a:off x="1709558" y="4653136"/>
            <a:ext cx="5724884" cy="1296120"/>
          </a:xfrm>
        </p:spPr>
        <p:txBody>
          <a:bodyPr anchor="ctr" anchorCtr="0">
            <a:normAutofit/>
          </a:bodyPr>
          <a:lstStyle>
            <a:lvl1pPr algn="ctr">
              <a:buNone/>
              <a:defRPr sz="2400" baseline="0">
                <a:solidFill>
                  <a:schemeClr val="bg1">
                    <a:lumMod val="85000"/>
                  </a:schemeClr>
                </a:solidFill>
                <a:latin typeface="Arial" pitchFamily="34" charset="0"/>
                <a:cs typeface="Arial" pitchFamily="34" charset="0"/>
              </a:defRPr>
            </a:lvl1pPr>
          </a:lstStyle>
          <a:p>
            <a:pPr lvl="0"/>
            <a:r>
              <a:rPr lang="en-GB" dirty="0" smtClean="0"/>
              <a:t>Further text</a:t>
            </a:r>
            <a:endParaRPr lang="en-GB" dirty="0"/>
          </a:p>
        </p:txBody>
      </p:sp>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6002" y="341201"/>
            <a:ext cx="2503998" cy="1208108"/>
          </a:xfrm>
          <a:prstGeom prst="rect">
            <a:avLst/>
          </a:prstGeom>
        </p:spPr>
      </p:pic>
    </p:spTree>
    <p:extLst>
      <p:ext uri="{BB962C8B-B14F-4D97-AF65-F5344CB8AC3E}">
        <p14:creationId xmlns:p14="http://schemas.microsoft.com/office/powerpoint/2010/main" val="45988602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userDrawn="1"/>
        </p:nvSpPr>
        <p:spPr>
          <a:xfrm>
            <a:off x="8316416" y="6423139"/>
            <a:ext cx="360040" cy="246221"/>
          </a:xfrm>
          <a:prstGeom prst="rect">
            <a:avLst/>
          </a:prstGeom>
          <a:noFill/>
        </p:spPr>
        <p:txBody>
          <a:bodyPr wrap="square" rtlCol="0" anchor="b" anchorCtr="0">
            <a:spAutoFit/>
          </a:bodyPr>
          <a:lstStyle/>
          <a:p>
            <a:pPr algn="r" defTabSz="914290"/>
            <a:fld id="{9594762C-9578-4745-A621-D6AEB00ED1F9}" type="slidenum">
              <a:rPr lang="en-GB" sz="1000">
                <a:solidFill>
                  <a:prstClr val="white"/>
                </a:solidFill>
                <a:latin typeface="Arial" pitchFamily="34" charset="0"/>
                <a:cs typeface="Arial" pitchFamily="34" charset="0"/>
              </a:rPr>
              <a:pPr algn="r" defTabSz="914290"/>
              <a:t>‹#›</a:t>
            </a:fld>
            <a:endParaRPr lang="en-GB" sz="1000" dirty="0">
              <a:solidFill>
                <a:prstClr val="white"/>
              </a:solidFill>
              <a:latin typeface="Arial" pitchFamily="34" charset="0"/>
              <a:cs typeface="Arial" pitchFamily="34" charset="0"/>
            </a:endParaRPr>
          </a:p>
        </p:txBody>
      </p:sp>
      <p:sp>
        <p:nvSpPr>
          <p:cNvPr id="9" name="Text Placeholder 10"/>
          <p:cNvSpPr>
            <a:spLocks noGrp="1"/>
          </p:cNvSpPr>
          <p:nvPr>
            <p:ph type="body" sz="quarter" idx="14" hasCustomPrompt="1"/>
          </p:nvPr>
        </p:nvSpPr>
        <p:spPr>
          <a:xfrm>
            <a:off x="324000" y="6164535"/>
            <a:ext cx="7704856" cy="504825"/>
          </a:xfrm>
        </p:spPr>
        <p:txBody>
          <a:bodyPr lIns="0" anchor="b" anchorCtr="0">
            <a:normAutofit/>
          </a:bodyPr>
          <a:lstStyle>
            <a:lvl1pPr>
              <a:buNone/>
              <a:defRPr sz="1000" baseline="0">
                <a:solidFill>
                  <a:schemeClr val="bg1"/>
                </a:solidFill>
                <a:latin typeface="Arial" pitchFamily="34" charset="0"/>
                <a:cs typeface="Arial" pitchFamily="34" charset="0"/>
              </a:defRPr>
            </a:lvl1pPr>
          </a:lstStyle>
          <a:p>
            <a:pPr lvl="0"/>
            <a:r>
              <a:rPr lang="en-GB" dirty="0" smtClean="0"/>
              <a:t>Insert footnote</a:t>
            </a:r>
            <a:endParaRPr lang="en-GB" dirty="0"/>
          </a:p>
        </p:txBody>
      </p:sp>
      <p:sp>
        <p:nvSpPr>
          <p:cNvPr id="7" name="Title 1"/>
          <p:cNvSpPr>
            <a:spLocks noGrp="1"/>
          </p:cNvSpPr>
          <p:nvPr>
            <p:ph type="title"/>
          </p:nvPr>
        </p:nvSpPr>
        <p:spPr>
          <a:xfrm>
            <a:off x="324000" y="188641"/>
            <a:ext cx="8280000" cy="720080"/>
          </a:xfrm>
        </p:spPr>
        <p:txBody>
          <a:bodyPr lIns="0" anchor="b" anchorCtr="0">
            <a:normAutofit/>
          </a:bodyPr>
          <a:lstStyle>
            <a:lvl1pPr algn="l">
              <a:defRPr sz="2800" b="0">
                <a:solidFill>
                  <a:schemeClr val="bg1"/>
                </a:solidFill>
                <a:latin typeface="Arial" pitchFamily="34" charset="0"/>
                <a:ea typeface="Tahoma" pitchFamily="34" charset="0"/>
                <a:cs typeface="Arial" pitchFamily="34" charset="0"/>
              </a:defRPr>
            </a:lvl1pPr>
          </a:lstStyle>
          <a:p>
            <a:r>
              <a:rPr lang="en-US" dirty="0" smtClean="0"/>
              <a:t>Click to edit Master title style</a:t>
            </a:r>
            <a:endParaRPr lang="en-GB" dirty="0"/>
          </a:p>
        </p:txBody>
      </p:sp>
    </p:spTree>
    <p:extLst>
      <p:ext uri="{BB962C8B-B14F-4D97-AF65-F5344CB8AC3E}">
        <p14:creationId xmlns:p14="http://schemas.microsoft.com/office/powerpoint/2010/main" val="265034461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content, footnote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0" name="Rectangle 9"/>
          <p:cNvSpPr/>
          <p:nvPr userDrawn="1"/>
        </p:nvSpPr>
        <p:spPr>
          <a:xfrm>
            <a:off x="64" y="1062000"/>
            <a:ext cx="9126000" cy="583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defTabSz="914290"/>
            <a:endParaRPr lang="en-GB" dirty="0">
              <a:solidFill>
                <a:prstClr val="white"/>
              </a:solidFill>
            </a:endParaRPr>
          </a:p>
        </p:txBody>
      </p:sp>
      <p:sp>
        <p:nvSpPr>
          <p:cNvPr id="9" name="Text Placeholder 10"/>
          <p:cNvSpPr>
            <a:spLocks noGrp="1"/>
          </p:cNvSpPr>
          <p:nvPr>
            <p:ph type="body" sz="quarter" idx="14" hasCustomPrompt="1"/>
          </p:nvPr>
        </p:nvSpPr>
        <p:spPr>
          <a:xfrm>
            <a:off x="323528" y="6271711"/>
            <a:ext cx="8478000" cy="504825"/>
          </a:xfrm>
        </p:spPr>
        <p:txBody>
          <a:bodyPr lIns="0" anchor="b" anchorCtr="0">
            <a:noAutofit/>
          </a:bodyPr>
          <a:lstStyle>
            <a:lvl1pPr marL="0" indent="0">
              <a:buNone/>
              <a:defRPr sz="1200" baseline="0">
                <a:solidFill>
                  <a:schemeClr val="tx1"/>
                </a:solidFill>
                <a:latin typeface="Arial" pitchFamily="34" charset="0"/>
                <a:ea typeface="Tahoma" pitchFamily="34" charset="0"/>
                <a:cs typeface="Arial" pitchFamily="34" charset="0"/>
              </a:defRPr>
            </a:lvl1pPr>
          </a:lstStyle>
          <a:p>
            <a:pPr lvl="0"/>
            <a:r>
              <a:rPr lang="en-GB" dirty="0" smtClean="0"/>
              <a:t>Footnotes here; minimum 12 </a:t>
            </a:r>
            <a:r>
              <a:rPr lang="en-GB" dirty="0" err="1" smtClean="0"/>
              <a:t>pt</a:t>
            </a:r>
            <a:r>
              <a:rPr lang="en-GB" dirty="0" smtClean="0"/>
              <a:t> font</a:t>
            </a:r>
            <a:endParaRPr lang="en-GB" dirty="0"/>
          </a:p>
        </p:txBody>
      </p:sp>
      <p:sp>
        <p:nvSpPr>
          <p:cNvPr id="7" name="Title 1"/>
          <p:cNvSpPr>
            <a:spLocks noGrp="1"/>
          </p:cNvSpPr>
          <p:nvPr>
            <p:ph type="title"/>
          </p:nvPr>
        </p:nvSpPr>
        <p:spPr>
          <a:xfrm>
            <a:off x="323528" y="188641"/>
            <a:ext cx="8478000" cy="720080"/>
          </a:xfrm>
        </p:spPr>
        <p:txBody>
          <a:bodyPr lIns="0" anchor="b" anchorCtr="0">
            <a:normAutofit/>
          </a:bodyPr>
          <a:lstStyle>
            <a:lvl1pPr algn="l">
              <a:defRPr sz="2800" b="0">
                <a:solidFill>
                  <a:schemeClr val="bg1"/>
                </a:solidFill>
                <a:latin typeface="Arial" pitchFamily="34" charset="0"/>
                <a:ea typeface="Tahoma" pitchFamily="34" charset="0"/>
                <a:cs typeface="Arial" pitchFamily="34" charset="0"/>
              </a:defRPr>
            </a:lvl1pPr>
          </a:lstStyle>
          <a:p>
            <a:r>
              <a:rPr lang="en-US" dirty="0" smtClean="0"/>
              <a:t>Click to edit Master title style</a:t>
            </a:r>
            <a:endParaRPr lang="en-GB" dirty="0"/>
          </a:p>
        </p:txBody>
      </p:sp>
      <p:sp>
        <p:nvSpPr>
          <p:cNvPr id="3" name="Text Placeholder 2"/>
          <p:cNvSpPr>
            <a:spLocks noGrp="1"/>
          </p:cNvSpPr>
          <p:nvPr>
            <p:ph type="body" sz="quarter" idx="15" hasCustomPrompt="1"/>
          </p:nvPr>
        </p:nvSpPr>
        <p:spPr>
          <a:xfrm>
            <a:off x="323850" y="1271376"/>
            <a:ext cx="8478000" cy="4751387"/>
          </a:xfrm>
        </p:spPr>
        <p:txBody>
          <a:bodyPr lIns="0"/>
          <a:lstStyle>
            <a:lvl1pPr marL="0" indent="0">
              <a:buNone/>
              <a:defRPr sz="2400" baseline="0">
                <a:solidFill>
                  <a:schemeClr val="tx1"/>
                </a:solidFill>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Content area is 23.55 cm wide; left margin for text = 0; use Arial 24 as the default</a:t>
            </a:r>
          </a:p>
          <a:p>
            <a:pPr lvl="0"/>
            <a:endParaRPr lang="en-US" dirty="0" smtClean="0"/>
          </a:p>
        </p:txBody>
      </p:sp>
      <p:cxnSp>
        <p:nvCxnSpPr>
          <p:cNvPr id="4" name="Straight Connector 3"/>
          <p:cNvCxnSpPr/>
          <p:nvPr userDrawn="1"/>
        </p:nvCxnSpPr>
        <p:spPr>
          <a:xfrm>
            <a:off x="0" y="1051200"/>
            <a:ext cx="914400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7722163"/>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content, subhead, footnote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0" name="Rectangle 9"/>
          <p:cNvSpPr/>
          <p:nvPr userDrawn="1"/>
        </p:nvSpPr>
        <p:spPr>
          <a:xfrm>
            <a:off x="64" y="1062000"/>
            <a:ext cx="9126000" cy="583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defTabSz="914290"/>
            <a:endParaRPr lang="en-GB" dirty="0">
              <a:solidFill>
                <a:prstClr val="white"/>
              </a:solidFill>
            </a:endParaRPr>
          </a:p>
        </p:txBody>
      </p:sp>
      <p:sp>
        <p:nvSpPr>
          <p:cNvPr id="9" name="Text Placeholder 10"/>
          <p:cNvSpPr>
            <a:spLocks noGrp="1"/>
          </p:cNvSpPr>
          <p:nvPr>
            <p:ph type="body" sz="quarter" idx="14" hasCustomPrompt="1"/>
          </p:nvPr>
        </p:nvSpPr>
        <p:spPr>
          <a:xfrm>
            <a:off x="323528" y="6271711"/>
            <a:ext cx="8478000" cy="504825"/>
          </a:xfrm>
        </p:spPr>
        <p:txBody>
          <a:bodyPr lIns="0" anchor="b" anchorCtr="0">
            <a:noAutofit/>
          </a:bodyPr>
          <a:lstStyle>
            <a:lvl1pPr marL="0" indent="0">
              <a:buNone/>
              <a:defRPr sz="1200" baseline="0">
                <a:solidFill>
                  <a:schemeClr val="tx1"/>
                </a:solidFill>
                <a:latin typeface="Arial" pitchFamily="34" charset="0"/>
                <a:ea typeface="Tahoma" pitchFamily="34" charset="0"/>
                <a:cs typeface="Arial" pitchFamily="34" charset="0"/>
              </a:defRPr>
            </a:lvl1pPr>
          </a:lstStyle>
          <a:p>
            <a:pPr lvl="0"/>
            <a:r>
              <a:rPr lang="en-GB" dirty="0" smtClean="0"/>
              <a:t>Footnotes here; minimum 12 </a:t>
            </a:r>
            <a:r>
              <a:rPr lang="en-GB" dirty="0" err="1" smtClean="0"/>
              <a:t>pt</a:t>
            </a:r>
            <a:r>
              <a:rPr lang="en-GB" dirty="0" smtClean="0"/>
              <a:t> font</a:t>
            </a:r>
            <a:endParaRPr lang="en-GB" dirty="0"/>
          </a:p>
        </p:txBody>
      </p:sp>
      <p:sp>
        <p:nvSpPr>
          <p:cNvPr id="7" name="Title 1"/>
          <p:cNvSpPr>
            <a:spLocks noGrp="1"/>
          </p:cNvSpPr>
          <p:nvPr>
            <p:ph type="title"/>
          </p:nvPr>
        </p:nvSpPr>
        <p:spPr>
          <a:xfrm>
            <a:off x="323528" y="188641"/>
            <a:ext cx="8478000" cy="720080"/>
          </a:xfrm>
        </p:spPr>
        <p:txBody>
          <a:bodyPr lIns="0" anchor="b" anchorCtr="0">
            <a:normAutofit/>
          </a:bodyPr>
          <a:lstStyle>
            <a:lvl1pPr algn="l">
              <a:defRPr sz="2800" b="0">
                <a:solidFill>
                  <a:schemeClr val="bg1"/>
                </a:solidFill>
                <a:latin typeface="Arial" pitchFamily="34" charset="0"/>
                <a:ea typeface="Tahoma" pitchFamily="34" charset="0"/>
                <a:cs typeface="Arial" pitchFamily="34" charset="0"/>
              </a:defRPr>
            </a:lvl1pPr>
          </a:lstStyle>
          <a:p>
            <a:r>
              <a:rPr lang="en-US" dirty="0" smtClean="0"/>
              <a:t>Click to edit Master title style</a:t>
            </a:r>
            <a:endParaRPr lang="en-GB" dirty="0"/>
          </a:p>
        </p:txBody>
      </p:sp>
      <p:sp>
        <p:nvSpPr>
          <p:cNvPr id="3" name="Text Placeholder 2"/>
          <p:cNvSpPr>
            <a:spLocks noGrp="1"/>
          </p:cNvSpPr>
          <p:nvPr>
            <p:ph type="body" sz="quarter" idx="15" hasCustomPrompt="1"/>
          </p:nvPr>
        </p:nvSpPr>
        <p:spPr>
          <a:xfrm>
            <a:off x="323850" y="1271376"/>
            <a:ext cx="8478000" cy="428837"/>
          </a:xfrm>
        </p:spPr>
        <p:txBody>
          <a:bodyPr lIns="0">
            <a:noAutofit/>
          </a:bodyPr>
          <a:lstStyle>
            <a:lvl1pPr marL="0" indent="0">
              <a:buNone/>
              <a:defRPr sz="2400" baseline="0">
                <a:solidFill>
                  <a:schemeClr val="tx1"/>
                </a:solidFill>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Subhead here in Arial 24</a:t>
            </a:r>
          </a:p>
          <a:p>
            <a:pPr lvl="0"/>
            <a:endParaRPr lang="en-US" dirty="0" smtClean="0"/>
          </a:p>
        </p:txBody>
      </p:sp>
      <p:cxnSp>
        <p:nvCxnSpPr>
          <p:cNvPr id="4" name="Straight Connector 3"/>
          <p:cNvCxnSpPr/>
          <p:nvPr userDrawn="1"/>
        </p:nvCxnSpPr>
        <p:spPr>
          <a:xfrm>
            <a:off x="0" y="1051200"/>
            <a:ext cx="914400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7856533"/>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content (bullets), footnote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0" name="Rectangle 9"/>
          <p:cNvSpPr/>
          <p:nvPr userDrawn="1"/>
        </p:nvSpPr>
        <p:spPr>
          <a:xfrm>
            <a:off x="0" y="1062621"/>
            <a:ext cx="9126000" cy="583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defTabSz="914290"/>
            <a:endParaRPr lang="en-GB" dirty="0">
              <a:solidFill>
                <a:prstClr val="white"/>
              </a:solidFill>
            </a:endParaRPr>
          </a:p>
        </p:txBody>
      </p:sp>
      <p:sp>
        <p:nvSpPr>
          <p:cNvPr id="9" name="Text Placeholder 10"/>
          <p:cNvSpPr>
            <a:spLocks noGrp="1"/>
          </p:cNvSpPr>
          <p:nvPr>
            <p:ph type="body" sz="quarter" idx="14" hasCustomPrompt="1"/>
          </p:nvPr>
        </p:nvSpPr>
        <p:spPr>
          <a:xfrm>
            <a:off x="323528" y="6271711"/>
            <a:ext cx="8478000" cy="504825"/>
          </a:xfrm>
        </p:spPr>
        <p:txBody>
          <a:bodyPr lIns="0" anchor="b" anchorCtr="0">
            <a:noAutofit/>
          </a:bodyPr>
          <a:lstStyle>
            <a:lvl1pPr marL="0" indent="0">
              <a:buNone/>
              <a:defRPr sz="1200" baseline="0">
                <a:solidFill>
                  <a:schemeClr val="tx1"/>
                </a:solidFill>
                <a:latin typeface="Arial" pitchFamily="34" charset="0"/>
                <a:ea typeface="Tahoma" pitchFamily="34" charset="0"/>
                <a:cs typeface="Arial" pitchFamily="34" charset="0"/>
              </a:defRPr>
            </a:lvl1pPr>
          </a:lstStyle>
          <a:p>
            <a:pPr lvl="0"/>
            <a:r>
              <a:rPr lang="en-GB" dirty="0" smtClean="0"/>
              <a:t>Footnotes here; minimum 12 </a:t>
            </a:r>
            <a:r>
              <a:rPr lang="en-GB" dirty="0" err="1" smtClean="0"/>
              <a:t>pt</a:t>
            </a:r>
            <a:r>
              <a:rPr lang="en-GB" dirty="0" smtClean="0"/>
              <a:t> font</a:t>
            </a:r>
            <a:endParaRPr lang="en-GB" dirty="0"/>
          </a:p>
        </p:txBody>
      </p:sp>
      <p:sp>
        <p:nvSpPr>
          <p:cNvPr id="7" name="Title 1"/>
          <p:cNvSpPr>
            <a:spLocks noGrp="1"/>
          </p:cNvSpPr>
          <p:nvPr>
            <p:ph type="title"/>
          </p:nvPr>
        </p:nvSpPr>
        <p:spPr>
          <a:xfrm>
            <a:off x="323528" y="188641"/>
            <a:ext cx="8478000" cy="720080"/>
          </a:xfrm>
        </p:spPr>
        <p:txBody>
          <a:bodyPr lIns="0" anchor="b" anchorCtr="0">
            <a:normAutofit/>
          </a:bodyPr>
          <a:lstStyle>
            <a:lvl1pPr algn="l">
              <a:defRPr sz="2800" b="0">
                <a:solidFill>
                  <a:schemeClr val="bg1"/>
                </a:solidFill>
                <a:latin typeface="Arial" pitchFamily="34" charset="0"/>
                <a:ea typeface="Tahoma" pitchFamily="34" charset="0"/>
                <a:cs typeface="Arial" pitchFamily="34" charset="0"/>
              </a:defRPr>
            </a:lvl1pPr>
          </a:lstStyle>
          <a:p>
            <a:r>
              <a:rPr lang="en-US" dirty="0" smtClean="0"/>
              <a:t>Click to edit Master title style</a:t>
            </a:r>
            <a:endParaRPr lang="en-GB" dirty="0"/>
          </a:p>
        </p:txBody>
      </p:sp>
      <p:sp>
        <p:nvSpPr>
          <p:cNvPr id="3" name="Text Placeholder 2"/>
          <p:cNvSpPr>
            <a:spLocks noGrp="1"/>
          </p:cNvSpPr>
          <p:nvPr>
            <p:ph type="body" sz="quarter" idx="15" hasCustomPrompt="1"/>
          </p:nvPr>
        </p:nvSpPr>
        <p:spPr>
          <a:xfrm>
            <a:off x="323850" y="1269476"/>
            <a:ext cx="8478000" cy="4751387"/>
          </a:xfrm>
        </p:spPr>
        <p:txBody>
          <a:bodyPr lIns="0"/>
          <a:lstStyle>
            <a:lvl1pPr marL="342900" indent="-342900">
              <a:buClr>
                <a:schemeClr val="accent1"/>
              </a:buClr>
              <a:buSzPct val="125000"/>
              <a:buFont typeface="Arial" pitchFamily="34" charset="0"/>
              <a:buChar char="•"/>
              <a:defRPr sz="2400" baseline="0">
                <a:solidFill>
                  <a:schemeClr val="tx1"/>
                </a:solidFill>
                <a:latin typeface="Arial" pitchFamily="34" charset="0"/>
                <a:cs typeface="Arial" pitchFamily="34" charset="0"/>
              </a:defRPr>
            </a:lvl1pPr>
            <a:lvl2pPr>
              <a:buClr>
                <a:schemeClr val="accent1"/>
              </a:buClr>
              <a:buSzPct val="125000"/>
              <a:defRPr sz="2000">
                <a:latin typeface="Arial" pitchFamily="34" charset="0"/>
                <a:cs typeface="Arial" pitchFamily="34" charset="0"/>
              </a:defRPr>
            </a:lvl2pPr>
            <a:lvl3pPr>
              <a:buClr>
                <a:schemeClr val="accent1"/>
              </a:buClr>
              <a:buSzPct val="125000"/>
              <a:defRPr sz="1800">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Bullet 1</a:t>
            </a:r>
          </a:p>
          <a:p>
            <a:pPr lvl="1"/>
            <a:r>
              <a:rPr lang="en-US" dirty="0" smtClean="0"/>
              <a:t>Sub bullet 2</a:t>
            </a:r>
          </a:p>
          <a:p>
            <a:pPr lvl="2"/>
            <a:r>
              <a:rPr lang="en-US" dirty="0" smtClean="0"/>
              <a:t>Sub bullet 3</a:t>
            </a:r>
          </a:p>
          <a:p>
            <a:pPr lvl="2"/>
            <a:endParaRPr lang="en-US" dirty="0" smtClean="0"/>
          </a:p>
        </p:txBody>
      </p:sp>
      <p:cxnSp>
        <p:nvCxnSpPr>
          <p:cNvPr id="8" name="Straight Connector 7"/>
          <p:cNvCxnSpPr/>
          <p:nvPr userDrawn="1"/>
        </p:nvCxnSpPr>
        <p:spPr>
          <a:xfrm>
            <a:off x="0" y="1051200"/>
            <a:ext cx="914400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317338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le, content (bullets), footnote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Rectangle 9"/>
          <p:cNvSpPr/>
          <p:nvPr userDrawn="1"/>
        </p:nvSpPr>
        <p:spPr>
          <a:xfrm>
            <a:off x="0" y="1062621"/>
            <a:ext cx="9129600" cy="583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defTabSz="914290" fontAlgn="base">
              <a:spcBef>
                <a:spcPct val="0"/>
              </a:spcBef>
              <a:spcAft>
                <a:spcPct val="0"/>
              </a:spcAft>
            </a:pPr>
            <a:endParaRPr lang="en-GB" dirty="0">
              <a:solidFill>
                <a:prstClr val="white"/>
              </a:solidFill>
            </a:endParaRPr>
          </a:p>
        </p:txBody>
      </p:sp>
      <p:sp>
        <p:nvSpPr>
          <p:cNvPr id="9" name="Text Placeholder 10"/>
          <p:cNvSpPr>
            <a:spLocks noGrp="1"/>
          </p:cNvSpPr>
          <p:nvPr>
            <p:ph type="body" sz="quarter" idx="14" hasCustomPrompt="1"/>
          </p:nvPr>
        </p:nvSpPr>
        <p:spPr>
          <a:xfrm>
            <a:off x="323528" y="6271711"/>
            <a:ext cx="8478000" cy="504825"/>
          </a:xfrm>
        </p:spPr>
        <p:txBody>
          <a:bodyPr lIns="0" anchor="b" anchorCtr="0">
            <a:noAutofit/>
          </a:bodyPr>
          <a:lstStyle>
            <a:lvl1pPr marL="0" indent="0">
              <a:buNone/>
              <a:defRPr sz="1200" baseline="0">
                <a:solidFill>
                  <a:schemeClr val="tx1"/>
                </a:solidFill>
                <a:latin typeface="Arial" pitchFamily="34" charset="0"/>
                <a:ea typeface="Tahoma" pitchFamily="34" charset="0"/>
                <a:cs typeface="Arial" pitchFamily="34" charset="0"/>
              </a:defRPr>
            </a:lvl1pPr>
          </a:lstStyle>
          <a:p>
            <a:pPr lvl="0"/>
            <a:r>
              <a:rPr lang="en-GB" dirty="0" smtClean="0"/>
              <a:t>Footnotes here; minimum 12 </a:t>
            </a:r>
            <a:r>
              <a:rPr lang="en-GB" dirty="0" err="1" smtClean="0"/>
              <a:t>pt</a:t>
            </a:r>
            <a:r>
              <a:rPr lang="en-GB" dirty="0" smtClean="0"/>
              <a:t> font</a:t>
            </a:r>
            <a:endParaRPr lang="en-GB" dirty="0"/>
          </a:p>
        </p:txBody>
      </p:sp>
      <p:sp>
        <p:nvSpPr>
          <p:cNvPr id="7" name="Title 1"/>
          <p:cNvSpPr>
            <a:spLocks noGrp="1"/>
          </p:cNvSpPr>
          <p:nvPr>
            <p:ph type="title"/>
          </p:nvPr>
        </p:nvSpPr>
        <p:spPr>
          <a:xfrm>
            <a:off x="323528" y="188641"/>
            <a:ext cx="8478000" cy="720080"/>
          </a:xfrm>
        </p:spPr>
        <p:txBody>
          <a:bodyPr lIns="0" anchor="b" anchorCtr="0">
            <a:normAutofit/>
          </a:bodyPr>
          <a:lstStyle>
            <a:lvl1pPr algn="l">
              <a:defRPr sz="2800" b="0">
                <a:solidFill>
                  <a:schemeClr val="bg1"/>
                </a:solidFill>
                <a:latin typeface="Arial" pitchFamily="34" charset="0"/>
                <a:ea typeface="Tahoma" pitchFamily="34" charset="0"/>
                <a:cs typeface="Arial" pitchFamily="34" charset="0"/>
              </a:defRPr>
            </a:lvl1pPr>
          </a:lstStyle>
          <a:p>
            <a:r>
              <a:rPr lang="en-US" dirty="0" smtClean="0"/>
              <a:t>Click to edit Master title style</a:t>
            </a:r>
            <a:endParaRPr lang="en-GB" dirty="0"/>
          </a:p>
        </p:txBody>
      </p:sp>
      <p:sp>
        <p:nvSpPr>
          <p:cNvPr id="3" name="Text Placeholder 2"/>
          <p:cNvSpPr>
            <a:spLocks noGrp="1"/>
          </p:cNvSpPr>
          <p:nvPr>
            <p:ph type="body" sz="quarter" idx="15" hasCustomPrompt="1"/>
          </p:nvPr>
        </p:nvSpPr>
        <p:spPr>
          <a:xfrm>
            <a:off x="323850" y="1269476"/>
            <a:ext cx="8478000" cy="4751387"/>
          </a:xfrm>
        </p:spPr>
        <p:txBody>
          <a:bodyPr lIns="0"/>
          <a:lstStyle>
            <a:lvl1pPr marL="342900" indent="-342900">
              <a:buClr>
                <a:srgbClr val="AC2117"/>
              </a:buClr>
              <a:buSzPct val="125000"/>
              <a:buFont typeface="Arial" pitchFamily="34" charset="0"/>
              <a:buChar char="•"/>
              <a:defRPr sz="2400" baseline="0">
                <a:solidFill>
                  <a:schemeClr val="tx1"/>
                </a:solidFill>
                <a:latin typeface="Arial" pitchFamily="34" charset="0"/>
                <a:cs typeface="Arial" pitchFamily="34" charset="0"/>
              </a:defRPr>
            </a:lvl1pPr>
            <a:lvl2pPr>
              <a:buClr>
                <a:schemeClr val="accent1"/>
              </a:buClr>
              <a:buSzPct val="125000"/>
              <a:defRPr sz="2000">
                <a:latin typeface="Arial" pitchFamily="34" charset="0"/>
                <a:cs typeface="Arial" pitchFamily="34" charset="0"/>
              </a:defRPr>
            </a:lvl2pPr>
            <a:lvl3pPr>
              <a:buClr>
                <a:schemeClr val="accent1"/>
              </a:buClr>
              <a:buSzPct val="125000"/>
              <a:defRPr sz="1800">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Bullet 1</a:t>
            </a:r>
          </a:p>
          <a:p>
            <a:pPr lvl="1"/>
            <a:r>
              <a:rPr lang="en-US" dirty="0" smtClean="0"/>
              <a:t>Sub bullet 2</a:t>
            </a:r>
          </a:p>
          <a:p>
            <a:pPr lvl="2"/>
            <a:r>
              <a:rPr lang="en-US" dirty="0" smtClean="0"/>
              <a:t>Sub bullet 3</a:t>
            </a:r>
          </a:p>
          <a:p>
            <a:pPr lvl="2"/>
            <a:endParaRPr lang="en-US" dirty="0" smtClean="0"/>
          </a:p>
        </p:txBody>
      </p:sp>
      <p:cxnSp>
        <p:nvCxnSpPr>
          <p:cNvPr id="8" name="Straight Connector 7"/>
          <p:cNvCxnSpPr/>
          <p:nvPr userDrawn="1"/>
        </p:nvCxnSpPr>
        <p:spPr>
          <a:xfrm>
            <a:off x="0" y="1051200"/>
            <a:ext cx="914400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9194080"/>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6" name="Rectangle 9"/>
          <p:cNvSpPr>
            <a:spLocks noGrp="1" noChangeArrowheads="1"/>
          </p:cNvSpPr>
          <p:nvPr>
            <p:ph type="sldNum" sz="quarter" idx="18"/>
          </p:nvPr>
        </p:nvSpPr>
        <p:spPr/>
        <p:txBody>
          <a:bodyPr/>
          <a:lstStyle>
            <a:lvl1pPr>
              <a:defRPr/>
            </a:lvl1pPr>
          </a:lstStyle>
          <a:p>
            <a:pPr>
              <a:defRPr/>
            </a:pPr>
            <a:fld id="{EB95D995-7884-432F-BD5E-66C6D8B8E8A0}" type="slidenum">
              <a:rPr lang="en-GB" smtClean="0">
                <a:solidFill>
                  <a:srgbClr val="03497C">
                    <a:tint val="75000"/>
                  </a:srgbClr>
                </a:solidFill>
              </a:rPr>
              <a:pPr>
                <a:defRPr/>
              </a:pPr>
              <a:t>‹#›</a:t>
            </a:fld>
            <a:endParaRPr lang="en-GB" dirty="0">
              <a:solidFill>
                <a:srgbClr val="03497C">
                  <a:tint val="75000"/>
                </a:srgbClr>
              </a:solidFill>
            </a:endParaRPr>
          </a:p>
        </p:txBody>
      </p:sp>
      <p:sp>
        <p:nvSpPr>
          <p:cNvPr id="2" name="Title 1"/>
          <p:cNvSpPr>
            <a:spLocks noGrp="1"/>
          </p:cNvSpPr>
          <p:nvPr>
            <p:ph type="title"/>
          </p:nvPr>
        </p:nvSpPr>
        <p:spPr/>
        <p:txBody>
          <a:bodyPr/>
          <a:lstStyle>
            <a:lvl1pPr>
              <a:defRPr sz="2600"/>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Text Placeholder 8"/>
          <p:cNvSpPr>
            <a:spLocks noGrp="1"/>
          </p:cNvSpPr>
          <p:nvPr>
            <p:ph type="body" sz="quarter" idx="15"/>
          </p:nvPr>
        </p:nvSpPr>
        <p:spPr>
          <a:xfrm>
            <a:off x="479803" y="6477720"/>
            <a:ext cx="7988400" cy="262800"/>
          </a:xfrm>
        </p:spPr>
        <p:txBody>
          <a:bodyPr anchor="b"/>
          <a:lstStyle>
            <a:lvl1pPr marL="0" indent="0">
              <a:buFontTx/>
              <a:buNone/>
              <a:defRPr sz="1200"/>
            </a:lvl1pPr>
          </a:lstStyle>
          <a:p>
            <a:pPr lvl="0"/>
            <a:r>
              <a:rPr lang="en-US" dirty="0" smtClean="0"/>
              <a:t>Click to edit Master text styles</a:t>
            </a:r>
          </a:p>
        </p:txBody>
      </p:sp>
    </p:spTree>
    <p:extLst>
      <p:ext uri="{BB962C8B-B14F-4D97-AF65-F5344CB8AC3E}">
        <p14:creationId xmlns:p14="http://schemas.microsoft.com/office/powerpoint/2010/main" val="2768454810"/>
      </p:ext>
    </p:extLst>
  </p:cSld>
  <p:clrMapOvr>
    <a:masterClrMapping/>
  </p:clrMapOvr>
  <p:timing>
    <p:tnLst>
      <p:par>
        <p:cTn id="1" dur="indefinite" restart="never" nodeType="tmRoot"/>
      </p:par>
    </p:tnLst>
  </p:timing>
  <p:hf hdr="0" dt="0"/>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8" name="Content Placeholder 10"/>
          <p:cNvSpPr>
            <a:spLocks noGrp="1"/>
          </p:cNvSpPr>
          <p:nvPr>
            <p:ph sz="quarter" idx="17"/>
          </p:nvPr>
        </p:nvSpPr>
        <p:spPr>
          <a:xfrm>
            <a:off x="486000" y="6526800"/>
            <a:ext cx="7740000" cy="273050"/>
          </a:xfrm>
        </p:spPr>
        <p:txBody>
          <a:bodyPr/>
          <a:lstStyle>
            <a:lvl1pPr marL="0" indent="0">
              <a:buNone/>
              <a:defRPr sz="800">
                <a:solidFill>
                  <a:schemeClr val="accent3"/>
                </a:solidFill>
              </a:defRPr>
            </a:lvl1pPr>
            <a:lvl2pPr>
              <a:defRPr sz="800">
                <a:solidFill>
                  <a:schemeClr val="accent3"/>
                </a:solidFill>
              </a:defRPr>
            </a:lvl2pPr>
            <a:lvl3pPr>
              <a:defRPr sz="800">
                <a:solidFill>
                  <a:schemeClr val="accent3"/>
                </a:solidFill>
              </a:defRPr>
            </a:lvl3pPr>
            <a:lvl4pPr>
              <a:defRPr sz="800">
                <a:solidFill>
                  <a:schemeClr val="accent3"/>
                </a:solidFill>
              </a:defRPr>
            </a:lvl4pPr>
            <a:lvl5pPr>
              <a:defRPr sz="800">
                <a:solidFill>
                  <a:schemeClr val="accent3"/>
                </a:solidFill>
              </a:defRPr>
            </a:lvl5pPr>
          </a:lstStyle>
          <a:p>
            <a:pPr lvl="0"/>
            <a:r>
              <a:rPr lang="en-US" smtClean="0"/>
              <a:t>Click to edit Master text styles</a:t>
            </a:r>
          </a:p>
        </p:txBody>
      </p:sp>
      <p:sp>
        <p:nvSpPr>
          <p:cNvPr id="4" name="Rectangle 10"/>
          <p:cNvSpPr>
            <a:spLocks noGrp="1" noChangeArrowheads="1"/>
          </p:cNvSpPr>
          <p:nvPr>
            <p:ph type="sldNum" sz="quarter" idx="18"/>
          </p:nvPr>
        </p:nvSpPr>
        <p:spPr>
          <a:ln/>
        </p:spPr>
        <p:txBody>
          <a:bodyPr/>
          <a:lstStyle>
            <a:lvl1pPr>
              <a:defRPr/>
            </a:lvl1pPr>
          </a:lstStyle>
          <a:p>
            <a:pPr>
              <a:defRPr/>
            </a:pPr>
            <a:fld id="{4AAB29CA-0A42-48F1-AA4F-D37375BD0B16}" type="slidenum">
              <a:rPr lang="en-GB">
                <a:solidFill>
                  <a:srgbClr val="03497C">
                    <a:tint val="75000"/>
                  </a:srgbClr>
                </a:solidFill>
              </a:rPr>
              <a:pPr>
                <a:defRPr/>
              </a:pPr>
              <a:t>‹#›</a:t>
            </a:fld>
            <a:endParaRPr lang="en-GB" dirty="0">
              <a:solidFill>
                <a:srgbClr val="03497C">
                  <a:tint val="75000"/>
                </a:srgbClr>
              </a:solidFill>
            </a:endParaRPr>
          </a:p>
        </p:txBody>
      </p:sp>
      <p:sp>
        <p:nvSpPr>
          <p:cNvPr id="5" name="Rectangle 6"/>
          <p:cNvSpPr>
            <a:spLocks noGrp="1" noChangeArrowheads="1"/>
          </p:cNvSpPr>
          <p:nvPr>
            <p:ph type="ftr" sz="quarter" idx="19"/>
          </p:nvPr>
        </p:nvSpPr>
        <p:spPr>
          <a:ln/>
        </p:spPr>
        <p:txBody>
          <a:bodyPr/>
          <a:lstStyle>
            <a:lvl1pPr>
              <a:defRPr/>
            </a:lvl1pPr>
          </a:lstStyle>
          <a:p>
            <a:pPr>
              <a:defRPr/>
            </a:pPr>
            <a:endParaRPr lang="en-GB" dirty="0">
              <a:solidFill>
                <a:srgbClr val="03497C">
                  <a:tint val="75000"/>
                </a:srgbClr>
              </a:solidFill>
            </a:endParaRPr>
          </a:p>
        </p:txBody>
      </p:sp>
    </p:spTree>
    <p:extLst>
      <p:ext uri="{BB962C8B-B14F-4D97-AF65-F5344CB8AC3E}">
        <p14:creationId xmlns:p14="http://schemas.microsoft.com/office/powerpoint/2010/main" val="2110319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Rectangle 10"/>
          <p:cNvSpPr>
            <a:spLocks noGrp="1" noChangeArrowheads="1"/>
          </p:cNvSpPr>
          <p:nvPr>
            <p:ph type="sldNum" sz="quarter" idx="18"/>
          </p:nvPr>
        </p:nvSpPr>
        <p:spPr>
          <a:ln/>
        </p:spPr>
        <p:txBody>
          <a:bodyPr/>
          <a:lstStyle>
            <a:lvl1pPr>
              <a:defRPr/>
            </a:lvl1pPr>
          </a:lstStyle>
          <a:p>
            <a:pPr>
              <a:defRPr/>
            </a:pPr>
            <a:fld id="{581C1FFF-D126-4326-9C95-CB108BCB977C}" type="slidenum">
              <a:rPr lang="en-GB">
                <a:solidFill>
                  <a:srgbClr val="03497C">
                    <a:tint val="75000"/>
                  </a:srgbClr>
                </a:solidFill>
              </a:rPr>
              <a:pPr>
                <a:defRPr/>
              </a:pPr>
              <a:t>‹#›</a:t>
            </a:fld>
            <a:endParaRPr lang="en-GB" dirty="0">
              <a:solidFill>
                <a:srgbClr val="03497C">
                  <a:tint val="75000"/>
                </a:srgbClr>
              </a:solidFill>
            </a:endParaRPr>
          </a:p>
        </p:txBody>
      </p:sp>
      <p:sp>
        <p:nvSpPr>
          <p:cNvPr id="6" name="Rectangle 6"/>
          <p:cNvSpPr>
            <a:spLocks noGrp="1" noChangeArrowheads="1"/>
          </p:cNvSpPr>
          <p:nvPr>
            <p:ph type="ftr" sz="quarter" idx="19"/>
          </p:nvPr>
        </p:nvSpPr>
        <p:spPr>
          <a:ln/>
        </p:spPr>
        <p:txBody>
          <a:bodyPr/>
          <a:lstStyle>
            <a:lvl1pPr>
              <a:defRPr/>
            </a:lvl1pPr>
          </a:lstStyle>
          <a:p>
            <a:pPr>
              <a:defRPr/>
            </a:pPr>
            <a:endParaRPr lang="en-GB" dirty="0">
              <a:solidFill>
                <a:srgbClr val="03497C">
                  <a:tint val="75000"/>
                </a:srgbClr>
              </a:solidFill>
            </a:endParaRPr>
          </a:p>
        </p:txBody>
      </p:sp>
    </p:spTree>
    <p:extLst>
      <p:ext uri="{BB962C8B-B14F-4D97-AF65-F5344CB8AC3E}">
        <p14:creationId xmlns:p14="http://schemas.microsoft.com/office/powerpoint/2010/main" val="36515269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Rectangle 10"/>
          <p:cNvSpPr>
            <a:spLocks noGrp="1" noChangeArrowheads="1"/>
          </p:cNvSpPr>
          <p:nvPr>
            <p:ph type="sldNum" sz="quarter" idx="18"/>
          </p:nvPr>
        </p:nvSpPr>
        <p:spPr>
          <a:ln/>
        </p:spPr>
        <p:txBody>
          <a:bodyPr/>
          <a:lstStyle>
            <a:lvl1pPr>
              <a:defRPr/>
            </a:lvl1pPr>
          </a:lstStyle>
          <a:p>
            <a:fld id="{D9085693-89E5-4C69-A1F8-23129AE3546B}" type="slidenum">
              <a:rPr lang="en-GB" altLang="en-US">
                <a:solidFill>
                  <a:srgbClr val="03497C">
                    <a:tint val="75000"/>
                  </a:srgbClr>
                </a:solidFill>
              </a:rPr>
              <a:pPr/>
              <a:t>‹#›</a:t>
            </a:fld>
            <a:endParaRPr lang="en-GB" altLang="en-US" dirty="0">
              <a:solidFill>
                <a:srgbClr val="03497C">
                  <a:tint val="75000"/>
                </a:srgbClr>
              </a:solidFill>
            </a:endParaRPr>
          </a:p>
        </p:txBody>
      </p:sp>
      <p:sp>
        <p:nvSpPr>
          <p:cNvPr id="6" name="Rectangle 6"/>
          <p:cNvSpPr>
            <a:spLocks noGrp="1" noChangeArrowheads="1"/>
          </p:cNvSpPr>
          <p:nvPr>
            <p:ph type="ftr" sz="quarter" idx="19"/>
          </p:nvPr>
        </p:nvSpPr>
        <p:spPr>
          <a:ln/>
        </p:spPr>
        <p:txBody>
          <a:bodyPr/>
          <a:lstStyle>
            <a:lvl1pPr>
              <a:defRPr/>
            </a:lvl1pPr>
          </a:lstStyle>
          <a:p>
            <a:pPr>
              <a:defRPr/>
            </a:pPr>
            <a:endParaRPr lang="en-GB" dirty="0">
              <a:solidFill>
                <a:srgbClr val="03497C">
                  <a:tint val="75000"/>
                </a:srgbClr>
              </a:solidFill>
            </a:endParaRPr>
          </a:p>
        </p:txBody>
      </p:sp>
    </p:spTree>
    <p:extLst>
      <p:ext uri="{BB962C8B-B14F-4D97-AF65-F5344CB8AC3E}">
        <p14:creationId xmlns:p14="http://schemas.microsoft.com/office/powerpoint/2010/main" val="847226200"/>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600"/>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Text Placeholder 8"/>
          <p:cNvSpPr>
            <a:spLocks noGrp="1"/>
          </p:cNvSpPr>
          <p:nvPr>
            <p:ph type="body" sz="quarter" idx="15"/>
          </p:nvPr>
        </p:nvSpPr>
        <p:spPr>
          <a:xfrm>
            <a:off x="486000" y="6325200"/>
            <a:ext cx="7988400" cy="262800"/>
          </a:xfrm>
        </p:spPr>
        <p:txBody>
          <a:bodyPr anchor="b"/>
          <a:lstStyle>
            <a:lvl1pPr marL="0" indent="0">
              <a:buFontTx/>
              <a:buNone/>
              <a:defRPr sz="1200"/>
            </a:lvl1pPr>
          </a:lstStyle>
          <a:p>
            <a:pPr lvl="0"/>
            <a:r>
              <a:rPr lang="en-US" dirty="0" smtClean="0"/>
              <a:t>Click to edit Master text styles</a:t>
            </a:r>
          </a:p>
        </p:txBody>
      </p:sp>
      <p:sp>
        <p:nvSpPr>
          <p:cNvPr id="7" name="Content Placeholder 10"/>
          <p:cNvSpPr>
            <a:spLocks noGrp="1"/>
          </p:cNvSpPr>
          <p:nvPr>
            <p:ph sz="quarter" idx="17"/>
          </p:nvPr>
        </p:nvSpPr>
        <p:spPr>
          <a:xfrm>
            <a:off x="486000" y="6526800"/>
            <a:ext cx="7740000" cy="273050"/>
          </a:xfrm>
        </p:spPr>
        <p:txBody>
          <a:bodyPr/>
          <a:lstStyle>
            <a:lvl1pPr marL="0" indent="0">
              <a:buNone/>
              <a:defRPr sz="800">
                <a:solidFill>
                  <a:schemeClr val="accent3"/>
                </a:solidFill>
              </a:defRPr>
            </a:lvl1pPr>
            <a:lvl2pPr>
              <a:defRPr sz="800">
                <a:solidFill>
                  <a:schemeClr val="accent3"/>
                </a:solidFill>
              </a:defRPr>
            </a:lvl2pPr>
            <a:lvl3pPr>
              <a:defRPr sz="800">
                <a:solidFill>
                  <a:schemeClr val="accent3"/>
                </a:solidFill>
              </a:defRPr>
            </a:lvl3pPr>
            <a:lvl4pPr>
              <a:defRPr sz="800">
                <a:solidFill>
                  <a:schemeClr val="accent3"/>
                </a:solidFill>
              </a:defRPr>
            </a:lvl4pPr>
            <a:lvl5pPr>
              <a:defRPr sz="800">
                <a:solidFill>
                  <a:schemeClr val="accent3"/>
                </a:solidFill>
              </a:defRPr>
            </a:lvl5pPr>
          </a:lstStyle>
          <a:p>
            <a:pPr lvl="0"/>
            <a:r>
              <a:rPr lang="en-US" smtClean="0"/>
              <a:t>Click to edit Master text styles</a:t>
            </a:r>
          </a:p>
        </p:txBody>
      </p:sp>
      <p:sp>
        <p:nvSpPr>
          <p:cNvPr id="6" name="Rectangle 9"/>
          <p:cNvSpPr>
            <a:spLocks noGrp="1" noChangeArrowheads="1"/>
          </p:cNvSpPr>
          <p:nvPr>
            <p:ph type="sldNum" sz="quarter" idx="18"/>
          </p:nvPr>
        </p:nvSpPr>
        <p:spPr/>
        <p:txBody>
          <a:bodyPr/>
          <a:lstStyle>
            <a:lvl1pPr>
              <a:defRPr/>
            </a:lvl1pPr>
          </a:lstStyle>
          <a:p>
            <a:pPr>
              <a:defRPr/>
            </a:pPr>
            <a:fld id="{EB95D995-7884-432F-BD5E-66C6D8B8E8A0}" type="slidenum">
              <a:rPr lang="en-GB" smtClean="0">
                <a:solidFill>
                  <a:srgbClr val="03497C">
                    <a:tint val="75000"/>
                  </a:srgbClr>
                </a:solidFill>
              </a:rPr>
              <a:pPr>
                <a:defRPr/>
              </a:pPr>
              <a:t>‹#›</a:t>
            </a:fld>
            <a:endParaRPr lang="en-GB" dirty="0">
              <a:solidFill>
                <a:srgbClr val="03497C">
                  <a:tint val="75000"/>
                </a:srgbClr>
              </a:solidFill>
            </a:endParaRPr>
          </a:p>
        </p:txBody>
      </p:sp>
    </p:spTree>
    <p:extLst>
      <p:ext uri="{BB962C8B-B14F-4D97-AF65-F5344CB8AC3E}">
        <p14:creationId xmlns:p14="http://schemas.microsoft.com/office/powerpoint/2010/main" val="2041377353"/>
      </p:ext>
    </p:extLst>
  </p:cSld>
  <p:clrMapOvr>
    <a:masterClrMapping/>
  </p:clrMapOvr>
  <p:timing>
    <p:tnLst>
      <p:par>
        <p:cTn id="1" dur="indefinite" restart="never" nodeType="tmRoot"/>
      </p:par>
    </p:tnLst>
  </p:timing>
  <p:hf hdr="0" dt="0"/>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itle only">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Rectangle 9"/>
          <p:cNvSpPr/>
          <p:nvPr userDrawn="1"/>
        </p:nvSpPr>
        <p:spPr>
          <a:xfrm>
            <a:off x="0" y="1062621"/>
            <a:ext cx="9126000" cy="583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defTabSz="914290"/>
            <a:endParaRPr lang="en-GB" dirty="0">
              <a:solidFill>
                <a:prstClr val="white"/>
              </a:solidFill>
            </a:endParaRPr>
          </a:p>
        </p:txBody>
      </p:sp>
      <p:sp>
        <p:nvSpPr>
          <p:cNvPr id="9" name="Text Placeholder 10"/>
          <p:cNvSpPr>
            <a:spLocks noGrp="1"/>
          </p:cNvSpPr>
          <p:nvPr>
            <p:ph type="body" sz="quarter" idx="14" hasCustomPrompt="1"/>
          </p:nvPr>
        </p:nvSpPr>
        <p:spPr>
          <a:xfrm>
            <a:off x="323528" y="6271711"/>
            <a:ext cx="8478000" cy="504825"/>
          </a:xfrm>
        </p:spPr>
        <p:txBody>
          <a:bodyPr lIns="0" anchor="b" anchorCtr="0">
            <a:noAutofit/>
          </a:bodyPr>
          <a:lstStyle>
            <a:lvl1pPr marL="0" indent="0">
              <a:buNone/>
              <a:defRPr sz="1200" baseline="0">
                <a:solidFill>
                  <a:schemeClr val="tx1"/>
                </a:solidFill>
                <a:latin typeface="Arial" pitchFamily="34" charset="0"/>
                <a:ea typeface="Tahoma" pitchFamily="34" charset="0"/>
                <a:cs typeface="Arial" pitchFamily="34" charset="0"/>
              </a:defRPr>
            </a:lvl1pPr>
          </a:lstStyle>
          <a:p>
            <a:pPr lvl="0"/>
            <a:r>
              <a:rPr lang="en-GB" dirty="0" smtClean="0"/>
              <a:t>Footnotes here; minimum 12 </a:t>
            </a:r>
            <a:r>
              <a:rPr lang="en-GB" dirty="0" err="1" smtClean="0"/>
              <a:t>pt</a:t>
            </a:r>
            <a:r>
              <a:rPr lang="en-GB" dirty="0" smtClean="0"/>
              <a:t> font</a:t>
            </a:r>
            <a:endParaRPr lang="en-GB" dirty="0"/>
          </a:p>
        </p:txBody>
      </p:sp>
      <p:sp>
        <p:nvSpPr>
          <p:cNvPr id="7" name="Title 1"/>
          <p:cNvSpPr>
            <a:spLocks noGrp="1"/>
          </p:cNvSpPr>
          <p:nvPr>
            <p:ph type="title"/>
          </p:nvPr>
        </p:nvSpPr>
        <p:spPr>
          <a:xfrm>
            <a:off x="323528" y="188641"/>
            <a:ext cx="8478000" cy="720080"/>
          </a:xfrm>
        </p:spPr>
        <p:txBody>
          <a:bodyPr lIns="0" anchor="b" anchorCtr="0">
            <a:normAutofit/>
          </a:bodyPr>
          <a:lstStyle>
            <a:lvl1pPr algn="l">
              <a:defRPr sz="2800" b="0">
                <a:solidFill>
                  <a:schemeClr val="bg1"/>
                </a:solidFill>
                <a:latin typeface="Arial" pitchFamily="34" charset="0"/>
                <a:ea typeface="Tahoma" pitchFamily="34" charset="0"/>
                <a:cs typeface="Arial" pitchFamily="34" charset="0"/>
              </a:defRPr>
            </a:lvl1pPr>
          </a:lstStyle>
          <a:p>
            <a:r>
              <a:rPr lang="en-US" dirty="0" smtClean="0"/>
              <a:t>Click to edit Master title style</a:t>
            </a:r>
            <a:endParaRPr lang="en-GB" dirty="0"/>
          </a:p>
        </p:txBody>
      </p:sp>
      <p:cxnSp>
        <p:nvCxnSpPr>
          <p:cNvPr id="8" name="Straight Connector 7"/>
          <p:cNvCxnSpPr/>
          <p:nvPr userDrawn="1"/>
        </p:nvCxnSpPr>
        <p:spPr>
          <a:xfrm>
            <a:off x="0" y="1051200"/>
            <a:ext cx="914400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3690849"/>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Red blank">
    <p:bg>
      <p:bgPr>
        <a:solidFill>
          <a:schemeClr val="accent6"/>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235132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bg1"/>
        </a:solidFill>
        <a:effectLst/>
      </p:bgPr>
    </p:bg>
    <p:spTree>
      <p:nvGrpSpPr>
        <p:cNvPr id="1" name=""/>
        <p:cNvGrpSpPr/>
        <p:nvPr/>
      </p:nvGrpSpPr>
      <p:grpSpPr>
        <a:xfrm>
          <a:off x="0" y="0"/>
          <a:ext cx="0" cy="0"/>
          <a:chOff x="0" y="0"/>
          <a:chExt cx="0" cy="0"/>
        </a:xfrm>
      </p:grpSpPr>
      <p:sp>
        <p:nvSpPr>
          <p:cNvPr id="5" name="Text Box 8"/>
          <p:cNvSpPr txBox="1">
            <a:spLocks noChangeArrowheads="1"/>
          </p:cNvSpPr>
          <p:nvPr/>
        </p:nvSpPr>
        <p:spPr bwMode="auto">
          <a:xfrm>
            <a:off x="5292725" y="1125538"/>
            <a:ext cx="4032250"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lIns="91414" tIns="45708" rIns="91414" bIns="45708">
            <a:spAutoFit/>
          </a:bodyPr>
          <a:lstStyle>
            <a:lvl1pPr eaLnBrk="0" hangingPunct="0">
              <a:defRPr>
                <a:solidFill>
                  <a:schemeClr val="bg1"/>
                </a:solidFill>
                <a:latin typeface="Tahoma" pitchFamily="34" charset="0"/>
                <a:ea typeface="ＭＳ Ｐゴシック" pitchFamily="34" charset="-128"/>
              </a:defRPr>
            </a:lvl1pPr>
            <a:lvl2pPr marL="742950" indent="-285750" eaLnBrk="0" hangingPunct="0">
              <a:defRPr>
                <a:solidFill>
                  <a:schemeClr val="bg1"/>
                </a:solidFill>
                <a:latin typeface="Tahoma" pitchFamily="34" charset="0"/>
                <a:ea typeface="ＭＳ Ｐゴシック" pitchFamily="34" charset="-128"/>
              </a:defRPr>
            </a:lvl2pPr>
            <a:lvl3pPr marL="1143000" indent="-228600" eaLnBrk="0" hangingPunct="0">
              <a:defRPr>
                <a:solidFill>
                  <a:schemeClr val="bg1"/>
                </a:solidFill>
                <a:latin typeface="Tahoma" pitchFamily="34" charset="0"/>
                <a:ea typeface="ＭＳ Ｐゴシック" pitchFamily="34" charset="-128"/>
              </a:defRPr>
            </a:lvl3pPr>
            <a:lvl4pPr marL="1600200" indent="-228600" eaLnBrk="0" hangingPunct="0">
              <a:defRPr>
                <a:solidFill>
                  <a:schemeClr val="bg1"/>
                </a:solidFill>
                <a:latin typeface="Tahoma" pitchFamily="34" charset="0"/>
                <a:ea typeface="ＭＳ Ｐゴシック" pitchFamily="34" charset="-128"/>
              </a:defRPr>
            </a:lvl4pPr>
            <a:lvl5pPr marL="2057400" indent="-228600" eaLnBrk="0" hangingPunct="0">
              <a:defRPr>
                <a:solidFill>
                  <a:schemeClr val="bg1"/>
                </a:solidFill>
                <a:latin typeface="Tahoma" pitchFamily="34" charset="0"/>
                <a:ea typeface="ＭＳ Ｐゴシック" pitchFamily="34" charset="-128"/>
              </a:defRPr>
            </a:lvl5pPr>
            <a:lvl6pPr marL="2514600" indent="-228600" eaLnBrk="0" fontAlgn="base" hangingPunct="0">
              <a:spcBef>
                <a:spcPct val="0"/>
              </a:spcBef>
              <a:spcAft>
                <a:spcPct val="0"/>
              </a:spcAft>
              <a:defRPr>
                <a:solidFill>
                  <a:schemeClr val="bg1"/>
                </a:solidFill>
                <a:latin typeface="Tahoma" pitchFamily="34" charset="0"/>
                <a:ea typeface="ＭＳ Ｐゴシック" pitchFamily="34" charset="-128"/>
              </a:defRPr>
            </a:lvl6pPr>
            <a:lvl7pPr marL="2971800" indent="-228600" eaLnBrk="0" fontAlgn="base" hangingPunct="0">
              <a:spcBef>
                <a:spcPct val="0"/>
              </a:spcBef>
              <a:spcAft>
                <a:spcPct val="0"/>
              </a:spcAft>
              <a:defRPr>
                <a:solidFill>
                  <a:schemeClr val="bg1"/>
                </a:solidFill>
                <a:latin typeface="Tahoma" pitchFamily="34" charset="0"/>
                <a:ea typeface="ＭＳ Ｐゴシック" pitchFamily="34" charset="-128"/>
              </a:defRPr>
            </a:lvl7pPr>
            <a:lvl8pPr marL="3429000" indent="-228600" eaLnBrk="0" fontAlgn="base" hangingPunct="0">
              <a:spcBef>
                <a:spcPct val="0"/>
              </a:spcBef>
              <a:spcAft>
                <a:spcPct val="0"/>
              </a:spcAft>
              <a:defRPr>
                <a:solidFill>
                  <a:schemeClr val="bg1"/>
                </a:solidFill>
                <a:latin typeface="Tahoma" pitchFamily="34" charset="0"/>
                <a:ea typeface="ＭＳ Ｐゴシック" pitchFamily="34" charset="-128"/>
              </a:defRPr>
            </a:lvl8pPr>
            <a:lvl9pPr marL="3886200" indent="-228600" eaLnBrk="0" fontAlgn="base" hangingPunct="0">
              <a:spcBef>
                <a:spcPct val="0"/>
              </a:spcBef>
              <a:spcAft>
                <a:spcPct val="0"/>
              </a:spcAft>
              <a:defRPr>
                <a:solidFill>
                  <a:schemeClr val="bg1"/>
                </a:solidFill>
                <a:latin typeface="Tahoma" pitchFamily="34" charset="0"/>
                <a:ea typeface="ＭＳ Ｐゴシック" pitchFamily="34" charset="-128"/>
              </a:defRPr>
            </a:lvl9pPr>
          </a:lstStyle>
          <a:p>
            <a:pPr algn="ctr" eaLnBrk="1" fontAlgn="base" hangingPunct="1">
              <a:spcBef>
                <a:spcPct val="50000"/>
              </a:spcBef>
              <a:spcAft>
                <a:spcPct val="0"/>
              </a:spcAft>
            </a:pPr>
            <a:endParaRPr lang="en-US" altLang="en-US" dirty="0">
              <a:solidFill>
                <a:srgbClr val="FFFFFF"/>
              </a:solidFill>
              <a:latin typeface="BISansCond" pitchFamily="2" charset="0"/>
              <a:cs typeface="Arial" pitchFamily="34" charset="0"/>
            </a:endParaRPr>
          </a:p>
        </p:txBody>
      </p:sp>
      <p:sp>
        <p:nvSpPr>
          <p:cNvPr id="6" name="Text Box 9"/>
          <p:cNvSpPr txBox="1">
            <a:spLocks noChangeArrowheads="1"/>
          </p:cNvSpPr>
          <p:nvPr/>
        </p:nvSpPr>
        <p:spPr bwMode="auto">
          <a:xfrm>
            <a:off x="4716463" y="4221163"/>
            <a:ext cx="2303462"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lIns="91414" tIns="45708" rIns="91414" bIns="45708">
            <a:spAutoFit/>
          </a:bodyPr>
          <a:lstStyle>
            <a:lvl1pPr eaLnBrk="0" hangingPunct="0">
              <a:defRPr>
                <a:solidFill>
                  <a:schemeClr val="bg1"/>
                </a:solidFill>
                <a:latin typeface="Tahoma" pitchFamily="34" charset="0"/>
                <a:ea typeface="ＭＳ Ｐゴシック" pitchFamily="34" charset="-128"/>
              </a:defRPr>
            </a:lvl1pPr>
            <a:lvl2pPr marL="742950" indent="-285750" eaLnBrk="0" hangingPunct="0">
              <a:defRPr>
                <a:solidFill>
                  <a:schemeClr val="bg1"/>
                </a:solidFill>
                <a:latin typeface="Tahoma" pitchFamily="34" charset="0"/>
                <a:ea typeface="ＭＳ Ｐゴシック" pitchFamily="34" charset="-128"/>
              </a:defRPr>
            </a:lvl2pPr>
            <a:lvl3pPr marL="1143000" indent="-228600" eaLnBrk="0" hangingPunct="0">
              <a:defRPr>
                <a:solidFill>
                  <a:schemeClr val="bg1"/>
                </a:solidFill>
                <a:latin typeface="Tahoma" pitchFamily="34" charset="0"/>
                <a:ea typeface="ＭＳ Ｐゴシック" pitchFamily="34" charset="-128"/>
              </a:defRPr>
            </a:lvl3pPr>
            <a:lvl4pPr marL="1600200" indent="-228600" eaLnBrk="0" hangingPunct="0">
              <a:defRPr>
                <a:solidFill>
                  <a:schemeClr val="bg1"/>
                </a:solidFill>
                <a:latin typeface="Tahoma" pitchFamily="34" charset="0"/>
                <a:ea typeface="ＭＳ Ｐゴシック" pitchFamily="34" charset="-128"/>
              </a:defRPr>
            </a:lvl4pPr>
            <a:lvl5pPr marL="2057400" indent="-228600" eaLnBrk="0" hangingPunct="0">
              <a:defRPr>
                <a:solidFill>
                  <a:schemeClr val="bg1"/>
                </a:solidFill>
                <a:latin typeface="Tahoma" pitchFamily="34" charset="0"/>
                <a:ea typeface="ＭＳ Ｐゴシック" pitchFamily="34" charset="-128"/>
              </a:defRPr>
            </a:lvl5pPr>
            <a:lvl6pPr marL="2514600" indent="-228600" eaLnBrk="0" fontAlgn="base" hangingPunct="0">
              <a:spcBef>
                <a:spcPct val="0"/>
              </a:spcBef>
              <a:spcAft>
                <a:spcPct val="0"/>
              </a:spcAft>
              <a:defRPr>
                <a:solidFill>
                  <a:schemeClr val="bg1"/>
                </a:solidFill>
                <a:latin typeface="Tahoma" pitchFamily="34" charset="0"/>
                <a:ea typeface="ＭＳ Ｐゴシック" pitchFamily="34" charset="-128"/>
              </a:defRPr>
            </a:lvl6pPr>
            <a:lvl7pPr marL="2971800" indent="-228600" eaLnBrk="0" fontAlgn="base" hangingPunct="0">
              <a:spcBef>
                <a:spcPct val="0"/>
              </a:spcBef>
              <a:spcAft>
                <a:spcPct val="0"/>
              </a:spcAft>
              <a:defRPr>
                <a:solidFill>
                  <a:schemeClr val="bg1"/>
                </a:solidFill>
                <a:latin typeface="Tahoma" pitchFamily="34" charset="0"/>
                <a:ea typeface="ＭＳ Ｐゴシック" pitchFamily="34" charset="-128"/>
              </a:defRPr>
            </a:lvl7pPr>
            <a:lvl8pPr marL="3429000" indent="-228600" eaLnBrk="0" fontAlgn="base" hangingPunct="0">
              <a:spcBef>
                <a:spcPct val="0"/>
              </a:spcBef>
              <a:spcAft>
                <a:spcPct val="0"/>
              </a:spcAft>
              <a:defRPr>
                <a:solidFill>
                  <a:schemeClr val="bg1"/>
                </a:solidFill>
                <a:latin typeface="Tahoma" pitchFamily="34" charset="0"/>
                <a:ea typeface="ＭＳ Ｐゴシック" pitchFamily="34" charset="-128"/>
              </a:defRPr>
            </a:lvl8pPr>
            <a:lvl9pPr marL="3886200" indent="-228600" eaLnBrk="0" fontAlgn="base" hangingPunct="0">
              <a:spcBef>
                <a:spcPct val="0"/>
              </a:spcBef>
              <a:spcAft>
                <a:spcPct val="0"/>
              </a:spcAft>
              <a:defRPr>
                <a:solidFill>
                  <a:schemeClr val="bg1"/>
                </a:solidFill>
                <a:latin typeface="Tahoma" pitchFamily="34" charset="0"/>
                <a:ea typeface="ＭＳ Ｐゴシック" pitchFamily="34" charset="-128"/>
              </a:defRPr>
            </a:lvl9pPr>
          </a:lstStyle>
          <a:p>
            <a:pPr algn="ctr" eaLnBrk="1" fontAlgn="base" hangingPunct="1">
              <a:spcBef>
                <a:spcPct val="50000"/>
              </a:spcBef>
              <a:spcAft>
                <a:spcPct val="0"/>
              </a:spcAft>
            </a:pPr>
            <a:endParaRPr lang="en-US" altLang="en-US" dirty="0">
              <a:solidFill>
                <a:srgbClr val="FFFFFF"/>
              </a:solidFill>
              <a:cs typeface="Arial" pitchFamily="34" charset="0"/>
            </a:endParaRPr>
          </a:p>
        </p:txBody>
      </p:sp>
      <p:sp>
        <p:nvSpPr>
          <p:cNvPr id="7" name="Rectangle 10"/>
          <p:cNvSpPr>
            <a:spLocks noChangeArrowheads="1"/>
          </p:cNvSpPr>
          <p:nvPr userDrawn="1"/>
        </p:nvSpPr>
        <p:spPr bwMode="auto">
          <a:xfrm>
            <a:off x="7097713" y="62325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bg1"/>
                </a:solidFill>
                <a:latin typeface="Tahoma" pitchFamily="34" charset="0"/>
                <a:ea typeface="ＭＳ Ｐゴシック" pitchFamily="34" charset="-128"/>
              </a:defRPr>
            </a:lvl1pPr>
            <a:lvl2pPr marL="742950" indent="-285750" eaLnBrk="0" hangingPunct="0">
              <a:defRPr>
                <a:solidFill>
                  <a:schemeClr val="bg1"/>
                </a:solidFill>
                <a:latin typeface="Tahoma" pitchFamily="34" charset="0"/>
                <a:ea typeface="ＭＳ Ｐゴシック" pitchFamily="34" charset="-128"/>
              </a:defRPr>
            </a:lvl2pPr>
            <a:lvl3pPr marL="1143000" indent="-228600" eaLnBrk="0" hangingPunct="0">
              <a:defRPr>
                <a:solidFill>
                  <a:schemeClr val="bg1"/>
                </a:solidFill>
                <a:latin typeface="Tahoma" pitchFamily="34" charset="0"/>
                <a:ea typeface="ＭＳ Ｐゴシック" pitchFamily="34" charset="-128"/>
              </a:defRPr>
            </a:lvl3pPr>
            <a:lvl4pPr marL="1600200" indent="-228600" eaLnBrk="0" hangingPunct="0">
              <a:defRPr>
                <a:solidFill>
                  <a:schemeClr val="bg1"/>
                </a:solidFill>
                <a:latin typeface="Tahoma" pitchFamily="34" charset="0"/>
                <a:ea typeface="ＭＳ Ｐゴシック" pitchFamily="34" charset="-128"/>
              </a:defRPr>
            </a:lvl4pPr>
            <a:lvl5pPr marL="2057400" indent="-228600" eaLnBrk="0" hangingPunct="0">
              <a:defRPr>
                <a:solidFill>
                  <a:schemeClr val="bg1"/>
                </a:solidFill>
                <a:latin typeface="Tahoma" pitchFamily="34" charset="0"/>
                <a:ea typeface="ＭＳ Ｐゴシック" pitchFamily="34" charset="-128"/>
              </a:defRPr>
            </a:lvl5pPr>
            <a:lvl6pPr marL="2514600" indent="-228600" eaLnBrk="0" fontAlgn="base" hangingPunct="0">
              <a:spcBef>
                <a:spcPct val="0"/>
              </a:spcBef>
              <a:spcAft>
                <a:spcPct val="0"/>
              </a:spcAft>
              <a:defRPr>
                <a:solidFill>
                  <a:schemeClr val="bg1"/>
                </a:solidFill>
                <a:latin typeface="Tahoma" pitchFamily="34" charset="0"/>
                <a:ea typeface="ＭＳ Ｐゴシック" pitchFamily="34" charset="-128"/>
              </a:defRPr>
            </a:lvl6pPr>
            <a:lvl7pPr marL="2971800" indent="-228600" eaLnBrk="0" fontAlgn="base" hangingPunct="0">
              <a:spcBef>
                <a:spcPct val="0"/>
              </a:spcBef>
              <a:spcAft>
                <a:spcPct val="0"/>
              </a:spcAft>
              <a:defRPr>
                <a:solidFill>
                  <a:schemeClr val="bg1"/>
                </a:solidFill>
                <a:latin typeface="Tahoma" pitchFamily="34" charset="0"/>
                <a:ea typeface="ＭＳ Ｐゴシック" pitchFamily="34" charset="-128"/>
              </a:defRPr>
            </a:lvl7pPr>
            <a:lvl8pPr marL="3429000" indent="-228600" eaLnBrk="0" fontAlgn="base" hangingPunct="0">
              <a:spcBef>
                <a:spcPct val="0"/>
              </a:spcBef>
              <a:spcAft>
                <a:spcPct val="0"/>
              </a:spcAft>
              <a:defRPr>
                <a:solidFill>
                  <a:schemeClr val="bg1"/>
                </a:solidFill>
                <a:latin typeface="Tahoma" pitchFamily="34" charset="0"/>
                <a:ea typeface="ＭＳ Ｐゴシック" pitchFamily="34" charset="-128"/>
              </a:defRPr>
            </a:lvl8pPr>
            <a:lvl9pPr marL="3886200" indent="-228600" eaLnBrk="0" fontAlgn="base" hangingPunct="0">
              <a:spcBef>
                <a:spcPct val="0"/>
              </a:spcBef>
              <a:spcAft>
                <a:spcPct val="0"/>
              </a:spcAft>
              <a:defRPr>
                <a:solidFill>
                  <a:schemeClr val="bg1"/>
                </a:solidFill>
                <a:latin typeface="Tahoma" pitchFamily="34" charset="0"/>
                <a:ea typeface="ＭＳ Ｐゴシック" pitchFamily="34" charset="-128"/>
              </a:defRPr>
            </a:lvl9pPr>
          </a:lstStyle>
          <a:p>
            <a:pPr algn="r" eaLnBrk="1" fontAlgn="base" hangingPunct="1">
              <a:spcBef>
                <a:spcPct val="0"/>
              </a:spcBef>
              <a:spcAft>
                <a:spcPct val="0"/>
              </a:spcAft>
            </a:pPr>
            <a:endParaRPr lang="en-GB" altLang="en-US" sz="800" dirty="0">
              <a:solidFill>
                <a:srgbClr val="00498B"/>
              </a:solidFill>
              <a:cs typeface="Arial" pitchFamily="34" charset="0"/>
            </a:endParaRPr>
          </a:p>
        </p:txBody>
      </p:sp>
      <p:sp>
        <p:nvSpPr>
          <p:cNvPr id="9" name="Rectangle 15"/>
          <p:cNvSpPr>
            <a:spLocks noChangeArrowheads="1"/>
          </p:cNvSpPr>
          <p:nvPr/>
        </p:nvSpPr>
        <p:spPr bwMode="auto">
          <a:xfrm>
            <a:off x="3816350" y="5770563"/>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bg1"/>
                </a:solidFill>
                <a:latin typeface="Tahoma" pitchFamily="34" charset="0"/>
                <a:ea typeface="ＭＳ Ｐゴシック" pitchFamily="34" charset="-128"/>
              </a:defRPr>
            </a:lvl1pPr>
            <a:lvl2pPr marL="742950" indent="-285750" eaLnBrk="0" hangingPunct="0">
              <a:defRPr>
                <a:solidFill>
                  <a:schemeClr val="bg1"/>
                </a:solidFill>
                <a:latin typeface="Tahoma" pitchFamily="34" charset="0"/>
                <a:ea typeface="ＭＳ Ｐゴシック" pitchFamily="34" charset="-128"/>
              </a:defRPr>
            </a:lvl2pPr>
            <a:lvl3pPr marL="1143000" indent="-228600" eaLnBrk="0" hangingPunct="0">
              <a:defRPr>
                <a:solidFill>
                  <a:schemeClr val="bg1"/>
                </a:solidFill>
                <a:latin typeface="Tahoma" pitchFamily="34" charset="0"/>
                <a:ea typeface="ＭＳ Ｐゴシック" pitchFamily="34" charset="-128"/>
              </a:defRPr>
            </a:lvl3pPr>
            <a:lvl4pPr marL="1600200" indent="-228600" eaLnBrk="0" hangingPunct="0">
              <a:defRPr>
                <a:solidFill>
                  <a:schemeClr val="bg1"/>
                </a:solidFill>
                <a:latin typeface="Tahoma" pitchFamily="34" charset="0"/>
                <a:ea typeface="ＭＳ Ｐゴシック" pitchFamily="34" charset="-128"/>
              </a:defRPr>
            </a:lvl4pPr>
            <a:lvl5pPr marL="2057400" indent="-228600" eaLnBrk="0" hangingPunct="0">
              <a:defRPr>
                <a:solidFill>
                  <a:schemeClr val="bg1"/>
                </a:solidFill>
                <a:latin typeface="Tahoma" pitchFamily="34" charset="0"/>
                <a:ea typeface="ＭＳ Ｐゴシック" pitchFamily="34" charset="-128"/>
              </a:defRPr>
            </a:lvl5pPr>
            <a:lvl6pPr marL="2514600" indent="-228600" eaLnBrk="0" fontAlgn="base" hangingPunct="0">
              <a:spcBef>
                <a:spcPct val="0"/>
              </a:spcBef>
              <a:spcAft>
                <a:spcPct val="0"/>
              </a:spcAft>
              <a:defRPr>
                <a:solidFill>
                  <a:schemeClr val="bg1"/>
                </a:solidFill>
                <a:latin typeface="Tahoma" pitchFamily="34" charset="0"/>
                <a:ea typeface="ＭＳ Ｐゴシック" pitchFamily="34" charset="-128"/>
              </a:defRPr>
            </a:lvl6pPr>
            <a:lvl7pPr marL="2971800" indent="-228600" eaLnBrk="0" fontAlgn="base" hangingPunct="0">
              <a:spcBef>
                <a:spcPct val="0"/>
              </a:spcBef>
              <a:spcAft>
                <a:spcPct val="0"/>
              </a:spcAft>
              <a:defRPr>
                <a:solidFill>
                  <a:schemeClr val="bg1"/>
                </a:solidFill>
                <a:latin typeface="Tahoma" pitchFamily="34" charset="0"/>
                <a:ea typeface="ＭＳ Ｐゴシック" pitchFamily="34" charset="-128"/>
              </a:defRPr>
            </a:lvl7pPr>
            <a:lvl8pPr marL="3429000" indent="-228600" eaLnBrk="0" fontAlgn="base" hangingPunct="0">
              <a:spcBef>
                <a:spcPct val="0"/>
              </a:spcBef>
              <a:spcAft>
                <a:spcPct val="0"/>
              </a:spcAft>
              <a:defRPr>
                <a:solidFill>
                  <a:schemeClr val="bg1"/>
                </a:solidFill>
                <a:latin typeface="Tahoma" pitchFamily="34" charset="0"/>
                <a:ea typeface="ＭＳ Ｐゴシック" pitchFamily="34" charset="-128"/>
              </a:defRPr>
            </a:lvl8pPr>
            <a:lvl9pPr marL="3886200" indent="-228600" eaLnBrk="0" fontAlgn="base" hangingPunct="0">
              <a:spcBef>
                <a:spcPct val="0"/>
              </a:spcBef>
              <a:spcAft>
                <a:spcPct val="0"/>
              </a:spcAft>
              <a:defRPr>
                <a:solidFill>
                  <a:schemeClr val="bg1"/>
                </a:solidFill>
                <a:latin typeface="Tahoma" pitchFamily="34" charset="0"/>
                <a:ea typeface="ＭＳ Ｐゴシック" pitchFamily="34" charset="-128"/>
              </a:defRPr>
            </a:lvl9pPr>
          </a:lstStyle>
          <a:p>
            <a:pPr algn="r" fontAlgn="base">
              <a:lnSpc>
                <a:spcPct val="85000"/>
              </a:lnSpc>
              <a:spcBef>
                <a:spcPct val="0"/>
              </a:spcBef>
              <a:spcAft>
                <a:spcPct val="0"/>
              </a:spcAft>
            </a:pPr>
            <a:endParaRPr lang="en-GB" altLang="en-US" sz="800" dirty="0">
              <a:solidFill>
                <a:srgbClr val="00498B"/>
              </a:solidFill>
              <a:cs typeface="Arial" pitchFamily="34" charset="0"/>
            </a:endParaRPr>
          </a:p>
        </p:txBody>
      </p:sp>
      <p:sp>
        <p:nvSpPr>
          <p:cNvPr id="10" name="Rectangle 10"/>
          <p:cNvSpPr>
            <a:spLocks noChangeArrowheads="1"/>
          </p:cNvSpPr>
          <p:nvPr/>
        </p:nvSpPr>
        <p:spPr bwMode="auto">
          <a:xfrm>
            <a:off x="7239000" y="653415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bg1"/>
                </a:solidFill>
                <a:latin typeface="Tahoma" pitchFamily="34" charset="0"/>
                <a:ea typeface="ＭＳ Ｐゴシック" pitchFamily="34" charset="-128"/>
              </a:defRPr>
            </a:lvl1pPr>
            <a:lvl2pPr marL="742950" indent="-285750" eaLnBrk="0" hangingPunct="0">
              <a:defRPr>
                <a:solidFill>
                  <a:schemeClr val="bg1"/>
                </a:solidFill>
                <a:latin typeface="Tahoma" pitchFamily="34" charset="0"/>
                <a:ea typeface="ＭＳ Ｐゴシック" pitchFamily="34" charset="-128"/>
              </a:defRPr>
            </a:lvl2pPr>
            <a:lvl3pPr marL="1143000" indent="-228600" eaLnBrk="0" hangingPunct="0">
              <a:defRPr>
                <a:solidFill>
                  <a:schemeClr val="bg1"/>
                </a:solidFill>
                <a:latin typeface="Tahoma" pitchFamily="34" charset="0"/>
                <a:ea typeface="ＭＳ Ｐゴシック" pitchFamily="34" charset="-128"/>
              </a:defRPr>
            </a:lvl3pPr>
            <a:lvl4pPr marL="1600200" indent="-228600" eaLnBrk="0" hangingPunct="0">
              <a:defRPr>
                <a:solidFill>
                  <a:schemeClr val="bg1"/>
                </a:solidFill>
                <a:latin typeface="Tahoma" pitchFamily="34" charset="0"/>
                <a:ea typeface="ＭＳ Ｐゴシック" pitchFamily="34" charset="-128"/>
              </a:defRPr>
            </a:lvl4pPr>
            <a:lvl5pPr marL="2057400" indent="-228600" eaLnBrk="0" hangingPunct="0">
              <a:defRPr>
                <a:solidFill>
                  <a:schemeClr val="bg1"/>
                </a:solidFill>
                <a:latin typeface="Tahoma" pitchFamily="34" charset="0"/>
                <a:ea typeface="ＭＳ Ｐゴシック" pitchFamily="34" charset="-128"/>
              </a:defRPr>
            </a:lvl5pPr>
            <a:lvl6pPr marL="2514600" indent="-228600" eaLnBrk="0" fontAlgn="base" hangingPunct="0">
              <a:spcBef>
                <a:spcPct val="0"/>
              </a:spcBef>
              <a:spcAft>
                <a:spcPct val="0"/>
              </a:spcAft>
              <a:defRPr>
                <a:solidFill>
                  <a:schemeClr val="bg1"/>
                </a:solidFill>
                <a:latin typeface="Tahoma" pitchFamily="34" charset="0"/>
                <a:ea typeface="ＭＳ Ｐゴシック" pitchFamily="34" charset="-128"/>
              </a:defRPr>
            </a:lvl6pPr>
            <a:lvl7pPr marL="2971800" indent="-228600" eaLnBrk="0" fontAlgn="base" hangingPunct="0">
              <a:spcBef>
                <a:spcPct val="0"/>
              </a:spcBef>
              <a:spcAft>
                <a:spcPct val="0"/>
              </a:spcAft>
              <a:defRPr>
                <a:solidFill>
                  <a:schemeClr val="bg1"/>
                </a:solidFill>
                <a:latin typeface="Tahoma" pitchFamily="34" charset="0"/>
                <a:ea typeface="ＭＳ Ｐゴシック" pitchFamily="34" charset="-128"/>
              </a:defRPr>
            </a:lvl7pPr>
            <a:lvl8pPr marL="3429000" indent="-228600" eaLnBrk="0" fontAlgn="base" hangingPunct="0">
              <a:spcBef>
                <a:spcPct val="0"/>
              </a:spcBef>
              <a:spcAft>
                <a:spcPct val="0"/>
              </a:spcAft>
              <a:defRPr>
                <a:solidFill>
                  <a:schemeClr val="bg1"/>
                </a:solidFill>
                <a:latin typeface="Tahoma" pitchFamily="34" charset="0"/>
                <a:ea typeface="ＭＳ Ｐゴシック" pitchFamily="34" charset="-128"/>
              </a:defRPr>
            </a:lvl8pPr>
            <a:lvl9pPr marL="3886200" indent="-228600" eaLnBrk="0" fontAlgn="base" hangingPunct="0">
              <a:spcBef>
                <a:spcPct val="0"/>
              </a:spcBef>
              <a:spcAft>
                <a:spcPct val="0"/>
              </a:spcAft>
              <a:defRPr>
                <a:solidFill>
                  <a:schemeClr val="bg1"/>
                </a:solidFill>
                <a:latin typeface="Tahoma" pitchFamily="34" charset="0"/>
                <a:ea typeface="ＭＳ Ｐゴシック" pitchFamily="34" charset="-128"/>
              </a:defRPr>
            </a:lvl9pPr>
          </a:lstStyle>
          <a:p>
            <a:pPr algn="r" eaLnBrk="1" fontAlgn="base" hangingPunct="1">
              <a:spcBef>
                <a:spcPct val="0"/>
              </a:spcBef>
              <a:spcAft>
                <a:spcPct val="0"/>
              </a:spcAft>
            </a:pPr>
            <a:endParaRPr lang="en-GB" altLang="en-US" sz="800" dirty="0">
              <a:solidFill>
                <a:srgbClr val="00498B"/>
              </a:solidFill>
              <a:cs typeface="Arial" pitchFamily="34" charset="0"/>
            </a:endParaRPr>
          </a:p>
        </p:txBody>
      </p:sp>
      <p:sp>
        <p:nvSpPr>
          <p:cNvPr id="87042" name="Rectangle 3"/>
          <p:cNvSpPr>
            <a:spLocks noGrp="1" noChangeArrowheads="1"/>
          </p:cNvSpPr>
          <p:nvPr>
            <p:ph type="ctrTitle"/>
          </p:nvPr>
        </p:nvSpPr>
        <p:spPr>
          <a:xfrm>
            <a:off x="485775" y="1546225"/>
            <a:ext cx="7772400" cy="1204913"/>
          </a:xfrm>
        </p:spPr>
        <p:txBody>
          <a:bodyPr lIns="90000"/>
          <a:lstStyle>
            <a:lvl1pPr>
              <a:defRPr b="1" smtClean="0"/>
            </a:lvl1pPr>
          </a:lstStyle>
          <a:p>
            <a:r>
              <a:rPr lang="en-US" smtClean="0"/>
              <a:t>Click to edit Master title style</a:t>
            </a:r>
            <a:endParaRPr lang="en-GB" dirty="0" smtClean="0"/>
          </a:p>
        </p:txBody>
      </p:sp>
      <p:sp>
        <p:nvSpPr>
          <p:cNvPr id="87043" name="Rectangle 4"/>
          <p:cNvSpPr>
            <a:spLocks noGrp="1" noChangeArrowheads="1"/>
          </p:cNvSpPr>
          <p:nvPr>
            <p:ph type="subTitle" idx="1"/>
          </p:nvPr>
        </p:nvSpPr>
        <p:spPr>
          <a:xfrm>
            <a:off x="485775" y="3090863"/>
            <a:ext cx="6400800" cy="1752600"/>
          </a:xfrm>
        </p:spPr>
        <p:txBody>
          <a:bodyPr lIns="90000"/>
          <a:lstStyle>
            <a:lvl1pPr marL="0" indent="0">
              <a:buFontTx/>
              <a:buNone/>
              <a:defRPr smtClean="0"/>
            </a:lvl1pPr>
          </a:lstStyle>
          <a:p>
            <a:r>
              <a:rPr lang="en-US" smtClean="0"/>
              <a:t>Click to edit Master subtitle style</a:t>
            </a:r>
            <a:endParaRPr lang="en-GB" smtClean="0"/>
          </a:p>
        </p:txBody>
      </p:sp>
      <p:sp>
        <p:nvSpPr>
          <p:cNvPr id="11" name="Content Placeholder 10"/>
          <p:cNvSpPr>
            <a:spLocks noGrp="1"/>
          </p:cNvSpPr>
          <p:nvPr>
            <p:ph sz="quarter" idx="17"/>
          </p:nvPr>
        </p:nvSpPr>
        <p:spPr>
          <a:xfrm>
            <a:off x="486000" y="6526800"/>
            <a:ext cx="7740000" cy="273050"/>
          </a:xfrm>
        </p:spPr>
        <p:txBody>
          <a:bodyPr/>
          <a:lstStyle>
            <a:lvl1pPr marL="0" indent="0">
              <a:buNone/>
              <a:defRPr sz="800">
                <a:solidFill>
                  <a:schemeClr val="accent3"/>
                </a:solidFill>
              </a:defRPr>
            </a:lvl1pPr>
            <a:lvl2pPr>
              <a:defRPr sz="800">
                <a:solidFill>
                  <a:schemeClr val="accent3"/>
                </a:solidFill>
              </a:defRPr>
            </a:lvl2pPr>
            <a:lvl3pPr>
              <a:defRPr sz="800">
                <a:solidFill>
                  <a:schemeClr val="accent3"/>
                </a:solidFill>
              </a:defRPr>
            </a:lvl3pPr>
            <a:lvl4pPr>
              <a:defRPr sz="800">
                <a:solidFill>
                  <a:schemeClr val="accent3"/>
                </a:solidFill>
              </a:defRPr>
            </a:lvl4pPr>
            <a:lvl5pPr>
              <a:defRPr sz="800">
                <a:solidFill>
                  <a:schemeClr val="accent3"/>
                </a:solidFill>
              </a:defRPr>
            </a:lvl5pPr>
          </a:lstStyle>
          <a:p>
            <a:pPr lvl="0"/>
            <a:r>
              <a:rPr lang="en-US" smtClean="0"/>
              <a:t>Click to edit Master text styles</a:t>
            </a:r>
          </a:p>
        </p:txBody>
      </p:sp>
      <p:sp>
        <p:nvSpPr>
          <p:cNvPr id="13" name="Rectangle 10"/>
          <p:cNvSpPr>
            <a:spLocks noChangeArrowheads="1"/>
          </p:cNvSpPr>
          <p:nvPr userDrawn="1"/>
        </p:nvSpPr>
        <p:spPr bwMode="auto">
          <a:xfrm>
            <a:off x="8591550" y="6572250"/>
            <a:ext cx="504000" cy="288000"/>
          </a:xfrm>
          <a:prstGeom prst="rect">
            <a:avLst/>
          </a:prstGeom>
          <a:solidFill>
            <a:schemeClr val="bg1"/>
          </a:solidFill>
          <a:ln>
            <a:noFill/>
          </a:ln>
          <a:extLst/>
        </p:spPr>
        <p:txBody>
          <a:bodyPr lIns="0" rIns="0" anchor="b"/>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fontAlgn="base">
              <a:spcBef>
                <a:spcPct val="0"/>
              </a:spcBef>
              <a:spcAft>
                <a:spcPct val="0"/>
              </a:spcAft>
              <a:defRPr>
                <a:solidFill>
                  <a:schemeClr val="tx1"/>
                </a:solidFill>
                <a:latin typeface="Tahoma" pitchFamily="34" charset="0"/>
              </a:defRPr>
            </a:lvl6pPr>
            <a:lvl7pPr marL="2971800" indent="-228600" fontAlgn="base">
              <a:spcBef>
                <a:spcPct val="0"/>
              </a:spcBef>
              <a:spcAft>
                <a:spcPct val="0"/>
              </a:spcAft>
              <a:defRPr>
                <a:solidFill>
                  <a:schemeClr val="tx1"/>
                </a:solidFill>
                <a:latin typeface="Tahoma" pitchFamily="34" charset="0"/>
              </a:defRPr>
            </a:lvl7pPr>
            <a:lvl8pPr marL="3429000" indent="-228600" fontAlgn="base">
              <a:spcBef>
                <a:spcPct val="0"/>
              </a:spcBef>
              <a:spcAft>
                <a:spcPct val="0"/>
              </a:spcAft>
              <a:defRPr>
                <a:solidFill>
                  <a:schemeClr val="tx1"/>
                </a:solidFill>
                <a:latin typeface="Tahoma" pitchFamily="34" charset="0"/>
              </a:defRPr>
            </a:lvl8pPr>
            <a:lvl9pPr marL="3886200" indent="-228600" fontAlgn="base">
              <a:spcBef>
                <a:spcPct val="0"/>
              </a:spcBef>
              <a:spcAft>
                <a:spcPct val="0"/>
              </a:spcAft>
              <a:defRPr>
                <a:solidFill>
                  <a:schemeClr val="tx1"/>
                </a:solidFill>
                <a:latin typeface="Tahoma" pitchFamily="34" charset="0"/>
              </a:defRPr>
            </a:lvl9pPr>
          </a:lstStyle>
          <a:p>
            <a:pPr algn="r" fontAlgn="base">
              <a:spcBef>
                <a:spcPct val="0"/>
              </a:spcBef>
              <a:spcAft>
                <a:spcPct val="0"/>
              </a:spcAft>
            </a:pPr>
            <a:fld id="{A74243C1-78D0-4664-A169-9C165C422BE5}" type="slidenum">
              <a:rPr lang="en-GB" altLang="en-US" sz="800" smtClean="0">
                <a:solidFill>
                  <a:srgbClr val="00498B"/>
                </a:solidFill>
                <a:latin typeface="Arial" pitchFamily="34" charset="0"/>
                <a:ea typeface="ＭＳ Ｐゴシック" pitchFamily="34" charset="-128"/>
                <a:cs typeface="Arial" pitchFamily="34" charset="0"/>
              </a:rPr>
              <a:pPr algn="r" fontAlgn="base">
                <a:spcBef>
                  <a:spcPct val="0"/>
                </a:spcBef>
                <a:spcAft>
                  <a:spcPct val="0"/>
                </a:spcAft>
              </a:pPr>
              <a:t>‹#›</a:t>
            </a:fld>
            <a:endParaRPr lang="en-GB" altLang="en-US" sz="800" dirty="0" smtClean="0">
              <a:solidFill>
                <a:srgbClr val="00498B"/>
              </a:solidFill>
              <a:latin typeface="Arial" pitchFamily="34" charset="0"/>
              <a:ea typeface="ＭＳ Ｐゴシック" pitchFamily="34" charset="-128"/>
              <a:cs typeface="Arial" pitchFamily="34" charset="0"/>
            </a:endParaRPr>
          </a:p>
          <a:p>
            <a:pPr algn="r" fontAlgn="base">
              <a:spcBef>
                <a:spcPct val="0"/>
              </a:spcBef>
              <a:spcAft>
                <a:spcPct val="0"/>
              </a:spcAft>
            </a:pPr>
            <a:r>
              <a:rPr lang="en-GB" altLang="en-US" sz="800" dirty="0" smtClean="0">
                <a:solidFill>
                  <a:srgbClr val="00498B"/>
                </a:solidFill>
                <a:latin typeface="Arial" pitchFamily="34" charset="0"/>
                <a:ea typeface="ＭＳ Ｐゴシック" pitchFamily="34" charset="-128"/>
                <a:cs typeface="Arial" pitchFamily="34" charset="0"/>
              </a:rPr>
              <a:t>July 2015</a:t>
            </a:r>
            <a:endParaRPr lang="en-GB" altLang="en-US" sz="800" dirty="0">
              <a:solidFill>
                <a:srgbClr val="00498B"/>
              </a:solidFill>
              <a:latin typeface="Arial" pitchFamily="34" charset="0"/>
              <a:ea typeface="ＭＳ Ｐゴシック" pitchFamily="34" charset="-128"/>
              <a:cs typeface="Arial" pitchFamily="34" charset="0"/>
            </a:endParaRPr>
          </a:p>
        </p:txBody>
      </p:sp>
    </p:spTree>
    <p:extLst>
      <p:ext uri="{BB962C8B-B14F-4D97-AF65-F5344CB8AC3E}">
        <p14:creationId xmlns:p14="http://schemas.microsoft.com/office/powerpoint/2010/main" val="28380604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Text Placeholder 8"/>
          <p:cNvSpPr>
            <a:spLocks noGrp="1"/>
          </p:cNvSpPr>
          <p:nvPr>
            <p:ph type="body" sz="quarter" idx="15"/>
          </p:nvPr>
        </p:nvSpPr>
        <p:spPr>
          <a:xfrm>
            <a:off x="485999" y="6324600"/>
            <a:ext cx="7988400" cy="263525"/>
          </a:xfrm>
        </p:spPr>
        <p:txBody>
          <a:bodyPr anchor="b"/>
          <a:lstStyle>
            <a:lvl1pPr marL="0" indent="0">
              <a:buFontTx/>
              <a:buNone/>
              <a:defRPr sz="1200"/>
            </a:lvl1pPr>
          </a:lstStyle>
          <a:p>
            <a:pPr lvl="0"/>
            <a:r>
              <a:rPr lang="en-US" smtClean="0"/>
              <a:t>Click to edit Master text styles</a:t>
            </a:r>
          </a:p>
        </p:txBody>
      </p:sp>
      <p:sp>
        <p:nvSpPr>
          <p:cNvPr id="7" name="Rectangle 10"/>
          <p:cNvSpPr>
            <a:spLocks noChangeArrowheads="1"/>
          </p:cNvSpPr>
          <p:nvPr userDrawn="1"/>
        </p:nvSpPr>
        <p:spPr bwMode="auto">
          <a:xfrm>
            <a:off x="8591550" y="6572250"/>
            <a:ext cx="504000" cy="288000"/>
          </a:xfrm>
          <a:prstGeom prst="rect">
            <a:avLst/>
          </a:prstGeom>
          <a:solidFill>
            <a:schemeClr val="bg1"/>
          </a:solidFill>
          <a:ln>
            <a:noFill/>
          </a:ln>
          <a:extLst/>
        </p:spPr>
        <p:txBody>
          <a:bodyPr lIns="0" rIns="0" anchor="b"/>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fontAlgn="base">
              <a:spcBef>
                <a:spcPct val="0"/>
              </a:spcBef>
              <a:spcAft>
                <a:spcPct val="0"/>
              </a:spcAft>
              <a:defRPr>
                <a:solidFill>
                  <a:schemeClr val="tx1"/>
                </a:solidFill>
                <a:latin typeface="Tahoma" pitchFamily="34" charset="0"/>
              </a:defRPr>
            </a:lvl6pPr>
            <a:lvl7pPr marL="2971800" indent="-228600" fontAlgn="base">
              <a:spcBef>
                <a:spcPct val="0"/>
              </a:spcBef>
              <a:spcAft>
                <a:spcPct val="0"/>
              </a:spcAft>
              <a:defRPr>
                <a:solidFill>
                  <a:schemeClr val="tx1"/>
                </a:solidFill>
                <a:latin typeface="Tahoma" pitchFamily="34" charset="0"/>
              </a:defRPr>
            </a:lvl7pPr>
            <a:lvl8pPr marL="3429000" indent="-228600" fontAlgn="base">
              <a:spcBef>
                <a:spcPct val="0"/>
              </a:spcBef>
              <a:spcAft>
                <a:spcPct val="0"/>
              </a:spcAft>
              <a:defRPr>
                <a:solidFill>
                  <a:schemeClr val="tx1"/>
                </a:solidFill>
                <a:latin typeface="Tahoma" pitchFamily="34" charset="0"/>
              </a:defRPr>
            </a:lvl8pPr>
            <a:lvl9pPr marL="3886200" indent="-228600" fontAlgn="base">
              <a:spcBef>
                <a:spcPct val="0"/>
              </a:spcBef>
              <a:spcAft>
                <a:spcPct val="0"/>
              </a:spcAft>
              <a:defRPr>
                <a:solidFill>
                  <a:schemeClr val="tx1"/>
                </a:solidFill>
                <a:latin typeface="Tahoma" pitchFamily="34" charset="0"/>
              </a:defRPr>
            </a:lvl9pPr>
          </a:lstStyle>
          <a:p>
            <a:pPr algn="r" fontAlgn="base">
              <a:spcBef>
                <a:spcPct val="0"/>
              </a:spcBef>
              <a:spcAft>
                <a:spcPct val="0"/>
              </a:spcAft>
            </a:pPr>
            <a:fld id="{A74243C1-78D0-4664-A169-9C165C422BE5}" type="slidenum">
              <a:rPr lang="en-GB" altLang="en-US" sz="800" smtClean="0">
                <a:solidFill>
                  <a:srgbClr val="00498B"/>
                </a:solidFill>
                <a:latin typeface="Arial" pitchFamily="34" charset="0"/>
                <a:ea typeface="ＭＳ Ｐゴシック" pitchFamily="34" charset="-128"/>
                <a:cs typeface="Arial" pitchFamily="34" charset="0"/>
              </a:rPr>
              <a:pPr algn="r" fontAlgn="base">
                <a:spcBef>
                  <a:spcPct val="0"/>
                </a:spcBef>
                <a:spcAft>
                  <a:spcPct val="0"/>
                </a:spcAft>
              </a:pPr>
              <a:t>‹#›</a:t>
            </a:fld>
            <a:endParaRPr lang="en-GB" altLang="en-US" sz="800" dirty="0" smtClean="0">
              <a:solidFill>
                <a:srgbClr val="00498B"/>
              </a:solidFill>
              <a:latin typeface="Arial" pitchFamily="34" charset="0"/>
              <a:ea typeface="ＭＳ Ｐゴシック" pitchFamily="34" charset="-128"/>
              <a:cs typeface="Arial" pitchFamily="34" charset="0"/>
            </a:endParaRPr>
          </a:p>
          <a:p>
            <a:pPr algn="r" fontAlgn="base">
              <a:spcBef>
                <a:spcPct val="0"/>
              </a:spcBef>
              <a:spcAft>
                <a:spcPct val="0"/>
              </a:spcAft>
            </a:pPr>
            <a:r>
              <a:rPr lang="en-GB" altLang="en-US" sz="800" dirty="0" smtClean="0">
                <a:solidFill>
                  <a:srgbClr val="00498B"/>
                </a:solidFill>
                <a:latin typeface="Arial" pitchFamily="34" charset="0"/>
                <a:ea typeface="ＭＳ Ｐゴシック" pitchFamily="34" charset="-128"/>
                <a:cs typeface="Arial" pitchFamily="34" charset="0"/>
              </a:rPr>
              <a:t>July 2015</a:t>
            </a:r>
            <a:endParaRPr lang="en-GB" altLang="en-US" sz="800" dirty="0">
              <a:solidFill>
                <a:srgbClr val="00498B"/>
              </a:solidFill>
              <a:latin typeface="Arial" pitchFamily="34" charset="0"/>
              <a:ea typeface="ＭＳ Ｐゴシック" pitchFamily="34" charset="-128"/>
              <a:cs typeface="Arial" pitchFamily="34" charset="0"/>
            </a:endParaRPr>
          </a:p>
        </p:txBody>
      </p:sp>
    </p:spTree>
    <p:extLst>
      <p:ext uri="{BB962C8B-B14F-4D97-AF65-F5344CB8AC3E}">
        <p14:creationId xmlns:p14="http://schemas.microsoft.com/office/powerpoint/2010/main" val="5916145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Rectangle 10"/>
          <p:cNvSpPr>
            <a:spLocks noGrp="1" noChangeArrowheads="1"/>
          </p:cNvSpPr>
          <p:nvPr>
            <p:ph type="sldNum" sz="quarter" idx="10"/>
          </p:nvPr>
        </p:nvSpPr>
        <p:spPr>
          <a:xfrm>
            <a:off x="6953250" y="6254750"/>
            <a:ext cx="2133600" cy="476250"/>
          </a:xfrm>
          <a:prstGeom prst="rect">
            <a:avLst/>
          </a:prstGeom>
          <a:ln/>
        </p:spPr>
        <p:txBody>
          <a:bodyPr/>
          <a:lstStyle>
            <a:lvl1pPr>
              <a:defRPr/>
            </a:lvl1pPr>
          </a:lstStyle>
          <a:p>
            <a:pPr fontAlgn="base">
              <a:spcBef>
                <a:spcPct val="0"/>
              </a:spcBef>
              <a:spcAft>
                <a:spcPct val="0"/>
              </a:spcAft>
              <a:defRPr/>
            </a:pPr>
            <a:fld id="{AA5D192F-2E3D-4FEF-81DA-EAE609C8D1B0}" type="slidenum">
              <a:rPr lang="en-GB">
                <a:solidFill>
                  <a:srgbClr val="FFFFFF"/>
                </a:solidFill>
                <a:ea typeface="ＭＳ Ｐゴシック" pitchFamily="34" charset="-128"/>
                <a:cs typeface="Arial" pitchFamily="34" charset="0"/>
              </a:rPr>
              <a:pPr fontAlgn="base">
                <a:spcBef>
                  <a:spcPct val="0"/>
                </a:spcBef>
                <a:spcAft>
                  <a:spcPct val="0"/>
                </a:spcAft>
                <a:defRPr/>
              </a:pPr>
              <a:t>‹#›</a:t>
            </a:fld>
            <a:endParaRPr lang="en-GB" dirty="0">
              <a:solidFill>
                <a:srgbClr val="FFFFFF"/>
              </a:solidFill>
              <a:ea typeface="ＭＳ Ｐゴシック" pitchFamily="34" charset="-128"/>
              <a:cs typeface="Arial" pitchFamily="34" charset="0"/>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GB" dirty="0"/>
          </a:p>
        </p:txBody>
      </p:sp>
    </p:spTree>
    <p:extLst>
      <p:ext uri="{BB962C8B-B14F-4D97-AF65-F5344CB8AC3E}">
        <p14:creationId xmlns:p14="http://schemas.microsoft.com/office/powerpoint/2010/main" val="25067374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content, footnotes">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Rectangle 9"/>
          <p:cNvSpPr/>
          <p:nvPr userDrawn="1"/>
        </p:nvSpPr>
        <p:spPr>
          <a:xfrm>
            <a:off x="64" y="1062000"/>
            <a:ext cx="9129600" cy="583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defTabSz="914290"/>
            <a:endParaRPr lang="en-GB" dirty="0">
              <a:solidFill>
                <a:prstClr val="white"/>
              </a:solidFill>
            </a:endParaRPr>
          </a:p>
        </p:txBody>
      </p:sp>
      <p:sp>
        <p:nvSpPr>
          <p:cNvPr id="9" name="Text Placeholder 10"/>
          <p:cNvSpPr>
            <a:spLocks noGrp="1"/>
          </p:cNvSpPr>
          <p:nvPr>
            <p:ph type="body" sz="quarter" idx="14" hasCustomPrompt="1"/>
          </p:nvPr>
        </p:nvSpPr>
        <p:spPr>
          <a:xfrm>
            <a:off x="323528" y="6271711"/>
            <a:ext cx="8478000" cy="504825"/>
          </a:xfrm>
        </p:spPr>
        <p:txBody>
          <a:bodyPr lIns="0" anchor="b" anchorCtr="0">
            <a:noAutofit/>
          </a:bodyPr>
          <a:lstStyle>
            <a:lvl1pPr marL="0" indent="0">
              <a:buNone/>
              <a:defRPr sz="1200" baseline="0">
                <a:solidFill>
                  <a:schemeClr val="tx1"/>
                </a:solidFill>
                <a:latin typeface="Arial" pitchFamily="34" charset="0"/>
                <a:ea typeface="Tahoma" pitchFamily="34" charset="0"/>
                <a:cs typeface="Arial" pitchFamily="34" charset="0"/>
              </a:defRPr>
            </a:lvl1pPr>
          </a:lstStyle>
          <a:p>
            <a:pPr lvl="0"/>
            <a:r>
              <a:rPr lang="en-GB" dirty="0" smtClean="0"/>
              <a:t>Footnotes here; minimum 12 </a:t>
            </a:r>
            <a:r>
              <a:rPr lang="en-GB" dirty="0" err="1" smtClean="0"/>
              <a:t>pt</a:t>
            </a:r>
            <a:r>
              <a:rPr lang="en-GB" dirty="0" smtClean="0"/>
              <a:t> font</a:t>
            </a:r>
            <a:endParaRPr lang="en-GB" dirty="0"/>
          </a:p>
        </p:txBody>
      </p:sp>
      <p:sp>
        <p:nvSpPr>
          <p:cNvPr id="7" name="Title 1"/>
          <p:cNvSpPr>
            <a:spLocks noGrp="1"/>
          </p:cNvSpPr>
          <p:nvPr>
            <p:ph type="title"/>
          </p:nvPr>
        </p:nvSpPr>
        <p:spPr>
          <a:xfrm>
            <a:off x="323528" y="188641"/>
            <a:ext cx="8478000" cy="720080"/>
          </a:xfrm>
        </p:spPr>
        <p:txBody>
          <a:bodyPr lIns="0" anchor="b" anchorCtr="0">
            <a:normAutofit/>
          </a:bodyPr>
          <a:lstStyle>
            <a:lvl1pPr algn="l">
              <a:defRPr sz="2800" b="0">
                <a:solidFill>
                  <a:schemeClr val="bg1"/>
                </a:solidFill>
                <a:latin typeface="Arial" pitchFamily="34" charset="0"/>
                <a:ea typeface="Tahoma" pitchFamily="34" charset="0"/>
                <a:cs typeface="Arial" pitchFamily="34" charset="0"/>
              </a:defRPr>
            </a:lvl1pPr>
          </a:lstStyle>
          <a:p>
            <a:r>
              <a:rPr lang="en-US" dirty="0" smtClean="0"/>
              <a:t>Click to edit Master title style</a:t>
            </a:r>
            <a:endParaRPr lang="en-GB" dirty="0"/>
          </a:p>
        </p:txBody>
      </p:sp>
      <p:sp>
        <p:nvSpPr>
          <p:cNvPr id="3" name="Text Placeholder 2"/>
          <p:cNvSpPr>
            <a:spLocks noGrp="1"/>
          </p:cNvSpPr>
          <p:nvPr>
            <p:ph type="body" sz="quarter" idx="15" hasCustomPrompt="1"/>
          </p:nvPr>
        </p:nvSpPr>
        <p:spPr>
          <a:xfrm>
            <a:off x="323850" y="1271376"/>
            <a:ext cx="8478000" cy="4751387"/>
          </a:xfrm>
        </p:spPr>
        <p:txBody>
          <a:bodyPr lIns="0"/>
          <a:lstStyle>
            <a:lvl1pPr marL="0" indent="0">
              <a:buNone/>
              <a:defRPr sz="2400" baseline="0">
                <a:solidFill>
                  <a:schemeClr val="tx1"/>
                </a:solidFill>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Content area is 23.55 cm wide; left margin for text = 0; use Arial 24 as the default</a:t>
            </a:r>
          </a:p>
          <a:p>
            <a:pPr lvl="0"/>
            <a:endParaRPr lang="en-US" dirty="0" smtClean="0"/>
          </a:p>
        </p:txBody>
      </p:sp>
      <p:cxnSp>
        <p:nvCxnSpPr>
          <p:cNvPr id="4" name="Straight Connector 3"/>
          <p:cNvCxnSpPr/>
          <p:nvPr userDrawn="1"/>
        </p:nvCxnSpPr>
        <p:spPr>
          <a:xfrm>
            <a:off x="0" y="1051200"/>
            <a:ext cx="914400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2864228"/>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Title Slide">
    <p:bg>
      <p:bgPr>
        <a:solidFill>
          <a:schemeClr val="bg1"/>
        </a:solidFill>
        <a:effectLst/>
      </p:bgPr>
    </p:bg>
    <p:spTree>
      <p:nvGrpSpPr>
        <p:cNvPr id="1" name=""/>
        <p:cNvGrpSpPr/>
        <p:nvPr/>
      </p:nvGrpSpPr>
      <p:grpSpPr>
        <a:xfrm>
          <a:off x="0" y="0"/>
          <a:ext cx="0" cy="0"/>
          <a:chOff x="0" y="0"/>
          <a:chExt cx="0" cy="0"/>
        </a:xfrm>
      </p:grpSpPr>
      <p:sp>
        <p:nvSpPr>
          <p:cNvPr id="4" name="Text Box 8"/>
          <p:cNvSpPr txBox="1">
            <a:spLocks noChangeArrowheads="1"/>
          </p:cNvSpPr>
          <p:nvPr/>
        </p:nvSpPr>
        <p:spPr bwMode="auto">
          <a:xfrm>
            <a:off x="5292725" y="1125538"/>
            <a:ext cx="4032250"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lIns="91414" tIns="45708" rIns="91414" bIns="45708">
            <a:spAutoFit/>
          </a:bodyPr>
          <a:lstStyle>
            <a:lvl1pPr eaLnBrk="0" hangingPunct="0">
              <a:defRPr>
                <a:solidFill>
                  <a:schemeClr val="bg1"/>
                </a:solidFill>
                <a:latin typeface="Tahoma" pitchFamily="34" charset="0"/>
                <a:ea typeface="ＭＳ Ｐゴシック" pitchFamily="34" charset="-128"/>
              </a:defRPr>
            </a:lvl1pPr>
            <a:lvl2pPr marL="742950" indent="-285750" eaLnBrk="0" hangingPunct="0">
              <a:defRPr>
                <a:solidFill>
                  <a:schemeClr val="bg1"/>
                </a:solidFill>
                <a:latin typeface="Tahoma" pitchFamily="34" charset="0"/>
                <a:ea typeface="ＭＳ Ｐゴシック" pitchFamily="34" charset="-128"/>
              </a:defRPr>
            </a:lvl2pPr>
            <a:lvl3pPr marL="1143000" indent="-228600" eaLnBrk="0" hangingPunct="0">
              <a:defRPr>
                <a:solidFill>
                  <a:schemeClr val="bg1"/>
                </a:solidFill>
                <a:latin typeface="Tahoma" pitchFamily="34" charset="0"/>
                <a:ea typeface="ＭＳ Ｐゴシック" pitchFamily="34" charset="-128"/>
              </a:defRPr>
            </a:lvl3pPr>
            <a:lvl4pPr marL="1600200" indent="-228600" eaLnBrk="0" hangingPunct="0">
              <a:defRPr>
                <a:solidFill>
                  <a:schemeClr val="bg1"/>
                </a:solidFill>
                <a:latin typeface="Tahoma" pitchFamily="34" charset="0"/>
                <a:ea typeface="ＭＳ Ｐゴシック" pitchFamily="34" charset="-128"/>
              </a:defRPr>
            </a:lvl4pPr>
            <a:lvl5pPr marL="2057400" indent="-228600" eaLnBrk="0" hangingPunct="0">
              <a:defRPr>
                <a:solidFill>
                  <a:schemeClr val="bg1"/>
                </a:solidFill>
                <a:latin typeface="Tahoma" pitchFamily="34" charset="0"/>
                <a:ea typeface="ＭＳ Ｐゴシック" pitchFamily="34" charset="-128"/>
              </a:defRPr>
            </a:lvl5pPr>
            <a:lvl6pPr marL="2514600" indent="-228600" eaLnBrk="0" fontAlgn="base" hangingPunct="0">
              <a:spcBef>
                <a:spcPct val="0"/>
              </a:spcBef>
              <a:spcAft>
                <a:spcPct val="0"/>
              </a:spcAft>
              <a:defRPr>
                <a:solidFill>
                  <a:schemeClr val="bg1"/>
                </a:solidFill>
                <a:latin typeface="Tahoma" pitchFamily="34" charset="0"/>
                <a:ea typeface="ＭＳ Ｐゴシック" pitchFamily="34" charset="-128"/>
              </a:defRPr>
            </a:lvl6pPr>
            <a:lvl7pPr marL="2971800" indent="-228600" eaLnBrk="0" fontAlgn="base" hangingPunct="0">
              <a:spcBef>
                <a:spcPct val="0"/>
              </a:spcBef>
              <a:spcAft>
                <a:spcPct val="0"/>
              </a:spcAft>
              <a:defRPr>
                <a:solidFill>
                  <a:schemeClr val="bg1"/>
                </a:solidFill>
                <a:latin typeface="Tahoma" pitchFamily="34" charset="0"/>
                <a:ea typeface="ＭＳ Ｐゴシック" pitchFamily="34" charset="-128"/>
              </a:defRPr>
            </a:lvl7pPr>
            <a:lvl8pPr marL="3429000" indent="-228600" eaLnBrk="0" fontAlgn="base" hangingPunct="0">
              <a:spcBef>
                <a:spcPct val="0"/>
              </a:spcBef>
              <a:spcAft>
                <a:spcPct val="0"/>
              </a:spcAft>
              <a:defRPr>
                <a:solidFill>
                  <a:schemeClr val="bg1"/>
                </a:solidFill>
                <a:latin typeface="Tahoma" pitchFamily="34" charset="0"/>
                <a:ea typeface="ＭＳ Ｐゴシック" pitchFamily="34" charset="-128"/>
              </a:defRPr>
            </a:lvl8pPr>
            <a:lvl9pPr marL="3886200" indent="-228600" eaLnBrk="0" fontAlgn="base" hangingPunct="0">
              <a:spcBef>
                <a:spcPct val="0"/>
              </a:spcBef>
              <a:spcAft>
                <a:spcPct val="0"/>
              </a:spcAft>
              <a:defRPr>
                <a:solidFill>
                  <a:schemeClr val="bg1"/>
                </a:solidFill>
                <a:latin typeface="Tahoma" pitchFamily="34" charset="0"/>
                <a:ea typeface="ＭＳ Ｐゴシック" pitchFamily="34" charset="-128"/>
              </a:defRPr>
            </a:lvl9pPr>
          </a:lstStyle>
          <a:p>
            <a:pPr algn="ctr" eaLnBrk="1" fontAlgn="base" hangingPunct="1">
              <a:spcBef>
                <a:spcPct val="50000"/>
              </a:spcBef>
              <a:spcAft>
                <a:spcPct val="0"/>
              </a:spcAft>
              <a:defRPr/>
            </a:pPr>
            <a:endParaRPr lang="en-US" altLang="ko-KR" dirty="0" smtClean="0">
              <a:solidFill>
                <a:srgbClr val="FFFFFF"/>
              </a:solidFill>
              <a:latin typeface="BISansCond" pitchFamily="2" charset="0"/>
              <a:cs typeface="Arial" pitchFamily="34" charset="0"/>
            </a:endParaRPr>
          </a:p>
        </p:txBody>
      </p:sp>
      <p:sp>
        <p:nvSpPr>
          <p:cNvPr id="5" name="Text Box 9"/>
          <p:cNvSpPr txBox="1">
            <a:spLocks noChangeArrowheads="1"/>
          </p:cNvSpPr>
          <p:nvPr/>
        </p:nvSpPr>
        <p:spPr bwMode="auto">
          <a:xfrm>
            <a:off x="4716463" y="4221163"/>
            <a:ext cx="2303462"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lIns="91414" tIns="45708" rIns="91414" bIns="45708">
            <a:spAutoFit/>
          </a:bodyPr>
          <a:lstStyle>
            <a:lvl1pPr eaLnBrk="0" hangingPunct="0">
              <a:defRPr>
                <a:solidFill>
                  <a:schemeClr val="bg1"/>
                </a:solidFill>
                <a:latin typeface="Tahoma" pitchFamily="34" charset="0"/>
                <a:ea typeface="ＭＳ Ｐゴシック" pitchFamily="34" charset="-128"/>
              </a:defRPr>
            </a:lvl1pPr>
            <a:lvl2pPr marL="742950" indent="-285750" eaLnBrk="0" hangingPunct="0">
              <a:defRPr>
                <a:solidFill>
                  <a:schemeClr val="bg1"/>
                </a:solidFill>
                <a:latin typeface="Tahoma" pitchFamily="34" charset="0"/>
                <a:ea typeface="ＭＳ Ｐゴシック" pitchFamily="34" charset="-128"/>
              </a:defRPr>
            </a:lvl2pPr>
            <a:lvl3pPr marL="1143000" indent="-228600" eaLnBrk="0" hangingPunct="0">
              <a:defRPr>
                <a:solidFill>
                  <a:schemeClr val="bg1"/>
                </a:solidFill>
                <a:latin typeface="Tahoma" pitchFamily="34" charset="0"/>
                <a:ea typeface="ＭＳ Ｐゴシック" pitchFamily="34" charset="-128"/>
              </a:defRPr>
            </a:lvl3pPr>
            <a:lvl4pPr marL="1600200" indent="-228600" eaLnBrk="0" hangingPunct="0">
              <a:defRPr>
                <a:solidFill>
                  <a:schemeClr val="bg1"/>
                </a:solidFill>
                <a:latin typeface="Tahoma" pitchFamily="34" charset="0"/>
                <a:ea typeface="ＭＳ Ｐゴシック" pitchFamily="34" charset="-128"/>
              </a:defRPr>
            </a:lvl4pPr>
            <a:lvl5pPr marL="2057400" indent="-228600" eaLnBrk="0" hangingPunct="0">
              <a:defRPr>
                <a:solidFill>
                  <a:schemeClr val="bg1"/>
                </a:solidFill>
                <a:latin typeface="Tahoma" pitchFamily="34" charset="0"/>
                <a:ea typeface="ＭＳ Ｐゴシック" pitchFamily="34" charset="-128"/>
              </a:defRPr>
            </a:lvl5pPr>
            <a:lvl6pPr marL="2514600" indent="-228600" eaLnBrk="0" fontAlgn="base" hangingPunct="0">
              <a:spcBef>
                <a:spcPct val="0"/>
              </a:spcBef>
              <a:spcAft>
                <a:spcPct val="0"/>
              </a:spcAft>
              <a:defRPr>
                <a:solidFill>
                  <a:schemeClr val="bg1"/>
                </a:solidFill>
                <a:latin typeface="Tahoma" pitchFamily="34" charset="0"/>
                <a:ea typeface="ＭＳ Ｐゴシック" pitchFamily="34" charset="-128"/>
              </a:defRPr>
            </a:lvl6pPr>
            <a:lvl7pPr marL="2971800" indent="-228600" eaLnBrk="0" fontAlgn="base" hangingPunct="0">
              <a:spcBef>
                <a:spcPct val="0"/>
              </a:spcBef>
              <a:spcAft>
                <a:spcPct val="0"/>
              </a:spcAft>
              <a:defRPr>
                <a:solidFill>
                  <a:schemeClr val="bg1"/>
                </a:solidFill>
                <a:latin typeface="Tahoma" pitchFamily="34" charset="0"/>
                <a:ea typeface="ＭＳ Ｐゴシック" pitchFamily="34" charset="-128"/>
              </a:defRPr>
            </a:lvl7pPr>
            <a:lvl8pPr marL="3429000" indent="-228600" eaLnBrk="0" fontAlgn="base" hangingPunct="0">
              <a:spcBef>
                <a:spcPct val="0"/>
              </a:spcBef>
              <a:spcAft>
                <a:spcPct val="0"/>
              </a:spcAft>
              <a:defRPr>
                <a:solidFill>
                  <a:schemeClr val="bg1"/>
                </a:solidFill>
                <a:latin typeface="Tahoma" pitchFamily="34" charset="0"/>
                <a:ea typeface="ＭＳ Ｐゴシック" pitchFamily="34" charset="-128"/>
              </a:defRPr>
            </a:lvl8pPr>
            <a:lvl9pPr marL="3886200" indent="-228600" eaLnBrk="0" fontAlgn="base" hangingPunct="0">
              <a:spcBef>
                <a:spcPct val="0"/>
              </a:spcBef>
              <a:spcAft>
                <a:spcPct val="0"/>
              </a:spcAft>
              <a:defRPr>
                <a:solidFill>
                  <a:schemeClr val="bg1"/>
                </a:solidFill>
                <a:latin typeface="Tahoma" pitchFamily="34" charset="0"/>
                <a:ea typeface="ＭＳ Ｐゴシック" pitchFamily="34" charset="-128"/>
              </a:defRPr>
            </a:lvl9pPr>
          </a:lstStyle>
          <a:p>
            <a:pPr algn="ctr" eaLnBrk="1" fontAlgn="base" hangingPunct="1">
              <a:spcBef>
                <a:spcPct val="50000"/>
              </a:spcBef>
              <a:spcAft>
                <a:spcPct val="0"/>
              </a:spcAft>
              <a:defRPr/>
            </a:pPr>
            <a:endParaRPr lang="en-US" altLang="ko-KR" dirty="0" smtClean="0">
              <a:solidFill>
                <a:srgbClr val="FFFFFF"/>
              </a:solidFill>
              <a:cs typeface="Arial" pitchFamily="34" charset="0"/>
            </a:endParaRPr>
          </a:p>
        </p:txBody>
      </p:sp>
      <p:sp>
        <p:nvSpPr>
          <p:cNvPr id="6" name="Rectangle 10"/>
          <p:cNvSpPr>
            <a:spLocks noChangeArrowheads="1"/>
          </p:cNvSpPr>
          <p:nvPr userDrawn="1"/>
        </p:nvSpPr>
        <p:spPr bwMode="auto">
          <a:xfrm>
            <a:off x="7097713" y="62325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fontAlgn="base">
              <a:spcBef>
                <a:spcPct val="0"/>
              </a:spcBef>
              <a:spcAft>
                <a:spcPct val="0"/>
              </a:spcAft>
            </a:pPr>
            <a:endParaRPr lang="en-GB" altLang="ko-KR" sz="800" dirty="0">
              <a:solidFill>
                <a:srgbClr val="00498B"/>
              </a:solidFill>
              <a:ea typeface="ＭＳ Ｐゴシック" pitchFamily="34" charset="-128"/>
              <a:cs typeface="Arial" pitchFamily="34" charset="0"/>
            </a:endParaRPr>
          </a:p>
        </p:txBody>
      </p:sp>
      <p:sp>
        <p:nvSpPr>
          <p:cNvPr id="7" name="Rectangle 7"/>
          <p:cNvSpPr>
            <a:spLocks noChangeArrowheads="1"/>
          </p:cNvSpPr>
          <p:nvPr/>
        </p:nvSpPr>
        <p:spPr bwMode="auto">
          <a:xfrm>
            <a:off x="7088188" y="6383338"/>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fontAlgn="base">
              <a:spcBef>
                <a:spcPct val="0"/>
              </a:spcBef>
              <a:spcAft>
                <a:spcPct val="0"/>
              </a:spcAft>
            </a:pPr>
            <a:endParaRPr lang="en-GB" altLang="ko-KR" sz="800" dirty="0">
              <a:solidFill>
                <a:srgbClr val="00498B"/>
              </a:solidFill>
              <a:ea typeface="ＭＳ Ｐゴシック" pitchFamily="34" charset="-128"/>
              <a:cs typeface="Arial" pitchFamily="34" charset="0"/>
            </a:endParaRPr>
          </a:p>
        </p:txBody>
      </p:sp>
      <p:sp>
        <p:nvSpPr>
          <p:cNvPr id="8" name="Rectangle 8"/>
          <p:cNvSpPr>
            <a:spLocks noChangeArrowheads="1"/>
          </p:cNvSpPr>
          <p:nvPr/>
        </p:nvSpPr>
        <p:spPr bwMode="auto">
          <a:xfrm>
            <a:off x="3816350" y="5770563"/>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eaLnBrk="0" fontAlgn="base" hangingPunct="0">
              <a:lnSpc>
                <a:spcPct val="85000"/>
              </a:lnSpc>
              <a:spcBef>
                <a:spcPct val="0"/>
              </a:spcBef>
              <a:spcAft>
                <a:spcPct val="0"/>
              </a:spcAft>
            </a:pPr>
            <a:endParaRPr lang="en-GB" altLang="ko-KR" sz="800" dirty="0">
              <a:solidFill>
                <a:srgbClr val="00498B"/>
              </a:solidFill>
              <a:ea typeface="ＭＳ Ｐゴシック" pitchFamily="34" charset="-128"/>
              <a:cs typeface="Arial" pitchFamily="34" charset="0"/>
            </a:endParaRPr>
          </a:p>
        </p:txBody>
      </p:sp>
      <p:sp>
        <p:nvSpPr>
          <p:cNvPr id="9" name="Rectangle 10"/>
          <p:cNvSpPr>
            <a:spLocks noChangeArrowheads="1"/>
          </p:cNvSpPr>
          <p:nvPr/>
        </p:nvSpPr>
        <p:spPr bwMode="auto">
          <a:xfrm>
            <a:off x="7239000" y="653415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fontAlgn="base">
              <a:spcBef>
                <a:spcPct val="0"/>
              </a:spcBef>
              <a:spcAft>
                <a:spcPct val="0"/>
              </a:spcAft>
            </a:pPr>
            <a:endParaRPr lang="en-GB" altLang="ko-KR" sz="800" dirty="0">
              <a:solidFill>
                <a:srgbClr val="00498B"/>
              </a:solidFill>
              <a:ea typeface="ＭＳ Ｐゴシック" pitchFamily="34" charset="-128"/>
              <a:cs typeface="Arial" pitchFamily="34" charset="0"/>
            </a:endParaRPr>
          </a:p>
        </p:txBody>
      </p:sp>
      <p:sp>
        <p:nvSpPr>
          <p:cNvPr id="87042" name="Rectangle 3"/>
          <p:cNvSpPr>
            <a:spLocks noGrp="1" noChangeArrowheads="1"/>
          </p:cNvSpPr>
          <p:nvPr>
            <p:ph type="ctrTitle"/>
          </p:nvPr>
        </p:nvSpPr>
        <p:spPr>
          <a:xfrm>
            <a:off x="485775" y="1546225"/>
            <a:ext cx="7772400" cy="1204913"/>
          </a:xfrm>
        </p:spPr>
        <p:txBody>
          <a:bodyPr lIns="90000"/>
          <a:lstStyle>
            <a:lvl1pPr>
              <a:defRPr b="1" smtClean="0"/>
            </a:lvl1pPr>
          </a:lstStyle>
          <a:p>
            <a:r>
              <a:rPr lang="en-US" smtClean="0"/>
              <a:t>Click to edit Master title style</a:t>
            </a:r>
            <a:endParaRPr lang="en-GB" dirty="0" smtClean="0"/>
          </a:p>
        </p:txBody>
      </p:sp>
      <p:sp>
        <p:nvSpPr>
          <p:cNvPr id="87043" name="Rectangle 4"/>
          <p:cNvSpPr>
            <a:spLocks noGrp="1" noChangeArrowheads="1"/>
          </p:cNvSpPr>
          <p:nvPr>
            <p:ph type="subTitle" idx="1"/>
          </p:nvPr>
        </p:nvSpPr>
        <p:spPr>
          <a:xfrm>
            <a:off x="485775" y="3090863"/>
            <a:ext cx="6400800" cy="1752600"/>
          </a:xfrm>
        </p:spPr>
        <p:txBody>
          <a:bodyPr lIns="90000"/>
          <a:lstStyle>
            <a:lvl1pPr marL="0" indent="0">
              <a:buFontTx/>
              <a:buNone/>
              <a:defRPr smtClean="0"/>
            </a:lvl1pPr>
          </a:lstStyle>
          <a:p>
            <a:r>
              <a:rPr lang="en-US" smtClean="0"/>
              <a:t>Click to edit Master subtitle style</a:t>
            </a:r>
            <a:endParaRPr lang="en-GB" smtClean="0"/>
          </a:p>
        </p:txBody>
      </p:sp>
      <p:sp>
        <p:nvSpPr>
          <p:cNvPr id="10" name="Rectangle 11"/>
          <p:cNvSpPr>
            <a:spLocks noGrp="1" noChangeArrowheads="1"/>
          </p:cNvSpPr>
          <p:nvPr>
            <p:ph type="sldNum" sz="quarter" idx="10"/>
          </p:nvPr>
        </p:nvSpPr>
        <p:spPr>
          <a:xfrm>
            <a:off x="6953250" y="6254750"/>
            <a:ext cx="2133600" cy="476250"/>
          </a:xfrm>
          <a:prstGeom prst="rect">
            <a:avLst/>
          </a:prstGeom>
        </p:spPr>
        <p:txBody>
          <a:bodyPr/>
          <a:lstStyle>
            <a:lvl1pPr>
              <a:defRPr/>
            </a:lvl1pPr>
          </a:lstStyle>
          <a:p>
            <a:pPr fontAlgn="base">
              <a:spcBef>
                <a:spcPct val="0"/>
              </a:spcBef>
              <a:spcAft>
                <a:spcPct val="0"/>
              </a:spcAft>
              <a:defRPr/>
            </a:pPr>
            <a:fld id="{803F71D0-D2BE-43BD-86AC-10D48E31D821}" type="slidenum">
              <a:rPr lang="en-GB">
                <a:solidFill>
                  <a:srgbClr val="FFFFFF"/>
                </a:solidFill>
                <a:ea typeface="ＭＳ Ｐゴシック" pitchFamily="34" charset="-128"/>
                <a:cs typeface="Arial" pitchFamily="34" charset="0"/>
              </a:rPr>
              <a:pPr fontAlgn="base">
                <a:spcBef>
                  <a:spcPct val="0"/>
                </a:spcBef>
                <a:spcAft>
                  <a:spcPct val="0"/>
                </a:spcAft>
                <a:defRPr/>
              </a:pPr>
              <a:t>‹#›</a:t>
            </a:fld>
            <a:endParaRPr lang="en-GB" dirty="0">
              <a:solidFill>
                <a:srgbClr val="FFFFFF"/>
              </a:solidFill>
              <a:ea typeface="ＭＳ Ｐゴシック" pitchFamily="34" charset="-128"/>
              <a:cs typeface="Arial" pitchFamily="34" charset="0"/>
            </a:endParaRPr>
          </a:p>
        </p:txBody>
      </p:sp>
    </p:spTree>
    <p:extLst>
      <p:ext uri="{BB962C8B-B14F-4D97-AF65-F5344CB8AC3E}">
        <p14:creationId xmlns:p14="http://schemas.microsoft.com/office/powerpoint/2010/main" val="23827759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Text Placeholder 8"/>
          <p:cNvSpPr>
            <a:spLocks noGrp="1"/>
          </p:cNvSpPr>
          <p:nvPr>
            <p:ph type="body" sz="quarter" idx="15"/>
          </p:nvPr>
        </p:nvSpPr>
        <p:spPr>
          <a:xfrm>
            <a:off x="486000" y="6325200"/>
            <a:ext cx="7988400" cy="262800"/>
          </a:xfrm>
        </p:spPr>
        <p:txBody>
          <a:bodyPr anchor="b"/>
          <a:lstStyle>
            <a:lvl1pPr marL="0" indent="0">
              <a:buFontTx/>
              <a:buNone/>
              <a:defRPr sz="1200"/>
            </a:lvl1pPr>
          </a:lstStyle>
          <a:p>
            <a:pPr lvl="0"/>
            <a:r>
              <a:rPr lang="en-US" smtClean="0"/>
              <a:t>Click to edit Master text styles</a:t>
            </a:r>
          </a:p>
        </p:txBody>
      </p:sp>
      <p:sp>
        <p:nvSpPr>
          <p:cNvPr id="9" name="Content Placeholder 10"/>
          <p:cNvSpPr>
            <a:spLocks noGrp="1"/>
          </p:cNvSpPr>
          <p:nvPr>
            <p:ph sz="quarter" idx="17"/>
          </p:nvPr>
        </p:nvSpPr>
        <p:spPr>
          <a:xfrm>
            <a:off x="486000" y="6526800"/>
            <a:ext cx="5760000" cy="273600"/>
          </a:xfrm>
        </p:spPr>
        <p:txBody>
          <a:bodyPr/>
          <a:lstStyle>
            <a:lvl1pPr marL="0" indent="0">
              <a:buNone/>
              <a:defRPr sz="800">
                <a:solidFill>
                  <a:schemeClr val="accent3"/>
                </a:solidFill>
              </a:defRPr>
            </a:lvl1pPr>
            <a:lvl2pPr>
              <a:defRPr sz="800">
                <a:solidFill>
                  <a:schemeClr val="accent3"/>
                </a:solidFill>
              </a:defRPr>
            </a:lvl2pPr>
            <a:lvl3pPr>
              <a:defRPr sz="800">
                <a:solidFill>
                  <a:schemeClr val="accent3"/>
                </a:solidFill>
              </a:defRPr>
            </a:lvl3pPr>
            <a:lvl4pPr>
              <a:defRPr sz="800">
                <a:solidFill>
                  <a:schemeClr val="accent3"/>
                </a:solidFill>
              </a:defRPr>
            </a:lvl4pPr>
            <a:lvl5pPr>
              <a:defRPr sz="800">
                <a:solidFill>
                  <a:schemeClr val="accent3"/>
                </a:solidFill>
              </a:defRPr>
            </a:lvl5pPr>
          </a:lstStyle>
          <a:p>
            <a:pPr lvl="0"/>
            <a:r>
              <a:rPr lang="en-US" smtClean="0"/>
              <a:t>Click to edit Master text styles</a:t>
            </a:r>
          </a:p>
        </p:txBody>
      </p:sp>
      <p:sp>
        <p:nvSpPr>
          <p:cNvPr id="6" name="Rectangle 9"/>
          <p:cNvSpPr>
            <a:spLocks noGrp="1" noChangeArrowheads="1"/>
          </p:cNvSpPr>
          <p:nvPr>
            <p:ph type="sldNum" sz="quarter" idx="18"/>
          </p:nvPr>
        </p:nvSpPr>
        <p:spPr>
          <a:xfrm>
            <a:off x="6953250" y="6254750"/>
            <a:ext cx="2133600" cy="476250"/>
          </a:xfrm>
          <a:prstGeom prst="rect">
            <a:avLst/>
          </a:prstGeom>
        </p:spPr>
        <p:txBody>
          <a:bodyPr/>
          <a:lstStyle>
            <a:lvl1pPr>
              <a:defRPr kumimoji="0"/>
            </a:lvl1pPr>
          </a:lstStyle>
          <a:p>
            <a:pPr fontAlgn="base">
              <a:spcBef>
                <a:spcPct val="0"/>
              </a:spcBef>
              <a:spcAft>
                <a:spcPct val="0"/>
              </a:spcAft>
              <a:defRPr/>
            </a:pPr>
            <a:fld id="{EF79FF7B-47F2-4286-8561-071CE764F024}" type="slidenum">
              <a:rPr lang="en-GB">
                <a:solidFill>
                  <a:srgbClr val="FFFFFF"/>
                </a:solidFill>
                <a:ea typeface="ＭＳ Ｐゴシック" pitchFamily="34" charset="-128"/>
                <a:cs typeface="Arial" pitchFamily="34" charset="0"/>
              </a:rPr>
              <a:pPr fontAlgn="base">
                <a:spcBef>
                  <a:spcPct val="0"/>
                </a:spcBef>
                <a:spcAft>
                  <a:spcPct val="0"/>
                </a:spcAft>
                <a:defRPr/>
              </a:pPr>
              <a:t>‹#›</a:t>
            </a:fld>
            <a:endParaRPr lang="en-GB" dirty="0">
              <a:solidFill>
                <a:srgbClr val="FFFFFF"/>
              </a:solidFill>
              <a:ea typeface="ＭＳ Ｐゴシック" pitchFamily="34" charset="-128"/>
              <a:cs typeface="Arial" pitchFamily="34" charset="0"/>
            </a:endParaRPr>
          </a:p>
        </p:txBody>
      </p:sp>
    </p:spTree>
    <p:extLst>
      <p:ext uri="{BB962C8B-B14F-4D97-AF65-F5344CB8AC3E}">
        <p14:creationId xmlns:p14="http://schemas.microsoft.com/office/powerpoint/2010/main" val="364567027"/>
      </p:ext>
    </p:extLst>
  </p:cSld>
  <p:clrMapOvr>
    <a:masterClrMapping/>
  </p:clrMapOvr>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600"/>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Text Placeholder 8"/>
          <p:cNvSpPr>
            <a:spLocks noGrp="1"/>
          </p:cNvSpPr>
          <p:nvPr>
            <p:ph type="body" sz="quarter" idx="15"/>
          </p:nvPr>
        </p:nvSpPr>
        <p:spPr>
          <a:xfrm>
            <a:off x="479803" y="6477720"/>
            <a:ext cx="7988400" cy="262800"/>
          </a:xfrm>
        </p:spPr>
        <p:txBody>
          <a:bodyPr anchor="b"/>
          <a:lstStyle>
            <a:lvl1pPr marL="0" indent="0">
              <a:buFontTx/>
              <a:buNone/>
              <a:defRPr sz="1200"/>
            </a:lvl1pPr>
          </a:lstStyle>
          <a:p>
            <a:pPr lvl="0"/>
            <a:r>
              <a:rPr lang="en-US" dirty="0" smtClean="0"/>
              <a:t>Click to edit Master text styles</a:t>
            </a:r>
          </a:p>
        </p:txBody>
      </p:sp>
      <p:sp>
        <p:nvSpPr>
          <p:cNvPr id="5" name="Rectangle 9"/>
          <p:cNvSpPr>
            <a:spLocks noGrp="1" noChangeArrowheads="1"/>
          </p:cNvSpPr>
          <p:nvPr>
            <p:ph type="sldNum" sz="quarter" idx="16"/>
          </p:nvPr>
        </p:nvSpPr>
        <p:spPr>
          <a:xfrm>
            <a:off x="6953250" y="6254750"/>
            <a:ext cx="2133600" cy="476250"/>
          </a:xfrm>
          <a:prstGeom prst="rect">
            <a:avLst/>
          </a:prstGeom>
        </p:spPr>
        <p:txBody>
          <a:bodyPr/>
          <a:lstStyle>
            <a:lvl1pPr>
              <a:defRPr/>
            </a:lvl1pPr>
          </a:lstStyle>
          <a:p>
            <a:pPr fontAlgn="base">
              <a:spcBef>
                <a:spcPct val="0"/>
              </a:spcBef>
              <a:spcAft>
                <a:spcPct val="0"/>
              </a:spcAft>
              <a:defRPr/>
            </a:pPr>
            <a:fld id="{80957A11-75E7-45F7-B8F1-7BAF6C57C738}" type="slidenum">
              <a:rPr lang="en-GB">
                <a:solidFill>
                  <a:srgbClr val="FFFFFF"/>
                </a:solidFill>
                <a:ea typeface="ＭＳ Ｐゴシック" pitchFamily="34" charset="-128"/>
                <a:cs typeface="Arial" pitchFamily="34" charset="0"/>
              </a:rPr>
              <a:pPr fontAlgn="base">
                <a:spcBef>
                  <a:spcPct val="0"/>
                </a:spcBef>
                <a:spcAft>
                  <a:spcPct val="0"/>
                </a:spcAft>
                <a:defRPr/>
              </a:pPr>
              <a:t>‹#›</a:t>
            </a:fld>
            <a:endParaRPr lang="en-GB" dirty="0">
              <a:solidFill>
                <a:srgbClr val="FFFFFF"/>
              </a:solidFill>
              <a:ea typeface="ＭＳ Ｐゴシック" pitchFamily="34" charset="-128"/>
              <a:cs typeface="Arial" pitchFamily="34" charset="0"/>
            </a:endParaRPr>
          </a:p>
        </p:txBody>
      </p:sp>
    </p:spTree>
    <p:extLst>
      <p:ext uri="{BB962C8B-B14F-4D97-AF65-F5344CB8AC3E}">
        <p14:creationId xmlns:p14="http://schemas.microsoft.com/office/powerpoint/2010/main" val="2453362281"/>
      </p:ext>
    </p:extLst>
  </p:cSld>
  <p:clrMapOvr>
    <a:masterClrMapping/>
  </p:clrMapOvr>
  <p:hf hdr="0" dt="0"/>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Text Placeholder 8"/>
          <p:cNvSpPr>
            <a:spLocks noGrp="1"/>
          </p:cNvSpPr>
          <p:nvPr>
            <p:ph type="body" sz="quarter" idx="15"/>
          </p:nvPr>
        </p:nvSpPr>
        <p:spPr>
          <a:xfrm>
            <a:off x="486000" y="6325200"/>
            <a:ext cx="7988400" cy="262800"/>
          </a:xfrm>
        </p:spPr>
        <p:txBody>
          <a:bodyPr anchor="b"/>
          <a:lstStyle>
            <a:lvl1pPr marL="0" indent="0">
              <a:buFontTx/>
              <a:buNone/>
              <a:defRPr sz="1200"/>
            </a:lvl1pPr>
          </a:lstStyle>
          <a:p>
            <a:pPr lvl="0"/>
            <a:r>
              <a:rPr lang="en-US" smtClean="0"/>
              <a:t>Click to edit Master text styles</a:t>
            </a:r>
          </a:p>
        </p:txBody>
      </p:sp>
      <p:sp>
        <p:nvSpPr>
          <p:cNvPr id="9" name="Content Placeholder 10"/>
          <p:cNvSpPr>
            <a:spLocks noGrp="1"/>
          </p:cNvSpPr>
          <p:nvPr>
            <p:ph sz="quarter" idx="17"/>
          </p:nvPr>
        </p:nvSpPr>
        <p:spPr>
          <a:xfrm>
            <a:off x="486000" y="6526800"/>
            <a:ext cx="5760000" cy="273600"/>
          </a:xfrm>
        </p:spPr>
        <p:txBody>
          <a:bodyPr/>
          <a:lstStyle>
            <a:lvl1pPr marL="0" indent="0">
              <a:buNone/>
              <a:defRPr sz="800">
                <a:solidFill>
                  <a:schemeClr val="accent3"/>
                </a:solidFill>
              </a:defRPr>
            </a:lvl1pPr>
            <a:lvl2pPr>
              <a:defRPr sz="800">
                <a:solidFill>
                  <a:schemeClr val="accent3"/>
                </a:solidFill>
              </a:defRPr>
            </a:lvl2pPr>
            <a:lvl3pPr>
              <a:defRPr sz="800">
                <a:solidFill>
                  <a:schemeClr val="accent3"/>
                </a:solidFill>
              </a:defRPr>
            </a:lvl3pPr>
            <a:lvl4pPr>
              <a:defRPr sz="800">
                <a:solidFill>
                  <a:schemeClr val="accent3"/>
                </a:solidFill>
              </a:defRPr>
            </a:lvl4pPr>
            <a:lvl5pPr>
              <a:defRPr sz="800">
                <a:solidFill>
                  <a:schemeClr val="accent3"/>
                </a:solidFill>
              </a:defRPr>
            </a:lvl5pPr>
          </a:lstStyle>
          <a:p>
            <a:pPr lvl="0"/>
            <a:r>
              <a:rPr lang="en-US" smtClean="0"/>
              <a:t>Click to edit Master text styles</a:t>
            </a:r>
          </a:p>
        </p:txBody>
      </p:sp>
      <p:sp>
        <p:nvSpPr>
          <p:cNvPr id="6" name="Rectangle 9"/>
          <p:cNvSpPr>
            <a:spLocks noGrp="1" noChangeArrowheads="1"/>
          </p:cNvSpPr>
          <p:nvPr>
            <p:ph type="sldNum" sz="quarter" idx="18"/>
          </p:nvPr>
        </p:nvSpPr>
        <p:spPr>
          <a:xfrm>
            <a:off x="6953250" y="6254750"/>
            <a:ext cx="2133600" cy="476250"/>
          </a:xfrm>
          <a:prstGeom prst="rect">
            <a:avLst/>
          </a:prstGeom>
        </p:spPr>
        <p:txBody>
          <a:bodyPr/>
          <a:lstStyle>
            <a:lvl1pPr>
              <a:defRPr/>
            </a:lvl1pPr>
          </a:lstStyle>
          <a:p>
            <a:pPr fontAlgn="base">
              <a:spcBef>
                <a:spcPct val="0"/>
              </a:spcBef>
              <a:spcAft>
                <a:spcPct val="0"/>
              </a:spcAft>
              <a:defRPr/>
            </a:pPr>
            <a:fld id="{0C75768E-3808-49A3-9F60-8BFFA105456C}" type="slidenum">
              <a:rPr lang="en-GB">
                <a:solidFill>
                  <a:srgbClr val="FFFFFF"/>
                </a:solidFill>
                <a:ea typeface="ＭＳ Ｐゴシック" pitchFamily="34" charset="-128"/>
                <a:cs typeface="Arial" pitchFamily="34" charset="0"/>
              </a:rPr>
              <a:pPr fontAlgn="base">
                <a:spcBef>
                  <a:spcPct val="0"/>
                </a:spcBef>
                <a:spcAft>
                  <a:spcPct val="0"/>
                </a:spcAft>
                <a:defRPr/>
              </a:pPr>
              <a:t>‹#›</a:t>
            </a:fld>
            <a:endParaRPr lang="en-GB" dirty="0">
              <a:solidFill>
                <a:srgbClr val="FFFFFF"/>
              </a:solidFill>
              <a:ea typeface="ＭＳ Ｐゴシック" pitchFamily="34" charset="-128"/>
              <a:cs typeface="Arial" pitchFamily="34" charset="0"/>
            </a:endParaRPr>
          </a:p>
        </p:txBody>
      </p:sp>
    </p:spTree>
    <p:extLst>
      <p:ext uri="{BB962C8B-B14F-4D97-AF65-F5344CB8AC3E}">
        <p14:creationId xmlns:p14="http://schemas.microsoft.com/office/powerpoint/2010/main" val="2143352020"/>
      </p:ext>
    </p:extLst>
  </p:cSld>
  <p:clrMapOvr>
    <a:masterClrMapping/>
  </p:clrMapOvr>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Title, content, footnote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Rectangle 9"/>
          <p:cNvSpPr/>
          <p:nvPr userDrawn="1"/>
        </p:nvSpPr>
        <p:spPr>
          <a:xfrm>
            <a:off x="64" y="1062000"/>
            <a:ext cx="9129600" cy="583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defTabSz="914290"/>
            <a:endParaRPr lang="en-GB" dirty="0">
              <a:solidFill>
                <a:prstClr val="white"/>
              </a:solidFill>
            </a:endParaRPr>
          </a:p>
        </p:txBody>
      </p:sp>
      <p:sp>
        <p:nvSpPr>
          <p:cNvPr id="9" name="Text Placeholder 10"/>
          <p:cNvSpPr>
            <a:spLocks noGrp="1"/>
          </p:cNvSpPr>
          <p:nvPr>
            <p:ph type="body" sz="quarter" idx="14" hasCustomPrompt="1"/>
          </p:nvPr>
        </p:nvSpPr>
        <p:spPr>
          <a:xfrm>
            <a:off x="323528" y="6271711"/>
            <a:ext cx="8478000" cy="504825"/>
          </a:xfrm>
        </p:spPr>
        <p:txBody>
          <a:bodyPr lIns="0" anchor="b" anchorCtr="0">
            <a:noAutofit/>
          </a:bodyPr>
          <a:lstStyle>
            <a:lvl1pPr marL="0" indent="0">
              <a:buNone/>
              <a:defRPr sz="1200" baseline="0">
                <a:solidFill>
                  <a:schemeClr val="tx1"/>
                </a:solidFill>
                <a:latin typeface="Arial" pitchFamily="34" charset="0"/>
                <a:ea typeface="Tahoma" pitchFamily="34" charset="0"/>
                <a:cs typeface="Arial" pitchFamily="34" charset="0"/>
              </a:defRPr>
            </a:lvl1pPr>
          </a:lstStyle>
          <a:p>
            <a:pPr lvl="0"/>
            <a:r>
              <a:rPr lang="en-GB" dirty="0" smtClean="0"/>
              <a:t>Footnotes here; minimum 12 </a:t>
            </a:r>
            <a:r>
              <a:rPr lang="en-GB" dirty="0" err="1" smtClean="0"/>
              <a:t>pt</a:t>
            </a:r>
            <a:r>
              <a:rPr lang="en-GB" dirty="0" smtClean="0"/>
              <a:t> font</a:t>
            </a:r>
            <a:endParaRPr lang="en-GB" dirty="0"/>
          </a:p>
        </p:txBody>
      </p:sp>
      <p:sp>
        <p:nvSpPr>
          <p:cNvPr id="7" name="Title 1"/>
          <p:cNvSpPr>
            <a:spLocks noGrp="1"/>
          </p:cNvSpPr>
          <p:nvPr>
            <p:ph type="title"/>
          </p:nvPr>
        </p:nvSpPr>
        <p:spPr>
          <a:xfrm>
            <a:off x="323528" y="188641"/>
            <a:ext cx="8478000" cy="720080"/>
          </a:xfrm>
        </p:spPr>
        <p:txBody>
          <a:bodyPr lIns="0" anchor="b" anchorCtr="0">
            <a:normAutofit/>
          </a:bodyPr>
          <a:lstStyle>
            <a:lvl1pPr algn="l">
              <a:defRPr sz="2800" b="0">
                <a:solidFill>
                  <a:schemeClr val="bg1"/>
                </a:solidFill>
                <a:latin typeface="Arial" pitchFamily="34" charset="0"/>
                <a:ea typeface="Tahoma" pitchFamily="34" charset="0"/>
                <a:cs typeface="Arial" pitchFamily="34" charset="0"/>
              </a:defRPr>
            </a:lvl1pPr>
          </a:lstStyle>
          <a:p>
            <a:r>
              <a:rPr lang="en-US" dirty="0" smtClean="0"/>
              <a:t>Click to edit Master title style</a:t>
            </a:r>
            <a:endParaRPr lang="en-GB" dirty="0"/>
          </a:p>
        </p:txBody>
      </p:sp>
      <p:sp>
        <p:nvSpPr>
          <p:cNvPr id="3" name="Text Placeholder 2"/>
          <p:cNvSpPr>
            <a:spLocks noGrp="1"/>
          </p:cNvSpPr>
          <p:nvPr>
            <p:ph type="body" sz="quarter" idx="15" hasCustomPrompt="1"/>
          </p:nvPr>
        </p:nvSpPr>
        <p:spPr>
          <a:xfrm>
            <a:off x="323850" y="1271376"/>
            <a:ext cx="8478000" cy="4751387"/>
          </a:xfrm>
        </p:spPr>
        <p:txBody>
          <a:bodyPr lIns="0"/>
          <a:lstStyle>
            <a:lvl1pPr marL="0" indent="0">
              <a:buNone/>
              <a:defRPr sz="2400" baseline="0">
                <a:solidFill>
                  <a:schemeClr val="tx1"/>
                </a:solidFill>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Content area is 23.55 cm wide; left margin for text = 0; use Arial 24 as the default</a:t>
            </a:r>
          </a:p>
          <a:p>
            <a:pPr lvl="0"/>
            <a:endParaRPr lang="en-US" dirty="0" smtClean="0"/>
          </a:p>
        </p:txBody>
      </p:sp>
      <p:cxnSp>
        <p:nvCxnSpPr>
          <p:cNvPr id="4" name="Straight Connector 3"/>
          <p:cNvCxnSpPr/>
          <p:nvPr userDrawn="1"/>
        </p:nvCxnSpPr>
        <p:spPr>
          <a:xfrm>
            <a:off x="0" y="1051200"/>
            <a:ext cx="914400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0820602"/>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SG"/>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SG"/>
          </a:p>
        </p:txBody>
      </p:sp>
      <p:sp>
        <p:nvSpPr>
          <p:cNvPr id="4" name="Date Placeholder 3"/>
          <p:cNvSpPr>
            <a:spLocks noGrp="1"/>
          </p:cNvSpPr>
          <p:nvPr>
            <p:ph type="dt" sz="half" idx="10"/>
          </p:nvPr>
        </p:nvSpPr>
        <p:spPr/>
        <p:txBody>
          <a:bodyPr/>
          <a:lstStyle/>
          <a:p>
            <a:fld id="{3C5F1171-4003-454E-96A3-DBB70E3C1FD7}" type="datetimeFigureOut">
              <a:rPr lang="en-SG" smtClean="0">
                <a:solidFill>
                  <a:prstClr val="black">
                    <a:tint val="75000"/>
                  </a:prstClr>
                </a:solidFill>
              </a:rPr>
              <a:pPr/>
              <a:t>9/11/2017</a:t>
            </a:fld>
            <a:endParaRPr lang="en-SG">
              <a:solidFill>
                <a:prstClr val="black">
                  <a:tint val="75000"/>
                </a:prstClr>
              </a:solidFill>
            </a:endParaRPr>
          </a:p>
        </p:txBody>
      </p:sp>
      <p:sp>
        <p:nvSpPr>
          <p:cNvPr id="5" name="Footer Placeholder 4"/>
          <p:cNvSpPr>
            <a:spLocks noGrp="1"/>
          </p:cNvSpPr>
          <p:nvPr>
            <p:ph type="ftr" sz="quarter" idx="11"/>
          </p:nvPr>
        </p:nvSpPr>
        <p:spPr/>
        <p:txBody>
          <a:bodyPr/>
          <a:lstStyle/>
          <a:p>
            <a:endParaRPr lang="en-SG">
              <a:solidFill>
                <a:prstClr val="black">
                  <a:tint val="75000"/>
                </a:prstClr>
              </a:solidFill>
            </a:endParaRPr>
          </a:p>
        </p:txBody>
      </p:sp>
      <p:sp>
        <p:nvSpPr>
          <p:cNvPr id="6" name="Slide Number Placeholder 5"/>
          <p:cNvSpPr>
            <a:spLocks noGrp="1"/>
          </p:cNvSpPr>
          <p:nvPr>
            <p:ph type="sldNum" sz="quarter" idx="12"/>
          </p:nvPr>
        </p:nvSpPr>
        <p:spPr/>
        <p:txBody>
          <a:bodyPr/>
          <a:lstStyle/>
          <a:p>
            <a:fld id="{FF3EDC16-EBA0-4BA4-9084-E84C25777C57}" type="slidenum">
              <a:rPr lang="en-SG" smtClean="0">
                <a:solidFill>
                  <a:prstClr val="black">
                    <a:tint val="75000"/>
                  </a:prstClr>
                </a:solidFill>
              </a:rPr>
              <a:pPr/>
              <a:t>‹#›</a:t>
            </a:fld>
            <a:endParaRPr lang="en-SG">
              <a:solidFill>
                <a:prstClr val="black">
                  <a:tint val="75000"/>
                </a:prstClr>
              </a:solidFill>
            </a:endParaRPr>
          </a:p>
        </p:txBody>
      </p:sp>
    </p:spTree>
    <p:extLst>
      <p:ext uri="{BB962C8B-B14F-4D97-AF65-F5344CB8AC3E}">
        <p14:creationId xmlns:p14="http://schemas.microsoft.com/office/powerpoint/2010/main" val="102347734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10"/>
          </p:nvPr>
        </p:nvSpPr>
        <p:spPr/>
        <p:txBody>
          <a:bodyPr/>
          <a:lstStyle/>
          <a:p>
            <a:fld id="{3C5F1171-4003-454E-96A3-DBB70E3C1FD7}" type="datetimeFigureOut">
              <a:rPr lang="en-SG" smtClean="0">
                <a:solidFill>
                  <a:prstClr val="black">
                    <a:tint val="75000"/>
                  </a:prstClr>
                </a:solidFill>
              </a:rPr>
              <a:pPr/>
              <a:t>9/11/2017</a:t>
            </a:fld>
            <a:endParaRPr lang="en-SG">
              <a:solidFill>
                <a:prstClr val="black">
                  <a:tint val="75000"/>
                </a:prstClr>
              </a:solidFill>
            </a:endParaRPr>
          </a:p>
        </p:txBody>
      </p:sp>
      <p:sp>
        <p:nvSpPr>
          <p:cNvPr id="5" name="Footer Placeholder 4"/>
          <p:cNvSpPr>
            <a:spLocks noGrp="1"/>
          </p:cNvSpPr>
          <p:nvPr>
            <p:ph type="ftr" sz="quarter" idx="11"/>
          </p:nvPr>
        </p:nvSpPr>
        <p:spPr/>
        <p:txBody>
          <a:bodyPr/>
          <a:lstStyle/>
          <a:p>
            <a:endParaRPr lang="en-SG">
              <a:solidFill>
                <a:prstClr val="black">
                  <a:tint val="75000"/>
                </a:prstClr>
              </a:solidFill>
            </a:endParaRPr>
          </a:p>
        </p:txBody>
      </p:sp>
      <p:sp>
        <p:nvSpPr>
          <p:cNvPr id="6" name="Slide Number Placeholder 5"/>
          <p:cNvSpPr>
            <a:spLocks noGrp="1"/>
          </p:cNvSpPr>
          <p:nvPr>
            <p:ph type="sldNum" sz="quarter" idx="12"/>
          </p:nvPr>
        </p:nvSpPr>
        <p:spPr/>
        <p:txBody>
          <a:bodyPr/>
          <a:lstStyle/>
          <a:p>
            <a:fld id="{FF3EDC16-EBA0-4BA4-9084-E84C25777C57}" type="slidenum">
              <a:rPr lang="en-SG" smtClean="0">
                <a:solidFill>
                  <a:prstClr val="black">
                    <a:tint val="75000"/>
                  </a:prstClr>
                </a:solidFill>
              </a:rPr>
              <a:pPr/>
              <a:t>‹#›</a:t>
            </a:fld>
            <a:endParaRPr lang="en-SG">
              <a:solidFill>
                <a:prstClr val="black">
                  <a:tint val="75000"/>
                </a:prstClr>
              </a:solidFill>
            </a:endParaRPr>
          </a:p>
        </p:txBody>
      </p:sp>
    </p:spTree>
    <p:extLst>
      <p:ext uri="{BB962C8B-B14F-4D97-AF65-F5344CB8AC3E}">
        <p14:creationId xmlns:p14="http://schemas.microsoft.com/office/powerpoint/2010/main" val="285137076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S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C5F1171-4003-454E-96A3-DBB70E3C1FD7}" type="datetimeFigureOut">
              <a:rPr lang="en-SG" smtClean="0">
                <a:solidFill>
                  <a:prstClr val="black">
                    <a:tint val="75000"/>
                  </a:prstClr>
                </a:solidFill>
              </a:rPr>
              <a:pPr/>
              <a:t>9/11/2017</a:t>
            </a:fld>
            <a:endParaRPr lang="en-SG">
              <a:solidFill>
                <a:prstClr val="black">
                  <a:tint val="75000"/>
                </a:prstClr>
              </a:solidFill>
            </a:endParaRPr>
          </a:p>
        </p:txBody>
      </p:sp>
      <p:sp>
        <p:nvSpPr>
          <p:cNvPr id="5" name="Footer Placeholder 4"/>
          <p:cNvSpPr>
            <a:spLocks noGrp="1"/>
          </p:cNvSpPr>
          <p:nvPr>
            <p:ph type="ftr" sz="quarter" idx="11"/>
          </p:nvPr>
        </p:nvSpPr>
        <p:spPr/>
        <p:txBody>
          <a:bodyPr/>
          <a:lstStyle/>
          <a:p>
            <a:endParaRPr lang="en-SG">
              <a:solidFill>
                <a:prstClr val="black">
                  <a:tint val="75000"/>
                </a:prstClr>
              </a:solidFill>
            </a:endParaRPr>
          </a:p>
        </p:txBody>
      </p:sp>
      <p:sp>
        <p:nvSpPr>
          <p:cNvPr id="6" name="Slide Number Placeholder 5"/>
          <p:cNvSpPr>
            <a:spLocks noGrp="1"/>
          </p:cNvSpPr>
          <p:nvPr>
            <p:ph type="sldNum" sz="quarter" idx="12"/>
          </p:nvPr>
        </p:nvSpPr>
        <p:spPr/>
        <p:txBody>
          <a:bodyPr/>
          <a:lstStyle/>
          <a:p>
            <a:fld id="{FF3EDC16-EBA0-4BA4-9084-E84C25777C57}" type="slidenum">
              <a:rPr lang="en-SG" smtClean="0">
                <a:solidFill>
                  <a:prstClr val="black">
                    <a:tint val="75000"/>
                  </a:prstClr>
                </a:solidFill>
              </a:rPr>
              <a:pPr/>
              <a:t>‹#›</a:t>
            </a:fld>
            <a:endParaRPr lang="en-SG">
              <a:solidFill>
                <a:prstClr val="black">
                  <a:tint val="75000"/>
                </a:prstClr>
              </a:solidFill>
            </a:endParaRPr>
          </a:p>
        </p:txBody>
      </p:sp>
    </p:spTree>
    <p:extLst>
      <p:ext uri="{BB962C8B-B14F-4D97-AF65-F5344CB8AC3E}">
        <p14:creationId xmlns:p14="http://schemas.microsoft.com/office/powerpoint/2010/main" val="223934975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Date Placeholder 4"/>
          <p:cNvSpPr>
            <a:spLocks noGrp="1"/>
          </p:cNvSpPr>
          <p:nvPr>
            <p:ph type="dt" sz="half" idx="10"/>
          </p:nvPr>
        </p:nvSpPr>
        <p:spPr/>
        <p:txBody>
          <a:bodyPr/>
          <a:lstStyle/>
          <a:p>
            <a:fld id="{3C5F1171-4003-454E-96A3-DBB70E3C1FD7}" type="datetimeFigureOut">
              <a:rPr lang="en-SG" smtClean="0">
                <a:solidFill>
                  <a:prstClr val="black">
                    <a:tint val="75000"/>
                  </a:prstClr>
                </a:solidFill>
              </a:rPr>
              <a:pPr/>
              <a:t>9/11/2017</a:t>
            </a:fld>
            <a:endParaRPr lang="en-SG">
              <a:solidFill>
                <a:prstClr val="black">
                  <a:tint val="75000"/>
                </a:prstClr>
              </a:solidFill>
            </a:endParaRPr>
          </a:p>
        </p:txBody>
      </p:sp>
      <p:sp>
        <p:nvSpPr>
          <p:cNvPr id="6" name="Footer Placeholder 5"/>
          <p:cNvSpPr>
            <a:spLocks noGrp="1"/>
          </p:cNvSpPr>
          <p:nvPr>
            <p:ph type="ftr" sz="quarter" idx="11"/>
          </p:nvPr>
        </p:nvSpPr>
        <p:spPr/>
        <p:txBody>
          <a:bodyPr/>
          <a:lstStyle/>
          <a:p>
            <a:endParaRPr lang="en-SG">
              <a:solidFill>
                <a:prstClr val="black">
                  <a:tint val="75000"/>
                </a:prstClr>
              </a:solidFill>
            </a:endParaRPr>
          </a:p>
        </p:txBody>
      </p:sp>
      <p:sp>
        <p:nvSpPr>
          <p:cNvPr id="7" name="Slide Number Placeholder 6"/>
          <p:cNvSpPr>
            <a:spLocks noGrp="1"/>
          </p:cNvSpPr>
          <p:nvPr>
            <p:ph type="sldNum" sz="quarter" idx="12"/>
          </p:nvPr>
        </p:nvSpPr>
        <p:spPr/>
        <p:txBody>
          <a:bodyPr/>
          <a:lstStyle/>
          <a:p>
            <a:fld id="{FF3EDC16-EBA0-4BA4-9084-E84C25777C57}" type="slidenum">
              <a:rPr lang="en-SG" smtClean="0">
                <a:solidFill>
                  <a:prstClr val="black">
                    <a:tint val="75000"/>
                  </a:prstClr>
                </a:solidFill>
              </a:rPr>
              <a:pPr/>
              <a:t>‹#›</a:t>
            </a:fld>
            <a:endParaRPr lang="en-SG">
              <a:solidFill>
                <a:prstClr val="black">
                  <a:tint val="75000"/>
                </a:prstClr>
              </a:solidFill>
            </a:endParaRPr>
          </a:p>
        </p:txBody>
      </p:sp>
    </p:spTree>
    <p:extLst>
      <p:ext uri="{BB962C8B-B14F-4D97-AF65-F5344CB8AC3E}">
        <p14:creationId xmlns:p14="http://schemas.microsoft.com/office/powerpoint/2010/main" val="75026792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S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7" name="Date Placeholder 6"/>
          <p:cNvSpPr>
            <a:spLocks noGrp="1"/>
          </p:cNvSpPr>
          <p:nvPr>
            <p:ph type="dt" sz="half" idx="10"/>
          </p:nvPr>
        </p:nvSpPr>
        <p:spPr/>
        <p:txBody>
          <a:bodyPr/>
          <a:lstStyle/>
          <a:p>
            <a:fld id="{3C5F1171-4003-454E-96A3-DBB70E3C1FD7}" type="datetimeFigureOut">
              <a:rPr lang="en-SG" smtClean="0">
                <a:solidFill>
                  <a:prstClr val="black">
                    <a:tint val="75000"/>
                  </a:prstClr>
                </a:solidFill>
              </a:rPr>
              <a:pPr/>
              <a:t>9/11/2017</a:t>
            </a:fld>
            <a:endParaRPr lang="en-SG">
              <a:solidFill>
                <a:prstClr val="black">
                  <a:tint val="75000"/>
                </a:prstClr>
              </a:solidFill>
            </a:endParaRPr>
          </a:p>
        </p:txBody>
      </p:sp>
      <p:sp>
        <p:nvSpPr>
          <p:cNvPr id="8" name="Footer Placeholder 7"/>
          <p:cNvSpPr>
            <a:spLocks noGrp="1"/>
          </p:cNvSpPr>
          <p:nvPr>
            <p:ph type="ftr" sz="quarter" idx="11"/>
          </p:nvPr>
        </p:nvSpPr>
        <p:spPr/>
        <p:txBody>
          <a:bodyPr/>
          <a:lstStyle/>
          <a:p>
            <a:endParaRPr lang="en-SG">
              <a:solidFill>
                <a:prstClr val="black">
                  <a:tint val="75000"/>
                </a:prstClr>
              </a:solidFill>
            </a:endParaRPr>
          </a:p>
        </p:txBody>
      </p:sp>
      <p:sp>
        <p:nvSpPr>
          <p:cNvPr id="9" name="Slide Number Placeholder 8"/>
          <p:cNvSpPr>
            <a:spLocks noGrp="1"/>
          </p:cNvSpPr>
          <p:nvPr>
            <p:ph type="sldNum" sz="quarter" idx="12"/>
          </p:nvPr>
        </p:nvSpPr>
        <p:spPr/>
        <p:txBody>
          <a:bodyPr/>
          <a:lstStyle/>
          <a:p>
            <a:fld id="{FF3EDC16-EBA0-4BA4-9084-E84C25777C57}" type="slidenum">
              <a:rPr lang="en-SG" smtClean="0">
                <a:solidFill>
                  <a:prstClr val="black">
                    <a:tint val="75000"/>
                  </a:prstClr>
                </a:solidFill>
              </a:rPr>
              <a:pPr/>
              <a:t>‹#›</a:t>
            </a:fld>
            <a:endParaRPr lang="en-SG">
              <a:solidFill>
                <a:prstClr val="black">
                  <a:tint val="75000"/>
                </a:prstClr>
              </a:solidFill>
            </a:endParaRPr>
          </a:p>
        </p:txBody>
      </p:sp>
    </p:spTree>
    <p:extLst>
      <p:ext uri="{BB962C8B-B14F-4D97-AF65-F5344CB8AC3E}">
        <p14:creationId xmlns:p14="http://schemas.microsoft.com/office/powerpoint/2010/main" val="32451537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content, footnote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Rectangle 9"/>
          <p:cNvSpPr/>
          <p:nvPr userDrawn="1"/>
        </p:nvSpPr>
        <p:spPr>
          <a:xfrm>
            <a:off x="64" y="1062000"/>
            <a:ext cx="9129600" cy="583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defTabSz="914290"/>
            <a:endParaRPr lang="en-GB" dirty="0">
              <a:solidFill>
                <a:prstClr val="white"/>
              </a:solidFill>
            </a:endParaRPr>
          </a:p>
        </p:txBody>
      </p:sp>
      <p:sp>
        <p:nvSpPr>
          <p:cNvPr id="9" name="Text Placeholder 10"/>
          <p:cNvSpPr>
            <a:spLocks noGrp="1"/>
          </p:cNvSpPr>
          <p:nvPr>
            <p:ph type="body" sz="quarter" idx="14" hasCustomPrompt="1"/>
          </p:nvPr>
        </p:nvSpPr>
        <p:spPr>
          <a:xfrm>
            <a:off x="323528" y="6271711"/>
            <a:ext cx="8478000" cy="504825"/>
          </a:xfrm>
        </p:spPr>
        <p:txBody>
          <a:bodyPr lIns="0" anchor="b" anchorCtr="0">
            <a:noAutofit/>
          </a:bodyPr>
          <a:lstStyle>
            <a:lvl1pPr marL="0" indent="0">
              <a:buNone/>
              <a:defRPr sz="1200" baseline="0">
                <a:solidFill>
                  <a:schemeClr val="tx1"/>
                </a:solidFill>
                <a:latin typeface="Arial" pitchFamily="34" charset="0"/>
                <a:ea typeface="Tahoma" pitchFamily="34" charset="0"/>
                <a:cs typeface="Arial" pitchFamily="34" charset="0"/>
              </a:defRPr>
            </a:lvl1pPr>
          </a:lstStyle>
          <a:p>
            <a:pPr lvl="0"/>
            <a:r>
              <a:rPr lang="en-GB" dirty="0" smtClean="0"/>
              <a:t>Footnotes here; minimum 12 </a:t>
            </a:r>
            <a:r>
              <a:rPr lang="en-GB" dirty="0" err="1" smtClean="0"/>
              <a:t>pt</a:t>
            </a:r>
            <a:r>
              <a:rPr lang="en-GB" dirty="0" smtClean="0"/>
              <a:t> font</a:t>
            </a:r>
            <a:endParaRPr lang="en-GB" dirty="0"/>
          </a:p>
        </p:txBody>
      </p:sp>
      <p:sp>
        <p:nvSpPr>
          <p:cNvPr id="7" name="Title 1"/>
          <p:cNvSpPr>
            <a:spLocks noGrp="1"/>
          </p:cNvSpPr>
          <p:nvPr>
            <p:ph type="title"/>
          </p:nvPr>
        </p:nvSpPr>
        <p:spPr>
          <a:xfrm>
            <a:off x="323528" y="188641"/>
            <a:ext cx="8478000" cy="720080"/>
          </a:xfrm>
        </p:spPr>
        <p:txBody>
          <a:bodyPr lIns="0" anchor="b" anchorCtr="0">
            <a:normAutofit/>
          </a:bodyPr>
          <a:lstStyle>
            <a:lvl1pPr algn="l">
              <a:defRPr sz="2800" b="0">
                <a:solidFill>
                  <a:schemeClr val="bg1"/>
                </a:solidFill>
                <a:latin typeface="Arial" pitchFamily="34" charset="0"/>
                <a:ea typeface="Tahoma" pitchFamily="34" charset="0"/>
                <a:cs typeface="Arial" pitchFamily="34" charset="0"/>
              </a:defRPr>
            </a:lvl1pPr>
          </a:lstStyle>
          <a:p>
            <a:r>
              <a:rPr lang="en-US" dirty="0" smtClean="0"/>
              <a:t>Click to edit Master title style</a:t>
            </a:r>
            <a:endParaRPr lang="en-GB" dirty="0"/>
          </a:p>
        </p:txBody>
      </p:sp>
      <p:sp>
        <p:nvSpPr>
          <p:cNvPr id="3" name="Text Placeholder 2"/>
          <p:cNvSpPr>
            <a:spLocks noGrp="1"/>
          </p:cNvSpPr>
          <p:nvPr>
            <p:ph type="body" sz="quarter" idx="15" hasCustomPrompt="1"/>
          </p:nvPr>
        </p:nvSpPr>
        <p:spPr>
          <a:xfrm>
            <a:off x="323850" y="1271376"/>
            <a:ext cx="8478000" cy="4751387"/>
          </a:xfrm>
        </p:spPr>
        <p:txBody>
          <a:bodyPr lIns="0"/>
          <a:lstStyle>
            <a:lvl1pPr marL="0" indent="0">
              <a:buNone/>
              <a:defRPr sz="2400" baseline="0">
                <a:solidFill>
                  <a:schemeClr val="tx1"/>
                </a:solidFill>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Content area is 23.55 cm wide; left margin for text = 0; use Arial 24 as the default</a:t>
            </a:r>
          </a:p>
          <a:p>
            <a:pPr lvl="0"/>
            <a:endParaRPr lang="en-US" dirty="0" smtClean="0"/>
          </a:p>
        </p:txBody>
      </p:sp>
      <p:cxnSp>
        <p:nvCxnSpPr>
          <p:cNvPr id="4" name="Straight Connector 3"/>
          <p:cNvCxnSpPr/>
          <p:nvPr userDrawn="1"/>
        </p:nvCxnSpPr>
        <p:spPr>
          <a:xfrm>
            <a:off x="0" y="1051200"/>
            <a:ext cx="914400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5036725"/>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Date Placeholder 2"/>
          <p:cNvSpPr>
            <a:spLocks noGrp="1"/>
          </p:cNvSpPr>
          <p:nvPr>
            <p:ph type="dt" sz="half" idx="10"/>
          </p:nvPr>
        </p:nvSpPr>
        <p:spPr/>
        <p:txBody>
          <a:bodyPr/>
          <a:lstStyle/>
          <a:p>
            <a:fld id="{3C5F1171-4003-454E-96A3-DBB70E3C1FD7}" type="datetimeFigureOut">
              <a:rPr lang="en-SG" smtClean="0">
                <a:solidFill>
                  <a:prstClr val="black">
                    <a:tint val="75000"/>
                  </a:prstClr>
                </a:solidFill>
              </a:rPr>
              <a:pPr/>
              <a:t>9/11/2017</a:t>
            </a:fld>
            <a:endParaRPr lang="en-SG">
              <a:solidFill>
                <a:prstClr val="black">
                  <a:tint val="75000"/>
                </a:prstClr>
              </a:solidFill>
            </a:endParaRPr>
          </a:p>
        </p:txBody>
      </p:sp>
      <p:sp>
        <p:nvSpPr>
          <p:cNvPr id="4" name="Footer Placeholder 3"/>
          <p:cNvSpPr>
            <a:spLocks noGrp="1"/>
          </p:cNvSpPr>
          <p:nvPr>
            <p:ph type="ftr" sz="quarter" idx="11"/>
          </p:nvPr>
        </p:nvSpPr>
        <p:spPr/>
        <p:txBody>
          <a:bodyPr/>
          <a:lstStyle/>
          <a:p>
            <a:endParaRPr lang="en-SG">
              <a:solidFill>
                <a:prstClr val="black">
                  <a:tint val="75000"/>
                </a:prstClr>
              </a:solidFill>
            </a:endParaRPr>
          </a:p>
        </p:txBody>
      </p:sp>
      <p:sp>
        <p:nvSpPr>
          <p:cNvPr id="5" name="Slide Number Placeholder 4"/>
          <p:cNvSpPr>
            <a:spLocks noGrp="1"/>
          </p:cNvSpPr>
          <p:nvPr>
            <p:ph type="sldNum" sz="quarter" idx="12"/>
          </p:nvPr>
        </p:nvSpPr>
        <p:spPr/>
        <p:txBody>
          <a:bodyPr/>
          <a:lstStyle/>
          <a:p>
            <a:fld id="{FF3EDC16-EBA0-4BA4-9084-E84C25777C57}" type="slidenum">
              <a:rPr lang="en-SG" smtClean="0">
                <a:solidFill>
                  <a:prstClr val="black">
                    <a:tint val="75000"/>
                  </a:prstClr>
                </a:solidFill>
              </a:rPr>
              <a:pPr/>
              <a:t>‹#›</a:t>
            </a:fld>
            <a:endParaRPr lang="en-SG">
              <a:solidFill>
                <a:prstClr val="black">
                  <a:tint val="75000"/>
                </a:prstClr>
              </a:solidFill>
            </a:endParaRPr>
          </a:p>
        </p:txBody>
      </p:sp>
    </p:spTree>
    <p:extLst>
      <p:ext uri="{BB962C8B-B14F-4D97-AF65-F5344CB8AC3E}">
        <p14:creationId xmlns:p14="http://schemas.microsoft.com/office/powerpoint/2010/main" val="182150676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5F1171-4003-454E-96A3-DBB70E3C1FD7}" type="datetimeFigureOut">
              <a:rPr lang="en-SG" smtClean="0">
                <a:solidFill>
                  <a:prstClr val="black">
                    <a:tint val="75000"/>
                  </a:prstClr>
                </a:solidFill>
              </a:rPr>
              <a:pPr/>
              <a:t>9/11/2017</a:t>
            </a:fld>
            <a:endParaRPr lang="en-SG">
              <a:solidFill>
                <a:prstClr val="black">
                  <a:tint val="75000"/>
                </a:prstClr>
              </a:solidFill>
            </a:endParaRPr>
          </a:p>
        </p:txBody>
      </p:sp>
      <p:sp>
        <p:nvSpPr>
          <p:cNvPr id="3" name="Footer Placeholder 2"/>
          <p:cNvSpPr>
            <a:spLocks noGrp="1"/>
          </p:cNvSpPr>
          <p:nvPr>
            <p:ph type="ftr" sz="quarter" idx="11"/>
          </p:nvPr>
        </p:nvSpPr>
        <p:spPr/>
        <p:txBody>
          <a:bodyPr/>
          <a:lstStyle/>
          <a:p>
            <a:endParaRPr lang="en-SG">
              <a:solidFill>
                <a:prstClr val="black">
                  <a:tint val="75000"/>
                </a:prstClr>
              </a:solidFill>
            </a:endParaRPr>
          </a:p>
        </p:txBody>
      </p:sp>
      <p:sp>
        <p:nvSpPr>
          <p:cNvPr id="4" name="Slide Number Placeholder 3"/>
          <p:cNvSpPr>
            <a:spLocks noGrp="1"/>
          </p:cNvSpPr>
          <p:nvPr>
            <p:ph type="sldNum" sz="quarter" idx="12"/>
          </p:nvPr>
        </p:nvSpPr>
        <p:spPr/>
        <p:txBody>
          <a:bodyPr/>
          <a:lstStyle/>
          <a:p>
            <a:fld id="{FF3EDC16-EBA0-4BA4-9084-E84C25777C57}" type="slidenum">
              <a:rPr lang="en-SG" smtClean="0">
                <a:solidFill>
                  <a:prstClr val="black">
                    <a:tint val="75000"/>
                  </a:prstClr>
                </a:solidFill>
              </a:rPr>
              <a:pPr/>
              <a:t>‹#›</a:t>
            </a:fld>
            <a:endParaRPr lang="en-SG">
              <a:solidFill>
                <a:prstClr val="black">
                  <a:tint val="75000"/>
                </a:prstClr>
              </a:solidFill>
            </a:endParaRPr>
          </a:p>
        </p:txBody>
      </p:sp>
    </p:spTree>
    <p:extLst>
      <p:ext uri="{BB962C8B-B14F-4D97-AF65-F5344CB8AC3E}">
        <p14:creationId xmlns:p14="http://schemas.microsoft.com/office/powerpoint/2010/main" val="176219753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S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5F1171-4003-454E-96A3-DBB70E3C1FD7}" type="datetimeFigureOut">
              <a:rPr lang="en-SG" smtClean="0">
                <a:solidFill>
                  <a:prstClr val="black">
                    <a:tint val="75000"/>
                  </a:prstClr>
                </a:solidFill>
              </a:rPr>
              <a:pPr/>
              <a:t>9/11/2017</a:t>
            </a:fld>
            <a:endParaRPr lang="en-SG">
              <a:solidFill>
                <a:prstClr val="black">
                  <a:tint val="75000"/>
                </a:prstClr>
              </a:solidFill>
            </a:endParaRPr>
          </a:p>
        </p:txBody>
      </p:sp>
      <p:sp>
        <p:nvSpPr>
          <p:cNvPr id="6" name="Footer Placeholder 5"/>
          <p:cNvSpPr>
            <a:spLocks noGrp="1"/>
          </p:cNvSpPr>
          <p:nvPr>
            <p:ph type="ftr" sz="quarter" idx="11"/>
          </p:nvPr>
        </p:nvSpPr>
        <p:spPr/>
        <p:txBody>
          <a:bodyPr/>
          <a:lstStyle/>
          <a:p>
            <a:endParaRPr lang="en-SG">
              <a:solidFill>
                <a:prstClr val="black">
                  <a:tint val="75000"/>
                </a:prstClr>
              </a:solidFill>
            </a:endParaRPr>
          </a:p>
        </p:txBody>
      </p:sp>
      <p:sp>
        <p:nvSpPr>
          <p:cNvPr id="7" name="Slide Number Placeholder 6"/>
          <p:cNvSpPr>
            <a:spLocks noGrp="1"/>
          </p:cNvSpPr>
          <p:nvPr>
            <p:ph type="sldNum" sz="quarter" idx="12"/>
          </p:nvPr>
        </p:nvSpPr>
        <p:spPr/>
        <p:txBody>
          <a:bodyPr/>
          <a:lstStyle/>
          <a:p>
            <a:fld id="{FF3EDC16-EBA0-4BA4-9084-E84C25777C57}" type="slidenum">
              <a:rPr lang="en-SG" smtClean="0">
                <a:solidFill>
                  <a:prstClr val="black">
                    <a:tint val="75000"/>
                  </a:prstClr>
                </a:solidFill>
              </a:rPr>
              <a:pPr/>
              <a:t>‹#›</a:t>
            </a:fld>
            <a:endParaRPr lang="en-SG">
              <a:solidFill>
                <a:prstClr val="black">
                  <a:tint val="75000"/>
                </a:prstClr>
              </a:solidFill>
            </a:endParaRPr>
          </a:p>
        </p:txBody>
      </p:sp>
    </p:spTree>
    <p:extLst>
      <p:ext uri="{BB962C8B-B14F-4D97-AF65-F5344CB8AC3E}">
        <p14:creationId xmlns:p14="http://schemas.microsoft.com/office/powerpoint/2010/main" val="319974507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S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G"/>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5F1171-4003-454E-96A3-DBB70E3C1FD7}" type="datetimeFigureOut">
              <a:rPr lang="en-SG" smtClean="0">
                <a:solidFill>
                  <a:prstClr val="black">
                    <a:tint val="75000"/>
                  </a:prstClr>
                </a:solidFill>
              </a:rPr>
              <a:pPr/>
              <a:t>9/11/2017</a:t>
            </a:fld>
            <a:endParaRPr lang="en-SG">
              <a:solidFill>
                <a:prstClr val="black">
                  <a:tint val="75000"/>
                </a:prstClr>
              </a:solidFill>
            </a:endParaRPr>
          </a:p>
        </p:txBody>
      </p:sp>
      <p:sp>
        <p:nvSpPr>
          <p:cNvPr id="6" name="Footer Placeholder 5"/>
          <p:cNvSpPr>
            <a:spLocks noGrp="1"/>
          </p:cNvSpPr>
          <p:nvPr>
            <p:ph type="ftr" sz="quarter" idx="11"/>
          </p:nvPr>
        </p:nvSpPr>
        <p:spPr/>
        <p:txBody>
          <a:bodyPr/>
          <a:lstStyle/>
          <a:p>
            <a:endParaRPr lang="en-SG">
              <a:solidFill>
                <a:prstClr val="black">
                  <a:tint val="75000"/>
                </a:prstClr>
              </a:solidFill>
            </a:endParaRPr>
          </a:p>
        </p:txBody>
      </p:sp>
      <p:sp>
        <p:nvSpPr>
          <p:cNvPr id="7" name="Slide Number Placeholder 6"/>
          <p:cNvSpPr>
            <a:spLocks noGrp="1"/>
          </p:cNvSpPr>
          <p:nvPr>
            <p:ph type="sldNum" sz="quarter" idx="12"/>
          </p:nvPr>
        </p:nvSpPr>
        <p:spPr/>
        <p:txBody>
          <a:bodyPr/>
          <a:lstStyle/>
          <a:p>
            <a:fld id="{FF3EDC16-EBA0-4BA4-9084-E84C25777C57}" type="slidenum">
              <a:rPr lang="en-SG" smtClean="0">
                <a:solidFill>
                  <a:prstClr val="black">
                    <a:tint val="75000"/>
                  </a:prstClr>
                </a:solidFill>
              </a:rPr>
              <a:pPr/>
              <a:t>‹#›</a:t>
            </a:fld>
            <a:endParaRPr lang="en-SG">
              <a:solidFill>
                <a:prstClr val="black">
                  <a:tint val="75000"/>
                </a:prstClr>
              </a:solidFill>
            </a:endParaRPr>
          </a:p>
        </p:txBody>
      </p:sp>
    </p:spTree>
    <p:extLst>
      <p:ext uri="{BB962C8B-B14F-4D97-AF65-F5344CB8AC3E}">
        <p14:creationId xmlns:p14="http://schemas.microsoft.com/office/powerpoint/2010/main" val="162369723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10"/>
          </p:nvPr>
        </p:nvSpPr>
        <p:spPr/>
        <p:txBody>
          <a:bodyPr/>
          <a:lstStyle/>
          <a:p>
            <a:fld id="{3C5F1171-4003-454E-96A3-DBB70E3C1FD7}" type="datetimeFigureOut">
              <a:rPr lang="en-SG" smtClean="0">
                <a:solidFill>
                  <a:prstClr val="black">
                    <a:tint val="75000"/>
                  </a:prstClr>
                </a:solidFill>
              </a:rPr>
              <a:pPr/>
              <a:t>9/11/2017</a:t>
            </a:fld>
            <a:endParaRPr lang="en-SG">
              <a:solidFill>
                <a:prstClr val="black">
                  <a:tint val="75000"/>
                </a:prstClr>
              </a:solidFill>
            </a:endParaRPr>
          </a:p>
        </p:txBody>
      </p:sp>
      <p:sp>
        <p:nvSpPr>
          <p:cNvPr id="5" name="Footer Placeholder 4"/>
          <p:cNvSpPr>
            <a:spLocks noGrp="1"/>
          </p:cNvSpPr>
          <p:nvPr>
            <p:ph type="ftr" sz="quarter" idx="11"/>
          </p:nvPr>
        </p:nvSpPr>
        <p:spPr/>
        <p:txBody>
          <a:bodyPr/>
          <a:lstStyle/>
          <a:p>
            <a:endParaRPr lang="en-SG">
              <a:solidFill>
                <a:prstClr val="black">
                  <a:tint val="75000"/>
                </a:prstClr>
              </a:solidFill>
            </a:endParaRPr>
          </a:p>
        </p:txBody>
      </p:sp>
      <p:sp>
        <p:nvSpPr>
          <p:cNvPr id="6" name="Slide Number Placeholder 5"/>
          <p:cNvSpPr>
            <a:spLocks noGrp="1"/>
          </p:cNvSpPr>
          <p:nvPr>
            <p:ph type="sldNum" sz="quarter" idx="12"/>
          </p:nvPr>
        </p:nvSpPr>
        <p:spPr/>
        <p:txBody>
          <a:bodyPr/>
          <a:lstStyle/>
          <a:p>
            <a:fld id="{FF3EDC16-EBA0-4BA4-9084-E84C25777C57}" type="slidenum">
              <a:rPr lang="en-SG" smtClean="0">
                <a:solidFill>
                  <a:prstClr val="black">
                    <a:tint val="75000"/>
                  </a:prstClr>
                </a:solidFill>
              </a:rPr>
              <a:pPr/>
              <a:t>‹#›</a:t>
            </a:fld>
            <a:endParaRPr lang="en-SG">
              <a:solidFill>
                <a:prstClr val="black">
                  <a:tint val="75000"/>
                </a:prstClr>
              </a:solidFill>
            </a:endParaRPr>
          </a:p>
        </p:txBody>
      </p:sp>
    </p:spTree>
    <p:extLst>
      <p:ext uri="{BB962C8B-B14F-4D97-AF65-F5344CB8AC3E}">
        <p14:creationId xmlns:p14="http://schemas.microsoft.com/office/powerpoint/2010/main" val="373313164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SG"/>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10"/>
          </p:nvPr>
        </p:nvSpPr>
        <p:spPr/>
        <p:txBody>
          <a:bodyPr/>
          <a:lstStyle/>
          <a:p>
            <a:fld id="{3C5F1171-4003-454E-96A3-DBB70E3C1FD7}" type="datetimeFigureOut">
              <a:rPr lang="en-SG" smtClean="0">
                <a:solidFill>
                  <a:prstClr val="black">
                    <a:tint val="75000"/>
                  </a:prstClr>
                </a:solidFill>
              </a:rPr>
              <a:pPr/>
              <a:t>9/11/2017</a:t>
            </a:fld>
            <a:endParaRPr lang="en-SG">
              <a:solidFill>
                <a:prstClr val="black">
                  <a:tint val="75000"/>
                </a:prstClr>
              </a:solidFill>
            </a:endParaRPr>
          </a:p>
        </p:txBody>
      </p:sp>
      <p:sp>
        <p:nvSpPr>
          <p:cNvPr id="5" name="Footer Placeholder 4"/>
          <p:cNvSpPr>
            <a:spLocks noGrp="1"/>
          </p:cNvSpPr>
          <p:nvPr>
            <p:ph type="ftr" sz="quarter" idx="11"/>
          </p:nvPr>
        </p:nvSpPr>
        <p:spPr/>
        <p:txBody>
          <a:bodyPr/>
          <a:lstStyle/>
          <a:p>
            <a:endParaRPr lang="en-SG">
              <a:solidFill>
                <a:prstClr val="black">
                  <a:tint val="75000"/>
                </a:prstClr>
              </a:solidFill>
            </a:endParaRPr>
          </a:p>
        </p:txBody>
      </p:sp>
      <p:sp>
        <p:nvSpPr>
          <p:cNvPr id="6" name="Slide Number Placeholder 5"/>
          <p:cNvSpPr>
            <a:spLocks noGrp="1"/>
          </p:cNvSpPr>
          <p:nvPr>
            <p:ph type="sldNum" sz="quarter" idx="12"/>
          </p:nvPr>
        </p:nvSpPr>
        <p:spPr/>
        <p:txBody>
          <a:bodyPr/>
          <a:lstStyle/>
          <a:p>
            <a:fld id="{FF3EDC16-EBA0-4BA4-9084-E84C25777C57}" type="slidenum">
              <a:rPr lang="en-SG" smtClean="0">
                <a:solidFill>
                  <a:prstClr val="black">
                    <a:tint val="75000"/>
                  </a:prstClr>
                </a:solidFill>
              </a:rPr>
              <a:pPr/>
              <a:t>‹#›</a:t>
            </a:fld>
            <a:endParaRPr lang="en-SG">
              <a:solidFill>
                <a:prstClr val="black">
                  <a:tint val="75000"/>
                </a:prstClr>
              </a:solidFill>
            </a:endParaRPr>
          </a:p>
        </p:txBody>
      </p:sp>
    </p:spTree>
    <p:extLst>
      <p:ext uri="{BB962C8B-B14F-4D97-AF65-F5344CB8AC3E}">
        <p14:creationId xmlns:p14="http://schemas.microsoft.com/office/powerpoint/2010/main" val="219750441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_Title, content (bullets), footnote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Rectangle 9"/>
          <p:cNvSpPr/>
          <p:nvPr userDrawn="1"/>
        </p:nvSpPr>
        <p:spPr>
          <a:xfrm>
            <a:off x="0" y="1062621"/>
            <a:ext cx="9129600" cy="583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defTabSz="914290"/>
            <a:endParaRPr lang="en-GB" dirty="0">
              <a:solidFill>
                <a:prstClr val="white"/>
              </a:solidFill>
            </a:endParaRPr>
          </a:p>
        </p:txBody>
      </p:sp>
      <p:sp>
        <p:nvSpPr>
          <p:cNvPr id="9" name="Text Placeholder 10"/>
          <p:cNvSpPr>
            <a:spLocks noGrp="1"/>
          </p:cNvSpPr>
          <p:nvPr>
            <p:ph type="body" sz="quarter" idx="14" hasCustomPrompt="1"/>
          </p:nvPr>
        </p:nvSpPr>
        <p:spPr>
          <a:xfrm>
            <a:off x="323528" y="6271711"/>
            <a:ext cx="8478000" cy="504825"/>
          </a:xfrm>
        </p:spPr>
        <p:txBody>
          <a:bodyPr lIns="0" anchor="b" anchorCtr="0">
            <a:noAutofit/>
          </a:bodyPr>
          <a:lstStyle>
            <a:lvl1pPr marL="0" indent="0">
              <a:buNone/>
              <a:defRPr sz="1200" baseline="0">
                <a:solidFill>
                  <a:schemeClr val="tx1"/>
                </a:solidFill>
                <a:latin typeface="Arial" pitchFamily="34" charset="0"/>
                <a:ea typeface="Tahoma" pitchFamily="34" charset="0"/>
                <a:cs typeface="Arial" pitchFamily="34" charset="0"/>
              </a:defRPr>
            </a:lvl1pPr>
          </a:lstStyle>
          <a:p>
            <a:pPr lvl="0"/>
            <a:r>
              <a:rPr lang="en-GB" dirty="0" smtClean="0"/>
              <a:t>Footnotes here; minimum 12 </a:t>
            </a:r>
            <a:r>
              <a:rPr lang="en-GB" dirty="0" err="1" smtClean="0"/>
              <a:t>pt</a:t>
            </a:r>
            <a:r>
              <a:rPr lang="en-GB" dirty="0" smtClean="0"/>
              <a:t> font</a:t>
            </a:r>
            <a:endParaRPr lang="en-GB" dirty="0"/>
          </a:p>
        </p:txBody>
      </p:sp>
      <p:sp>
        <p:nvSpPr>
          <p:cNvPr id="7" name="Title 1"/>
          <p:cNvSpPr>
            <a:spLocks noGrp="1"/>
          </p:cNvSpPr>
          <p:nvPr>
            <p:ph type="title"/>
          </p:nvPr>
        </p:nvSpPr>
        <p:spPr>
          <a:xfrm>
            <a:off x="323528" y="188641"/>
            <a:ext cx="8478000" cy="720080"/>
          </a:xfrm>
        </p:spPr>
        <p:txBody>
          <a:bodyPr lIns="0" anchor="b" anchorCtr="0">
            <a:normAutofit/>
          </a:bodyPr>
          <a:lstStyle>
            <a:lvl1pPr algn="l">
              <a:defRPr sz="2800" b="0">
                <a:solidFill>
                  <a:schemeClr val="bg1"/>
                </a:solidFill>
                <a:latin typeface="Arial" pitchFamily="34" charset="0"/>
                <a:ea typeface="Tahoma" pitchFamily="34" charset="0"/>
                <a:cs typeface="Arial" pitchFamily="34" charset="0"/>
              </a:defRPr>
            </a:lvl1pPr>
          </a:lstStyle>
          <a:p>
            <a:r>
              <a:rPr lang="en-US" dirty="0" smtClean="0"/>
              <a:t>Click to edit Master title style</a:t>
            </a:r>
            <a:endParaRPr lang="en-GB" dirty="0"/>
          </a:p>
        </p:txBody>
      </p:sp>
      <p:sp>
        <p:nvSpPr>
          <p:cNvPr id="3" name="Text Placeholder 2"/>
          <p:cNvSpPr>
            <a:spLocks noGrp="1"/>
          </p:cNvSpPr>
          <p:nvPr>
            <p:ph type="body" sz="quarter" idx="15" hasCustomPrompt="1"/>
          </p:nvPr>
        </p:nvSpPr>
        <p:spPr>
          <a:xfrm>
            <a:off x="323850" y="1269476"/>
            <a:ext cx="8478000" cy="4751387"/>
          </a:xfrm>
        </p:spPr>
        <p:txBody>
          <a:bodyPr lIns="0"/>
          <a:lstStyle>
            <a:lvl1pPr marL="342900" indent="-342900">
              <a:buClr>
                <a:srgbClr val="AC2117"/>
              </a:buClr>
              <a:buSzPct val="125000"/>
              <a:buFont typeface="Arial" pitchFamily="34" charset="0"/>
              <a:buChar char="•"/>
              <a:defRPr sz="2400" baseline="0">
                <a:solidFill>
                  <a:schemeClr val="tx1"/>
                </a:solidFill>
                <a:latin typeface="Arial" pitchFamily="34" charset="0"/>
                <a:cs typeface="Arial" pitchFamily="34" charset="0"/>
              </a:defRPr>
            </a:lvl1pPr>
            <a:lvl2pPr>
              <a:buClr>
                <a:schemeClr val="accent1"/>
              </a:buClr>
              <a:buSzPct val="125000"/>
              <a:defRPr sz="2000">
                <a:latin typeface="Arial" pitchFamily="34" charset="0"/>
                <a:cs typeface="Arial" pitchFamily="34" charset="0"/>
              </a:defRPr>
            </a:lvl2pPr>
            <a:lvl3pPr>
              <a:buClr>
                <a:schemeClr val="accent1"/>
              </a:buClr>
              <a:buSzPct val="125000"/>
              <a:defRPr sz="1800">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Bullet 1</a:t>
            </a:r>
          </a:p>
          <a:p>
            <a:pPr lvl="1"/>
            <a:r>
              <a:rPr lang="en-US" dirty="0" smtClean="0"/>
              <a:t>Sub bullet 2</a:t>
            </a:r>
          </a:p>
          <a:p>
            <a:pPr lvl="2"/>
            <a:r>
              <a:rPr lang="en-US" dirty="0" smtClean="0"/>
              <a:t>Sub bullet 3</a:t>
            </a:r>
          </a:p>
          <a:p>
            <a:pPr lvl="2"/>
            <a:endParaRPr lang="en-US" dirty="0" smtClean="0"/>
          </a:p>
        </p:txBody>
      </p:sp>
      <p:cxnSp>
        <p:nvCxnSpPr>
          <p:cNvPr id="8" name="Straight Connector 7"/>
          <p:cNvCxnSpPr/>
          <p:nvPr userDrawn="1"/>
        </p:nvCxnSpPr>
        <p:spPr>
          <a:xfrm>
            <a:off x="0" y="1051200"/>
            <a:ext cx="914400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453166"/>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Title, content, footnote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Rectangle 9"/>
          <p:cNvSpPr/>
          <p:nvPr userDrawn="1"/>
        </p:nvSpPr>
        <p:spPr>
          <a:xfrm>
            <a:off x="64" y="1062000"/>
            <a:ext cx="9129600" cy="583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defTabSz="914290"/>
            <a:endParaRPr lang="en-GB" dirty="0">
              <a:solidFill>
                <a:prstClr val="white"/>
              </a:solidFill>
            </a:endParaRPr>
          </a:p>
        </p:txBody>
      </p:sp>
      <p:sp>
        <p:nvSpPr>
          <p:cNvPr id="9" name="Text Placeholder 10"/>
          <p:cNvSpPr>
            <a:spLocks noGrp="1"/>
          </p:cNvSpPr>
          <p:nvPr>
            <p:ph type="body" sz="quarter" idx="14" hasCustomPrompt="1"/>
          </p:nvPr>
        </p:nvSpPr>
        <p:spPr>
          <a:xfrm>
            <a:off x="323528" y="6271711"/>
            <a:ext cx="8478000" cy="504825"/>
          </a:xfrm>
        </p:spPr>
        <p:txBody>
          <a:bodyPr lIns="0" anchor="b" anchorCtr="0">
            <a:noAutofit/>
          </a:bodyPr>
          <a:lstStyle>
            <a:lvl1pPr marL="0" indent="0">
              <a:buNone/>
              <a:defRPr sz="1200" baseline="0">
                <a:solidFill>
                  <a:schemeClr val="tx1"/>
                </a:solidFill>
                <a:latin typeface="Arial" pitchFamily="34" charset="0"/>
                <a:ea typeface="Tahoma" pitchFamily="34" charset="0"/>
                <a:cs typeface="Arial" pitchFamily="34" charset="0"/>
              </a:defRPr>
            </a:lvl1pPr>
          </a:lstStyle>
          <a:p>
            <a:pPr lvl="0"/>
            <a:r>
              <a:rPr lang="en-GB" dirty="0" smtClean="0"/>
              <a:t>Footnotes here; minimum 12 </a:t>
            </a:r>
            <a:r>
              <a:rPr lang="en-GB" dirty="0" err="1" smtClean="0"/>
              <a:t>pt</a:t>
            </a:r>
            <a:r>
              <a:rPr lang="en-GB" dirty="0" smtClean="0"/>
              <a:t> font</a:t>
            </a:r>
            <a:endParaRPr lang="en-GB" dirty="0"/>
          </a:p>
        </p:txBody>
      </p:sp>
      <p:sp>
        <p:nvSpPr>
          <p:cNvPr id="7" name="Title 1"/>
          <p:cNvSpPr>
            <a:spLocks noGrp="1"/>
          </p:cNvSpPr>
          <p:nvPr>
            <p:ph type="title"/>
          </p:nvPr>
        </p:nvSpPr>
        <p:spPr>
          <a:xfrm>
            <a:off x="323528" y="188641"/>
            <a:ext cx="8478000" cy="720080"/>
          </a:xfrm>
        </p:spPr>
        <p:txBody>
          <a:bodyPr lIns="0" anchor="b" anchorCtr="0">
            <a:normAutofit/>
          </a:bodyPr>
          <a:lstStyle>
            <a:lvl1pPr algn="l">
              <a:defRPr sz="2800" b="0">
                <a:solidFill>
                  <a:schemeClr val="bg1"/>
                </a:solidFill>
                <a:latin typeface="Arial" pitchFamily="34" charset="0"/>
                <a:ea typeface="Tahoma" pitchFamily="34" charset="0"/>
                <a:cs typeface="Arial" pitchFamily="34" charset="0"/>
              </a:defRPr>
            </a:lvl1pPr>
          </a:lstStyle>
          <a:p>
            <a:r>
              <a:rPr lang="en-US" dirty="0" smtClean="0"/>
              <a:t>Click to edit Master title style</a:t>
            </a:r>
            <a:endParaRPr lang="en-GB" dirty="0"/>
          </a:p>
        </p:txBody>
      </p:sp>
      <p:sp>
        <p:nvSpPr>
          <p:cNvPr id="3" name="Text Placeholder 2"/>
          <p:cNvSpPr>
            <a:spLocks noGrp="1"/>
          </p:cNvSpPr>
          <p:nvPr>
            <p:ph type="body" sz="quarter" idx="15" hasCustomPrompt="1"/>
          </p:nvPr>
        </p:nvSpPr>
        <p:spPr>
          <a:xfrm>
            <a:off x="323850" y="1271376"/>
            <a:ext cx="8478000" cy="4751387"/>
          </a:xfrm>
        </p:spPr>
        <p:txBody>
          <a:bodyPr lIns="0"/>
          <a:lstStyle>
            <a:lvl1pPr marL="0" indent="0">
              <a:buNone/>
              <a:defRPr sz="2400" baseline="0">
                <a:solidFill>
                  <a:schemeClr val="tx1"/>
                </a:solidFill>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Content area is 23.55 cm wide; left margin for text = 0; use Arial 24 as the default</a:t>
            </a:r>
          </a:p>
          <a:p>
            <a:pPr lvl="0"/>
            <a:endParaRPr lang="en-US" dirty="0" smtClean="0"/>
          </a:p>
        </p:txBody>
      </p:sp>
      <p:cxnSp>
        <p:nvCxnSpPr>
          <p:cNvPr id="4" name="Straight Connector 3"/>
          <p:cNvCxnSpPr/>
          <p:nvPr userDrawn="1"/>
        </p:nvCxnSpPr>
        <p:spPr>
          <a:xfrm>
            <a:off x="0" y="1051200"/>
            <a:ext cx="914400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9375540"/>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685800" y="1886967"/>
            <a:ext cx="7772400" cy="1470025"/>
          </a:xfrm>
        </p:spPr>
        <p:txBody>
          <a:bodyPr/>
          <a:lstStyle>
            <a:lvl1pPr>
              <a:defRPr>
                <a:solidFill>
                  <a:schemeClr val="bg1"/>
                </a:solidFill>
                <a:effectLst>
                  <a:outerShdw blurRad="38100" dist="38100" dir="2700000" algn="tl">
                    <a:srgbClr val="000000">
                      <a:alpha val="43137"/>
                    </a:srgbClr>
                  </a:outerShdw>
                </a:effectLst>
                <a:latin typeface="Arial" pitchFamily="34" charset="0"/>
                <a:cs typeface="Arial" pitchFamily="34" charset="0"/>
              </a:defRPr>
            </a:lvl1pPr>
          </a:lstStyle>
          <a:p>
            <a:r>
              <a:rPr lang="en-US" dirty="0" smtClean="0"/>
              <a:t>Click to edit Master title style</a:t>
            </a:r>
            <a:endParaRPr lang="en-GB" dirty="0"/>
          </a:p>
        </p:txBody>
      </p:sp>
      <p:sp>
        <p:nvSpPr>
          <p:cNvPr id="6" name="Subtitle 2"/>
          <p:cNvSpPr>
            <a:spLocks noGrp="1"/>
          </p:cNvSpPr>
          <p:nvPr>
            <p:ph type="subTitle" idx="1" hasCustomPrompt="1"/>
          </p:nvPr>
        </p:nvSpPr>
        <p:spPr>
          <a:xfrm>
            <a:off x="1710000" y="3764632"/>
            <a:ext cx="5724000" cy="816496"/>
          </a:xfrm>
        </p:spPr>
        <p:txBody>
          <a:bodyPr>
            <a:noAutofit/>
          </a:bodyPr>
          <a:lstStyle>
            <a:lvl1pPr marL="0" indent="0" algn="ctr">
              <a:buNone/>
              <a:defRPr sz="3200">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a:t>
            </a:r>
            <a:endParaRPr lang="en-GB" dirty="0"/>
          </a:p>
        </p:txBody>
      </p:sp>
      <p:sp>
        <p:nvSpPr>
          <p:cNvPr id="8" name="Text Placeholder 7"/>
          <p:cNvSpPr>
            <a:spLocks noGrp="1"/>
          </p:cNvSpPr>
          <p:nvPr>
            <p:ph type="body" sz="quarter" idx="10" hasCustomPrompt="1"/>
          </p:nvPr>
        </p:nvSpPr>
        <p:spPr>
          <a:xfrm>
            <a:off x="1709558" y="4653136"/>
            <a:ext cx="5724884" cy="1296120"/>
          </a:xfrm>
        </p:spPr>
        <p:txBody>
          <a:bodyPr anchor="ctr" anchorCtr="0">
            <a:normAutofit/>
          </a:bodyPr>
          <a:lstStyle>
            <a:lvl1pPr algn="ctr">
              <a:buNone/>
              <a:defRPr sz="2400" baseline="0">
                <a:solidFill>
                  <a:schemeClr val="bg1">
                    <a:lumMod val="85000"/>
                  </a:schemeClr>
                </a:solidFill>
                <a:latin typeface="Arial" pitchFamily="34" charset="0"/>
                <a:cs typeface="Arial" pitchFamily="34" charset="0"/>
              </a:defRPr>
            </a:lvl1pPr>
          </a:lstStyle>
          <a:p>
            <a:pPr lvl="0"/>
            <a:r>
              <a:rPr lang="en-GB" dirty="0" smtClean="0"/>
              <a:t>Further text</a:t>
            </a:r>
            <a:endParaRPr lang="en-GB" dirty="0"/>
          </a:p>
        </p:txBody>
      </p:sp>
      <p:sp>
        <p:nvSpPr>
          <p:cNvPr id="9" name="Rectangle 10"/>
          <p:cNvSpPr>
            <a:spLocks noChangeArrowheads="1"/>
          </p:cNvSpPr>
          <p:nvPr userDrawn="1"/>
        </p:nvSpPr>
        <p:spPr bwMode="auto">
          <a:xfrm>
            <a:off x="7097713" y="62325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bg1"/>
                </a:solidFill>
                <a:latin typeface="Tahoma" pitchFamily="34" charset="0"/>
                <a:ea typeface="ＭＳ Ｐゴシック" pitchFamily="34" charset="-128"/>
              </a:defRPr>
            </a:lvl1pPr>
            <a:lvl2pPr marL="742950" indent="-285750" eaLnBrk="0" hangingPunct="0">
              <a:defRPr>
                <a:solidFill>
                  <a:schemeClr val="bg1"/>
                </a:solidFill>
                <a:latin typeface="Tahoma" pitchFamily="34" charset="0"/>
                <a:ea typeface="ＭＳ Ｐゴシック" pitchFamily="34" charset="-128"/>
              </a:defRPr>
            </a:lvl2pPr>
            <a:lvl3pPr marL="1143000" indent="-228600" eaLnBrk="0" hangingPunct="0">
              <a:defRPr>
                <a:solidFill>
                  <a:schemeClr val="bg1"/>
                </a:solidFill>
                <a:latin typeface="Tahoma" pitchFamily="34" charset="0"/>
                <a:ea typeface="ＭＳ Ｐゴシック" pitchFamily="34" charset="-128"/>
              </a:defRPr>
            </a:lvl3pPr>
            <a:lvl4pPr marL="1600200" indent="-228600" eaLnBrk="0" hangingPunct="0">
              <a:defRPr>
                <a:solidFill>
                  <a:schemeClr val="bg1"/>
                </a:solidFill>
                <a:latin typeface="Tahoma" pitchFamily="34" charset="0"/>
                <a:ea typeface="ＭＳ Ｐゴシック" pitchFamily="34" charset="-128"/>
              </a:defRPr>
            </a:lvl4pPr>
            <a:lvl5pPr marL="2057400" indent="-228600" eaLnBrk="0" hangingPunct="0">
              <a:defRPr>
                <a:solidFill>
                  <a:schemeClr val="bg1"/>
                </a:solidFill>
                <a:latin typeface="Tahoma" pitchFamily="34" charset="0"/>
                <a:ea typeface="ＭＳ Ｐゴシック" pitchFamily="34" charset="-128"/>
              </a:defRPr>
            </a:lvl5pPr>
            <a:lvl6pPr marL="2514600" indent="-228600" eaLnBrk="0" fontAlgn="base" hangingPunct="0">
              <a:spcBef>
                <a:spcPct val="0"/>
              </a:spcBef>
              <a:spcAft>
                <a:spcPct val="0"/>
              </a:spcAft>
              <a:defRPr>
                <a:solidFill>
                  <a:schemeClr val="bg1"/>
                </a:solidFill>
                <a:latin typeface="Tahoma" pitchFamily="34" charset="0"/>
                <a:ea typeface="ＭＳ Ｐゴシック" pitchFamily="34" charset="-128"/>
              </a:defRPr>
            </a:lvl6pPr>
            <a:lvl7pPr marL="2971800" indent="-228600" eaLnBrk="0" fontAlgn="base" hangingPunct="0">
              <a:spcBef>
                <a:spcPct val="0"/>
              </a:spcBef>
              <a:spcAft>
                <a:spcPct val="0"/>
              </a:spcAft>
              <a:defRPr>
                <a:solidFill>
                  <a:schemeClr val="bg1"/>
                </a:solidFill>
                <a:latin typeface="Tahoma" pitchFamily="34" charset="0"/>
                <a:ea typeface="ＭＳ Ｐゴシック" pitchFamily="34" charset="-128"/>
              </a:defRPr>
            </a:lvl7pPr>
            <a:lvl8pPr marL="3429000" indent="-228600" eaLnBrk="0" fontAlgn="base" hangingPunct="0">
              <a:spcBef>
                <a:spcPct val="0"/>
              </a:spcBef>
              <a:spcAft>
                <a:spcPct val="0"/>
              </a:spcAft>
              <a:defRPr>
                <a:solidFill>
                  <a:schemeClr val="bg1"/>
                </a:solidFill>
                <a:latin typeface="Tahoma" pitchFamily="34" charset="0"/>
                <a:ea typeface="ＭＳ Ｐゴシック" pitchFamily="34" charset="-128"/>
              </a:defRPr>
            </a:lvl8pPr>
            <a:lvl9pPr marL="3886200" indent="-228600" eaLnBrk="0" fontAlgn="base" hangingPunct="0">
              <a:spcBef>
                <a:spcPct val="0"/>
              </a:spcBef>
              <a:spcAft>
                <a:spcPct val="0"/>
              </a:spcAft>
              <a:defRPr>
                <a:solidFill>
                  <a:schemeClr val="bg1"/>
                </a:solidFill>
                <a:latin typeface="Tahoma" pitchFamily="34" charset="0"/>
                <a:ea typeface="ＭＳ Ｐゴシック" pitchFamily="34" charset="-128"/>
              </a:defRPr>
            </a:lvl9pPr>
          </a:lstStyle>
          <a:p>
            <a:pPr algn="r" eaLnBrk="1" fontAlgn="base" hangingPunct="1">
              <a:spcBef>
                <a:spcPct val="0"/>
              </a:spcBef>
              <a:spcAft>
                <a:spcPct val="0"/>
              </a:spcAft>
            </a:pPr>
            <a:endParaRPr lang="en-GB" altLang="en-US" sz="800" dirty="0">
              <a:solidFill>
                <a:srgbClr val="00498B"/>
              </a:solidFill>
              <a:cs typeface="Arial" pitchFamily="34" charset="0"/>
            </a:endParaRPr>
          </a:p>
        </p:txBody>
      </p:sp>
    </p:spTree>
    <p:extLst>
      <p:ext uri="{BB962C8B-B14F-4D97-AF65-F5344CB8AC3E}">
        <p14:creationId xmlns:p14="http://schemas.microsoft.com/office/powerpoint/2010/main" val="4014369643"/>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Rectangle 9"/>
          <p:cNvSpPr/>
          <p:nvPr userDrawn="1"/>
        </p:nvSpPr>
        <p:spPr>
          <a:xfrm>
            <a:off x="0" y="1062621"/>
            <a:ext cx="9129600" cy="583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defTabSz="914290"/>
            <a:endParaRPr lang="en-GB" dirty="0">
              <a:solidFill>
                <a:prstClr val="white"/>
              </a:solidFill>
            </a:endParaRPr>
          </a:p>
        </p:txBody>
      </p:sp>
      <p:sp>
        <p:nvSpPr>
          <p:cNvPr id="9" name="Text Placeholder 10"/>
          <p:cNvSpPr>
            <a:spLocks noGrp="1"/>
          </p:cNvSpPr>
          <p:nvPr>
            <p:ph type="body" sz="quarter" idx="14" hasCustomPrompt="1"/>
          </p:nvPr>
        </p:nvSpPr>
        <p:spPr>
          <a:xfrm>
            <a:off x="323528" y="6271711"/>
            <a:ext cx="8478000" cy="504825"/>
          </a:xfrm>
        </p:spPr>
        <p:txBody>
          <a:bodyPr lIns="0" anchor="b" anchorCtr="0">
            <a:noAutofit/>
          </a:bodyPr>
          <a:lstStyle>
            <a:lvl1pPr marL="0" indent="0">
              <a:buNone/>
              <a:defRPr sz="1200" baseline="0">
                <a:solidFill>
                  <a:schemeClr val="tx1"/>
                </a:solidFill>
                <a:latin typeface="Arial" pitchFamily="34" charset="0"/>
                <a:ea typeface="Tahoma" pitchFamily="34" charset="0"/>
                <a:cs typeface="Arial" pitchFamily="34" charset="0"/>
              </a:defRPr>
            </a:lvl1pPr>
          </a:lstStyle>
          <a:p>
            <a:pPr lvl="0"/>
            <a:r>
              <a:rPr lang="en-GB" dirty="0" smtClean="0"/>
              <a:t>Footnotes here; minimum 12 </a:t>
            </a:r>
            <a:r>
              <a:rPr lang="en-GB" dirty="0" err="1" smtClean="0"/>
              <a:t>pt</a:t>
            </a:r>
            <a:r>
              <a:rPr lang="en-GB" dirty="0" smtClean="0"/>
              <a:t> font</a:t>
            </a:r>
            <a:endParaRPr lang="en-GB" dirty="0"/>
          </a:p>
        </p:txBody>
      </p:sp>
      <p:sp>
        <p:nvSpPr>
          <p:cNvPr id="7" name="Title 1"/>
          <p:cNvSpPr>
            <a:spLocks noGrp="1"/>
          </p:cNvSpPr>
          <p:nvPr>
            <p:ph type="title"/>
          </p:nvPr>
        </p:nvSpPr>
        <p:spPr>
          <a:xfrm>
            <a:off x="323528" y="188641"/>
            <a:ext cx="8478000" cy="720080"/>
          </a:xfrm>
        </p:spPr>
        <p:txBody>
          <a:bodyPr lIns="0" anchor="b" anchorCtr="0">
            <a:normAutofit/>
          </a:bodyPr>
          <a:lstStyle>
            <a:lvl1pPr algn="l">
              <a:defRPr sz="2800" b="1">
                <a:solidFill>
                  <a:schemeClr val="bg1"/>
                </a:solidFill>
                <a:effectLst>
                  <a:outerShdw blurRad="50800" dist="38100" dir="8100000" algn="tr" rotWithShape="0">
                    <a:prstClr val="black">
                      <a:alpha val="40000"/>
                    </a:prstClr>
                  </a:outerShdw>
                </a:effectLst>
                <a:latin typeface="Helvetica"/>
                <a:ea typeface="Tahoma" pitchFamily="34" charset="0"/>
                <a:cs typeface="Helvetica"/>
              </a:defRPr>
            </a:lvl1pPr>
          </a:lstStyle>
          <a:p>
            <a:r>
              <a:rPr lang="en-US" dirty="0" smtClean="0"/>
              <a:t>Click to edit Master title style</a:t>
            </a:r>
            <a:endParaRPr lang="en-GB" dirty="0"/>
          </a:p>
        </p:txBody>
      </p:sp>
      <p:cxnSp>
        <p:nvCxnSpPr>
          <p:cNvPr id="8" name="Straight Connector 7"/>
          <p:cNvCxnSpPr/>
          <p:nvPr userDrawn="1"/>
        </p:nvCxnSpPr>
        <p:spPr>
          <a:xfrm>
            <a:off x="0" y="1051200"/>
            <a:ext cx="914400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2" name="Rectangle 14"/>
          <p:cNvSpPr>
            <a:spLocks noChangeArrowheads="1"/>
          </p:cNvSpPr>
          <p:nvPr userDrawn="1"/>
        </p:nvSpPr>
        <p:spPr bwMode="auto">
          <a:xfrm>
            <a:off x="7088188" y="6383338"/>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fontAlgn="base">
              <a:spcBef>
                <a:spcPct val="0"/>
              </a:spcBef>
              <a:spcAft>
                <a:spcPct val="0"/>
              </a:spcAft>
              <a:defRPr>
                <a:solidFill>
                  <a:schemeClr val="tx1"/>
                </a:solidFill>
                <a:latin typeface="Tahoma" pitchFamily="34" charset="0"/>
              </a:defRPr>
            </a:lvl6pPr>
            <a:lvl7pPr marL="2971800" indent="-228600" fontAlgn="base">
              <a:spcBef>
                <a:spcPct val="0"/>
              </a:spcBef>
              <a:spcAft>
                <a:spcPct val="0"/>
              </a:spcAft>
              <a:defRPr>
                <a:solidFill>
                  <a:schemeClr val="tx1"/>
                </a:solidFill>
                <a:latin typeface="Tahoma" pitchFamily="34" charset="0"/>
              </a:defRPr>
            </a:lvl7pPr>
            <a:lvl8pPr marL="3429000" indent="-228600" fontAlgn="base">
              <a:spcBef>
                <a:spcPct val="0"/>
              </a:spcBef>
              <a:spcAft>
                <a:spcPct val="0"/>
              </a:spcAft>
              <a:defRPr>
                <a:solidFill>
                  <a:schemeClr val="tx1"/>
                </a:solidFill>
                <a:latin typeface="Tahoma" pitchFamily="34" charset="0"/>
              </a:defRPr>
            </a:lvl8pPr>
            <a:lvl9pPr marL="3886200" indent="-228600" fontAlgn="base">
              <a:spcBef>
                <a:spcPct val="0"/>
              </a:spcBef>
              <a:spcAft>
                <a:spcPct val="0"/>
              </a:spcAft>
              <a:defRPr>
                <a:solidFill>
                  <a:schemeClr val="tx1"/>
                </a:solidFill>
                <a:latin typeface="Tahoma" pitchFamily="34" charset="0"/>
              </a:defRPr>
            </a:lvl9pPr>
          </a:lstStyle>
          <a:p>
            <a:pPr algn="r" fontAlgn="base">
              <a:spcBef>
                <a:spcPct val="0"/>
              </a:spcBef>
              <a:spcAft>
                <a:spcPct val="0"/>
              </a:spcAft>
            </a:pPr>
            <a:endParaRPr lang="en-GB" altLang="en-US" sz="800" dirty="0">
              <a:solidFill>
                <a:srgbClr val="03497C"/>
              </a:solidFill>
              <a:ea typeface="ＭＳ Ｐゴシック" pitchFamily="34" charset="-128"/>
              <a:cs typeface="Arial" pitchFamily="34" charset="0"/>
            </a:endParaRPr>
          </a:p>
        </p:txBody>
      </p:sp>
      <p:sp>
        <p:nvSpPr>
          <p:cNvPr id="16" name="Text Placeholder 2"/>
          <p:cNvSpPr>
            <a:spLocks noGrp="1"/>
          </p:cNvSpPr>
          <p:nvPr>
            <p:ph idx="1"/>
          </p:nvPr>
        </p:nvSpPr>
        <p:spPr>
          <a:xfrm>
            <a:off x="457200" y="1600201"/>
            <a:ext cx="8229600" cy="4525963"/>
          </a:xfrm>
          <a:prstGeom prst="rect">
            <a:avLst/>
          </a:prstGeom>
        </p:spPr>
        <p:txBody>
          <a:bodyPr vert="horz" lIns="91429" tIns="45715" rIns="91429" bIns="45715" rtlCol="0">
            <a:normAutofit/>
          </a:bodyPr>
          <a:lstStyle>
            <a:lvl1pPr>
              <a:defRPr>
                <a:solidFill>
                  <a:schemeClr val="tx1">
                    <a:lumMod val="75000"/>
                  </a:schemeClr>
                </a:solidFill>
                <a:latin typeface="Helvetica"/>
                <a:cs typeface="Helvetica"/>
              </a:defRPr>
            </a:lvl1pPr>
            <a:lvl2pPr>
              <a:defRPr>
                <a:solidFill>
                  <a:schemeClr val="tx1">
                    <a:lumMod val="75000"/>
                  </a:schemeClr>
                </a:solidFill>
                <a:latin typeface="Helvetica"/>
                <a:cs typeface="Helvetica"/>
              </a:defRPr>
            </a:lvl2pPr>
            <a:lvl3pPr>
              <a:defRPr>
                <a:solidFill>
                  <a:schemeClr val="tx1">
                    <a:lumMod val="75000"/>
                  </a:schemeClr>
                </a:solidFill>
                <a:latin typeface="Helvetica"/>
                <a:cs typeface="Helvetica"/>
              </a:defRPr>
            </a:lvl3pPr>
            <a:lvl4pPr>
              <a:defRPr>
                <a:solidFill>
                  <a:schemeClr val="tx1">
                    <a:lumMod val="75000"/>
                  </a:schemeClr>
                </a:solidFill>
                <a:latin typeface="Helvetica"/>
                <a:cs typeface="Helvetica"/>
              </a:defRPr>
            </a:lvl4pPr>
            <a:lvl5pPr>
              <a:defRPr>
                <a:solidFill>
                  <a:schemeClr val="tx1">
                    <a:lumMod val="75000"/>
                  </a:schemeClr>
                </a:solidFill>
                <a:latin typeface="Helvetica"/>
                <a:cs typeface="Helvetic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22566054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content, footnote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Rectangle 9"/>
          <p:cNvSpPr/>
          <p:nvPr userDrawn="1"/>
        </p:nvSpPr>
        <p:spPr>
          <a:xfrm>
            <a:off x="9029" y="1062000"/>
            <a:ext cx="9129600" cy="583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defTabSz="914290"/>
            <a:endParaRPr lang="en-GB" dirty="0">
              <a:solidFill>
                <a:prstClr val="white"/>
              </a:solidFill>
            </a:endParaRPr>
          </a:p>
        </p:txBody>
      </p:sp>
      <p:sp>
        <p:nvSpPr>
          <p:cNvPr id="9" name="Text Placeholder 10"/>
          <p:cNvSpPr>
            <a:spLocks noGrp="1"/>
          </p:cNvSpPr>
          <p:nvPr>
            <p:ph type="body" sz="quarter" idx="14" hasCustomPrompt="1"/>
          </p:nvPr>
        </p:nvSpPr>
        <p:spPr>
          <a:xfrm>
            <a:off x="323528" y="6271711"/>
            <a:ext cx="8478000" cy="504825"/>
          </a:xfrm>
        </p:spPr>
        <p:txBody>
          <a:bodyPr lIns="0" anchor="b" anchorCtr="0">
            <a:noAutofit/>
          </a:bodyPr>
          <a:lstStyle>
            <a:lvl1pPr marL="0" indent="0">
              <a:buNone/>
              <a:defRPr sz="1200" baseline="0">
                <a:solidFill>
                  <a:schemeClr val="tx1"/>
                </a:solidFill>
                <a:latin typeface="Arial" pitchFamily="34" charset="0"/>
                <a:ea typeface="Tahoma" pitchFamily="34" charset="0"/>
                <a:cs typeface="Arial" pitchFamily="34" charset="0"/>
              </a:defRPr>
            </a:lvl1pPr>
          </a:lstStyle>
          <a:p>
            <a:pPr lvl="0"/>
            <a:r>
              <a:rPr lang="en-GB" dirty="0" smtClean="0"/>
              <a:t>Footnotes here; minimum 12 </a:t>
            </a:r>
            <a:r>
              <a:rPr lang="en-GB" dirty="0" err="1" smtClean="0"/>
              <a:t>pt</a:t>
            </a:r>
            <a:r>
              <a:rPr lang="en-GB" dirty="0" smtClean="0"/>
              <a:t> font</a:t>
            </a:r>
            <a:endParaRPr lang="en-GB" dirty="0"/>
          </a:p>
        </p:txBody>
      </p:sp>
      <p:sp>
        <p:nvSpPr>
          <p:cNvPr id="7" name="Title 1"/>
          <p:cNvSpPr>
            <a:spLocks noGrp="1"/>
          </p:cNvSpPr>
          <p:nvPr>
            <p:ph type="title"/>
          </p:nvPr>
        </p:nvSpPr>
        <p:spPr>
          <a:xfrm>
            <a:off x="323528" y="188641"/>
            <a:ext cx="8478000" cy="720080"/>
          </a:xfrm>
        </p:spPr>
        <p:txBody>
          <a:bodyPr lIns="0" anchor="b" anchorCtr="0">
            <a:normAutofit/>
          </a:bodyPr>
          <a:lstStyle>
            <a:lvl1pPr algn="l">
              <a:defRPr sz="2800" b="0">
                <a:solidFill>
                  <a:schemeClr val="bg1"/>
                </a:solidFill>
                <a:latin typeface="Arial" pitchFamily="34" charset="0"/>
                <a:ea typeface="Tahoma" pitchFamily="34" charset="0"/>
                <a:cs typeface="Arial" pitchFamily="34" charset="0"/>
              </a:defRPr>
            </a:lvl1pPr>
          </a:lstStyle>
          <a:p>
            <a:r>
              <a:rPr lang="en-US" dirty="0" smtClean="0"/>
              <a:t>Click to edit Master title style</a:t>
            </a:r>
            <a:endParaRPr lang="en-GB" dirty="0"/>
          </a:p>
        </p:txBody>
      </p:sp>
      <p:sp>
        <p:nvSpPr>
          <p:cNvPr id="3" name="Text Placeholder 2"/>
          <p:cNvSpPr>
            <a:spLocks noGrp="1"/>
          </p:cNvSpPr>
          <p:nvPr>
            <p:ph type="body" sz="quarter" idx="15" hasCustomPrompt="1"/>
          </p:nvPr>
        </p:nvSpPr>
        <p:spPr>
          <a:xfrm>
            <a:off x="323850" y="1271376"/>
            <a:ext cx="8478000" cy="4751387"/>
          </a:xfrm>
        </p:spPr>
        <p:txBody>
          <a:bodyPr lIns="0"/>
          <a:lstStyle>
            <a:lvl1pPr marL="0" indent="0">
              <a:buNone/>
              <a:defRPr sz="2400" baseline="0">
                <a:solidFill>
                  <a:schemeClr val="tx1"/>
                </a:solidFill>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Content area is 23.55 cm wide; left margin for text = 0; use Arial 24 as the default</a:t>
            </a:r>
          </a:p>
          <a:p>
            <a:pPr lvl="0"/>
            <a:endParaRPr lang="en-US" dirty="0" smtClean="0"/>
          </a:p>
        </p:txBody>
      </p:sp>
      <p:cxnSp>
        <p:nvCxnSpPr>
          <p:cNvPr id="4" name="Straight Connector 3"/>
          <p:cNvCxnSpPr/>
          <p:nvPr userDrawn="1"/>
        </p:nvCxnSpPr>
        <p:spPr>
          <a:xfrm>
            <a:off x="0" y="1051200"/>
            <a:ext cx="914400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2760327"/>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1_Title, content (bullets), footnote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Rectangle 9"/>
          <p:cNvSpPr/>
          <p:nvPr userDrawn="1"/>
        </p:nvSpPr>
        <p:spPr>
          <a:xfrm>
            <a:off x="0" y="1062621"/>
            <a:ext cx="9129600" cy="583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defTabSz="914290" fontAlgn="base">
              <a:spcBef>
                <a:spcPct val="0"/>
              </a:spcBef>
              <a:spcAft>
                <a:spcPct val="0"/>
              </a:spcAft>
            </a:pPr>
            <a:endParaRPr lang="en-GB" dirty="0">
              <a:solidFill>
                <a:prstClr val="white"/>
              </a:solidFill>
            </a:endParaRPr>
          </a:p>
        </p:txBody>
      </p:sp>
      <p:sp>
        <p:nvSpPr>
          <p:cNvPr id="9" name="Text Placeholder 10"/>
          <p:cNvSpPr>
            <a:spLocks noGrp="1"/>
          </p:cNvSpPr>
          <p:nvPr>
            <p:ph type="body" sz="quarter" idx="14" hasCustomPrompt="1"/>
          </p:nvPr>
        </p:nvSpPr>
        <p:spPr>
          <a:xfrm>
            <a:off x="323528" y="6271711"/>
            <a:ext cx="8478000" cy="504825"/>
          </a:xfrm>
        </p:spPr>
        <p:txBody>
          <a:bodyPr lIns="0" anchor="b" anchorCtr="0">
            <a:noAutofit/>
          </a:bodyPr>
          <a:lstStyle>
            <a:lvl1pPr marL="0" indent="0">
              <a:buNone/>
              <a:defRPr sz="1200" baseline="0">
                <a:solidFill>
                  <a:schemeClr val="tx1"/>
                </a:solidFill>
                <a:latin typeface="Arial" pitchFamily="34" charset="0"/>
                <a:ea typeface="Tahoma" pitchFamily="34" charset="0"/>
                <a:cs typeface="Arial" pitchFamily="34" charset="0"/>
              </a:defRPr>
            </a:lvl1pPr>
          </a:lstStyle>
          <a:p>
            <a:pPr lvl="0"/>
            <a:r>
              <a:rPr lang="en-GB" dirty="0" smtClean="0"/>
              <a:t>Footnotes here; minimum 12 </a:t>
            </a:r>
            <a:r>
              <a:rPr lang="en-GB" dirty="0" err="1" smtClean="0"/>
              <a:t>pt</a:t>
            </a:r>
            <a:r>
              <a:rPr lang="en-GB" dirty="0" smtClean="0"/>
              <a:t> font</a:t>
            </a:r>
            <a:endParaRPr lang="en-GB" dirty="0"/>
          </a:p>
        </p:txBody>
      </p:sp>
      <p:sp>
        <p:nvSpPr>
          <p:cNvPr id="7" name="Title 1"/>
          <p:cNvSpPr>
            <a:spLocks noGrp="1"/>
          </p:cNvSpPr>
          <p:nvPr>
            <p:ph type="title"/>
          </p:nvPr>
        </p:nvSpPr>
        <p:spPr>
          <a:xfrm>
            <a:off x="323528" y="188641"/>
            <a:ext cx="8478000" cy="720080"/>
          </a:xfrm>
        </p:spPr>
        <p:txBody>
          <a:bodyPr lIns="0" anchor="b" anchorCtr="0">
            <a:normAutofit/>
          </a:bodyPr>
          <a:lstStyle>
            <a:lvl1pPr algn="l">
              <a:defRPr sz="2800" b="1" i="0">
                <a:solidFill>
                  <a:schemeClr val="bg1"/>
                </a:solidFill>
                <a:latin typeface="Helvetica"/>
                <a:ea typeface="Tahoma" pitchFamily="34" charset="0"/>
                <a:cs typeface="Helvetica"/>
              </a:defRPr>
            </a:lvl1pPr>
          </a:lstStyle>
          <a:p>
            <a:r>
              <a:rPr lang="en-US" dirty="0" smtClean="0"/>
              <a:t>Click to edit Master title style</a:t>
            </a:r>
            <a:endParaRPr lang="en-GB" dirty="0"/>
          </a:p>
        </p:txBody>
      </p:sp>
      <p:sp>
        <p:nvSpPr>
          <p:cNvPr id="3" name="Text Placeholder 2"/>
          <p:cNvSpPr>
            <a:spLocks noGrp="1"/>
          </p:cNvSpPr>
          <p:nvPr>
            <p:ph type="body" sz="quarter" idx="15" hasCustomPrompt="1"/>
          </p:nvPr>
        </p:nvSpPr>
        <p:spPr>
          <a:xfrm>
            <a:off x="323850" y="1269476"/>
            <a:ext cx="8478000" cy="4751387"/>
          </a:xfrm>
        </p:spPr>
        <p:txBody>
          <a:bodyPr lIns="0"/>
          <a:lstStyle>
            <a:lvl1pPr marL="342900" indent="-342900">
              <a:buClr>
                <a:srgbClr val="AC2117"/>
              </a:buClr>
              <a:buSzPct val="125000"/>
              <a:buFont typeface="Arial" pitchFamily="34" charset="0"/>
              <a:buChar char="•"/>
              <a:defRPr sz="2400" baseline="0">
                <a:solidFill>
                  <a:schemeClr val="tx1"/>
                </a:solidFill>
                <a:latin typeface="Helvetica"/>
                <a:cs typeface="Helvetica"/>
              </a:defRPr>
            </a:lvl1pPr>
            <a:lvl2pPr>
              <a:buClr>
                <a:schemeClr val="accent1"/>
              </a:buClr>
              <a:buSzPct val="125000"/>
              <a:defRPr sz="2000">
                <a:latin typeface="Helvetica"/>
                <a:cs typeface="Helvetica"/>
              </a:defRPr>
            </a:lvl2pPr>
            <a:lvl3pPr>
              <a:buClr>
                <a:schemeClr val="accent1"/>
              </a:buClr>
              <a:buSzPct val="125000"/>
              <a:defRPr sz="1800">
                <a:latin typeface="Helvetica"/>
                <a:cs typeface="Helvetica"/>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Bullet 1</a:t>
            </a:r>
          </a:p>
          <a:p>
            <a:pPr lvl="1"/>
            <a:r>
              <a:rPr lang="en-US" dirty="0" smtClean="0"/>
              <a:t>Sub bullet 2</a:t>
            </a:r>
          </a:p>
          <a:p>
            <a:pPr lvl="2"/>
            <a:r>
              <a:rPr lang="en-US" dirty="0" smtClean="0"/>
              <a:t>Sub bullet 3</a:t>
            </a:r>
          </a:p>
          <a:p>
            <a:pPr lvl="2"/>
            <a:endParaRPr lang="en-US" dirty="0" smtClean="0"/>
          </a:p>
        </p:txBody>
      </p:sp>
      <p:cxnSp>
        <p:nvCxnSpPr>
          <p:cNvPr id="8" name="Straight Connector 7"/>
          <p:cNvCxnSpPr/>
          <p:nvPr userDrawn="1"/>
        </p:nvCxnSpPr>
        <p:spPr>
          <a:xfrm>
            <a:off x="0" y="1051200"/>
            <a:ext cx="914400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2146586"/>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_Title, content, footnotes">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Rectangle 9"/>
          <p:cNvSpPr/>
          <p:nvPr userDrawn="1"/>
        </p:nvSpPr>
        <p:spPr>
          <a:xfrm>
            <a:off x="64" y="1062000"/>
            <a:ext cx="9129600" cy="583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defTabSz="914290"/>
            <a:endParaRPr lang="en-GB" dirty="0">
              <a:solidFill>
                <a:prstClr val="white"/>
              </a:solidFill>
            </a:endParaRPr>
          </a:p>
        </p:txBody>
      </p:sp>
      <p:sp>
        <p:nvSpPr>
          <p:cNvPr id="9" name="Text Placeholder 10"/>
          <p:cNvSpPr>
            <a:spLocks noGrp="1"/>
          </p:cNvSpPr>
          <p:nvPr>
            <p:ph type="body" sz="quarter" idx="14" hasCustomPrompt="1"/>
          </p:nvPr>
        </p:nvSpPr>
        <p:spPr>
          <a:xfrm>
            <a:off x="323528" y="6271711"/>
            <a:ext cx="8478000" cy="504825"/>
          </a:xfrm>
        </p:spPr>
        <p:txBody>
          <a:bodyPr lIns="0" anchor="b" anchorCtr="0">
            <a:noAutofit/>
          </a:bodyPr>
          <a:lstStyle>
            <a:lvl1pPr marL="0" indent="0">
              <a:buNone/>
              <a:defRPr sz="1200" baseline="0">
                <a:solidFill>
                  <a:schemeClr val="tx1"/>
                </a:solidFill>
                <a:latin typeface="Arial" pitchFamily="34" charset="0"/>
                <a:ea typeface="Tahoma" pitchFamily="34" charset="0"/>
                <a:cs typeface="Arial" pitchFamily="34" charset="0"/>
              </a:defRPr>
            </a:lvl1pPr>
          </a:lstStyle>
          <a:p>
            <a:pPr lvl="0"/>
            <a:r>
              <a:rPr lang="en-GB" dirty="0" smtClean="0"/>
              <a:t>Footnotes here; minimum 12 </a:t>
            </a:r>
            <a:r>
              <a:rPr lang="en-GB" dirty="0" err="1" smtClean="0"/>
              <a:t>pt</a:t>
            </a:r>
            <a:r>
              <a:rPr lang="en-GB" dirty="0" smtClean="0"/>
              <a:t> font</a:t>
            </a:r>
            <a:endParaRPr lang="en-GB" dirty="0"/>
          </a:p>
        </p:txBody>
      </p:sp>
      <p:sp>
        <p:nvSpPr>
          <p:cNvPr id="7" name="Title 1"/>
          <p:cNvSpPr>
            <a:spLocks noGrp="1"/>
          </p:cNvSpPr>
          <p:nvPr>
            <p:ph type="title"/>
          </p:nvPr>
        </p:nvSpPr>
        <p:spPr>
          <a:xfrm>
            <a:off x="323528" y="188641"/>
            <a:ext cx="8478000" cy="720080"/>
          </a:xfrm>
        </p:spPr>
        <p:txBody>
          <a:bodyPr lIns="0" anchor="b" anchorCtr="0">
            <a:normAutofit/>
          </a:bodyPr>
          <a:lstStyle>
            <a:lvl1pPr algn="l">
              <a:defRPr sz="2800" b="1" i="0">
                <a:solidFill>
                  <a:schemeClr val="bg1"/>
                </a:solidFill>
                <a:latin typeface="Helvetica"/>
                <a:ea typeface="Tahoma" pitchFamily="34" charset="0"/>
                <a:cs typeface="Helvetica"/>
              </a:defRPr>
            </a:lvl1pPr>
          </a:lstStyle>
          <a:p>
            <a:r>
              <a:rPr lang="en-US" dirty="0" smtClean="0"/>
              <a:t>Click to edit Master title style</a:t>
            </a:r>
            <a:endParaRPr lang="en-GB" dirty="0"/>
          </a:p>
        </p:txBody>
      </p:sp>
      <p:sp>
        <p:nvSpPr>
          <p:cNvPr id="3" name="Text Placeholder 2"/>
          <p:cNvSpPr>
            <a:spLocks noGrp="1"/>
          </p:cNvSpPr>
          <p:nvPr>
            <p:ph type="body" sz="quarter" idx="15" hasCustomPrompt="1"/>
          </p:nvPr>
        </p:nvSpPr>
        <p:spPr>
          <a:xfrm>
            <a:off x="323850" y="1271376"/>
            <a:ext cx="8478000" cy="4751387"/>
          </a:xfrm>
        </p:spPr>
        <p:txBody>
          <a:bodyPr lIns="0"/>
          <a:lstStyle>
            <a:lvl1pPr marL="0" indent="0">
              <a:buNone/>
              <a:defRPr sz="2400" baseline="0">
                <a:solidFill>
                  <a:schemeClr val="tx1"/>
                </a:solidFill>
                <a:latin typeface="Helvetica"/>
                <a:cs typeface="Helvetica"/>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Content area is 23.55 cm wide; left margin for text = 0; use Arial 24 as the default</a:t>
            </a:r>
          </a:p>
          <a:p>
            <a:pPr lvl="0"/>
            <a:endParaRPr lang="en-US" dirty="0" smtClean="0"/>
          </a:p>
        </p:txBody>
      </p:sp>
      <p:cxnSp>
        <p:nvCxnSpPr>
          <p:cNvPr id="4" name="Straight Connector 3"/>
          <p:cNvCxnSpPr/>
          <p:nvPr userDrawn="1"/>
        </p:nvCxnSpPr>
        <p:spPr>
          <a:xfrm>
            <a:off x="0" y="1051200"/>
            <a:ext cx="914400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5754558"/>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content, footnote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Rectangle 9"/>
          <p:cNvSpPr/>
          <p:nvPr userDrawn="1"/>
        </p:nvSpPr>
        <p:spPr>
          <a:xfrm>
            <a:off x="64" y="1062000"/>
            <a:ext cx="9129600" cy="583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defTabSz="914290"/>
            <a:endParaRPr lang="en-GB" dirty="0">
              <a:solidFill>
                <a:prstClr val="white"/>
              </a:solidFill>
              <a:latin typeface="Helvetica"/>
              <a:cs typeface="Helvetica"/>
            </a:endParaRPr>
          </a:p>
        </p:txBody>
      </p:sp>
      <p:sp>
        <p:nvSpPr>
          <p:cNvPr id="9" name="Text Placeholder 10"/>
          <p:cNvSpPr>
            <a:spLocks noGrp="1"/>
          </p:cNvSpPr>
          <p:nvPr>
            <p:ph type="body" sz="quarter" idx="14" hasCustomPrompt="1"/>
          </p:nvPr>
        </p:nvSpPr>
        <p:spPr>
          <a:xfrm>
            <a:off x="323528" y="6271711"/>
            <a:ext cx="8478000" cy="504825"/>
          </a:xfrm>
        </p:spPr>
        <p:txBody>
          <a:bodyPr lIns="0" anchor="b" anchorCtr="0">
            <a:noAutofit/>
          </a:bodyPr>
          <a:lstStyle>
            <a:lvl1pPr marL="0" indent="0">
              <a:buNone/>
              <a:defRPr sz="1200" baseline="0">
                <a:solidFill>
                  <a:schemeClr val="tx1"/>
                </a:solidFill>
                <a:latin typeface="Arial" pitchFamily="34" charset="0"/>
                <a:ea typeface="Tahoma" pitchFamily="34" charset="0"/>
                <a:cs typeface="Arial" pitchFamily="34" charset="0"/>
              </a:defRPr>
            </a:lvl1pPr>
          </a:lstStyle>
          <a:p>
            <a:pPr lvl="0"/>
            <a:r>
              <a:rPr lang="en-GB" dirty="0" smtClean="0"/>
              <a:t>Footnotes here; minimum 12 </a:t>
            </a:r>
            <a:r>
              <a:rPr lang="en-GB" dirty="0" err="1" smtClean="0"/>
              <a:t>pt</a:t>
            </a:r>
            <a:r>
              <a:rPr lang="en-GB" dirty="0" smtClean="0"/>
              <a:t> font</a:t>
            </a:r>
            <a:endParaRPr lang="en-GB" dirty="0"/>
          </a:p>
        </p:txBody>
      </p:sp>
      <p:sp>
        <p:nvSpPr>
          <p:cNvPr id="7" name="Title 1"/>
          <p:cNvSpPr>
            <a:spLocks noGrp="1"/>
          </p:cNvSpPr>
          <p:nvPr>
            <p:ph type="title"/>
          </p:nvPr>
        </p:nvSpPr>
        <p:spPr>
          <a:xfrm>
            <a:off x="323528" y="188641"/>
            <a:ext cx="8478000" cy="720080"/>
          </a:xfrm>
        </p:spPr>
        <p:txBody>
          <a:bodyPr lIns="0" anchor="b" anchorCtr="0">
            <a:normAutofit/>
          </a:bodyPr>
          <a:lstStyle>
            <a:lvl1pPr algn="l">
              <a:defRPr sz="2800" b="1" i="0">
                <a:solidFill>
                  <a:schemeClr val="bg1"/>
                </a:solidFill>
                <a:latin typeface="Helvetica"/>
                <a:ea typeface="Tahoma" pitchFamily="34" charset="0"/>
                <a:cs typeface="Helvetica"/>
              </a:defRPr>
            </a:lvl1pPr>
          </a:lstStyle>
          <a:p>
            <a:r>
              <a:rPr lang="en-US" dirty="0" smtClean="0"/>
              <a:t>Click to edit Master title style</a:t>
            </a:r>
            <a:endParaRPr lang="en-GB" dirty="0"/>
          </a:p>
        </p:txBody>
      </p:sp>
      <p:sp>
        <p:nvSpPr>
          <p:cNvPr id="3" name="Text Placeholder 2"/>
          <p:cNvSpPr>
            <a:spLocks noGrp="1"/>
          </p:cNvSpPr>
          <p:nvPr>
            <p:ph type="body" sz="quarter" idx="15" hasCustomPrompt="1"/>
          </p:nvPr>
        </p:nvSpPr>
        <p:spPr>
          <a:xfrm>
            <a:off x="323850" y="1271376"/>
            <a:ext cx="8478000" cy="4751387"/>
          </a:xfrm>
        </p:spPr>
        <p:txBody>
          <a:bodyPr lIns="0"/>
          <a:lstStyle>
            <a:lvl1pPr marL="0" indent="0">
              <a:buNone/>
              <a:defRPr sz="2400" baseline="0">
                <a:solidFill>
                  <a:schemeClr val="tx1"/>
                </a:solidFill>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Content area is 23.55 cm wide; left margin for text = 0; use Arial 24 as the default</a:t>
            </a:r>
          </a:p>
          <a:p>
            <a:pPr lvl="0"/>
            <a:endParaRPr lang="en-US" dirty="0" smtClean="0"/>
          </a:p>
        </p:txBody>
      </p:sp>
      <p:cxnSp>
        <p:nvCxnSpPr>
          <p:cNvPr id="4" name="Straight Connector 3"/>
          <p:cNvCxnSpPr/>
          <p:nvPr userDrawn="1"/>
        </p:nvCxnSpPr>
        <p:spPr>
          <a:xfrm>
            <a:off x="0" y="1051200"/>
            <a:ext cx="914400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2999733"/>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Title, content, footnote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Rectangle 9"/>
          <p:cNvSpPr/>
          <p:nvPr userDrawn="1"/>
        </p:nvSpPr>
        <p:spPr>
          <a:xfrm>
            <a:off x="9029" y="1062000"/>
            <a:ext cx="9129600" cy="583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defTabSz="914290"/>
            <a:endParaRPr lang="en-GB" dirty="0">
              <a:solidFill>
                <a:prstClr val="white"/>
              </a:solidFill>
            </a:endParaRPr>
          </a:p>
        </p:txBody>
      </p:sp>
      <p:sp>
        <p:nvSpPr>
          <p:cNvPr id="9" name="Text Placeholder 10"/>
          <p:cNvSpPr>
            <a:spLocks noGrp="1"/>
          </p:cNvSpPr>
          <p:nvPr>
            <p:ph type="body" sz="quarter" idx="14" hasCustomPrompt="1"/>
          </p:nvPr>
        </p:nvSpPr>
        <p:spPr>
          <a:xfrm>
            <a:off x="323528" y="6271711"/>
            <a:ext cx="8478000" cy="504825"/>
          </a:xfrm>
        </p:spPr>
        <p:txBody>
          <a:bodyPr lIns="0" anchor="b" anchorCtr="0">
            <a:noAutofit/>
          </a:bodyPr>
          <a:lstStyle>
            <a:lvl1pPr marL="0" indent="0">
              <a:buNone/>
              <a:defRPr sz="1200" baseline="0">
                <a:solidFill>
                  <a:schemeClr val="tx1"/>
                </a:solidFill>
                <a:latin typeface="Arial" pitchFamily="34" charset="0"/>
                <a:ea typeface="Tahoma" pitchFamily="34" charset="0"/>
                <a:cs typeface="Arial" pitchFamily="34" charset="0"/>
              </a:defRPr>
            </a:lvl1pPr>
          </a:lstStyle>
          <a:p>
            <a:pPr lvl="0"/>
            <a:r>
              <a:rPr lang="en-GB" dirty="0" smtClean="0"/>
              <a:t>Footnotes here; minimum 12 </a:t>
            </a:r>
            <a:r>
              <a:rPr lang="en-GB" dirty="0" err="1" smtClean="0"/>
              <a:t>pt</a:t>
            </a:r>
            <a:r>
              <a:rPr lang="en-GB" dirty="0" smtClean="0"/>
              <a:t> font</a:t>
            </a:r>
            <a:endParaRPr lang="en-GB" dirty="0"/>
          </a:p>
        </p:txBody>
      </p:sp>
      <p:sp>
        <p:nvSpPr>
          <p:cNvPr id="7" name="Title 1"/>
          <p:cNvSpPr>
            <a:spLocks noGrp="1"/>
          </p:cNvSpPr>
          <p:nvPr>
            <p:ph type="title"/>
          </p:nvPr>
        </p:nvSpPr>
        <p:spPr>
          <a:xfrm>
            <a:off x="323528" y="188641"/>
            <a:ext cx="8478000" cy="720080"/>
          </a:xfrm>
        </p:spPr>
        <p:txBody>
          <a:bodyPr lIns="0" anchor="b" anchorCtr="0">
            <a:normAutofit/>
          </a:bodyPr>
          <a:lstStyle>
            <a:lvl1pPr algn="l">
              <a:defRPr sz="2800" b="1" i="0">
                <a:solidFill>
                  <a:schemeClr val="bg1"/>
                </a:solidFill>
                <a:latin typeface="Helvetica"/>
                <a:ea typeface="Tahoma" pitchFamily="34" charset="0"/>
                <a:cs typeface="Helvetica"/>
              </a:defRPr>
            </a:lvl1pPr>
          </a:lstStyle>
          <a:p>
            <a:r>
              <a:rPr lang="en-US" dirty="0" smtClean="0"/>
              <a:t>Click to edit Master title style</a:t>
            </a:r>
            <a:endParaRPr lang="en-GB" dirty="0"/>
          </a:p>
        </p:txBody>
      </p:sp>
      <p:sp>
        <p:nvSpPr>
          <p:cNvPr id="3" name="Text Placeholder 2"/>
          <p:cNvSpPr>
            <a:spLocks noGrp="1"/>
          </p:cNvSpPr>
          <p:nvPr>
            <p:ph type="body" sz="quarter" idx="15" hasCustomPrompt="1"/>
          </p:nvPr>
        </p:nvSpPr>
        <p:spPr>
          <a:xfrm>
            <a:off x="323850" y="1271376"/>
            <a:ext cx="8478000" cy="4751387"/>
          </a:xfrm>
        </p:spPr>
        <p:txBody>
          <a:bodyPr lIns="0"/>
          <a:lstStyle>
            <a:lvl1pPr marL="0" indent="0">
              <a:buNone/>
              <a:defRPr sz="2400" baseline="0">
                <a:solidFill>
                  <a:schemeClr val="tx1"/>
                </a:solidFill>
                <a:latin typeface="Helvetica"/>
                <a:cs typeface="Helvetica"/>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Content area is 23.55 cm wide; left margin for text = 0; use Arial 24 as the default</a:t>
            </a:r>
          </a:p>
          <a:p>
            <a:pPr lvl="0"/>
            <a:endParaRPr lang="en-US" dirty="0" smtClean="0"/>
          </a:p>
        </p:txBody>
      </p:sp>
      <p:cxnSp>
        <p:nvCxnSpPr>
          <p:cNvPr id="4" name="Straight Connector 3"/>
          <p:cNvCxnSpPr/>
          <p:nvPr userDrawn="1"/>
        </p:nvCxnSpPr>
        <p:spPr>
          <a:xfrm>
            <a:off x="0" y="1051200"/>
            <a:ext cx="914400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2586925"/>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content (bullets), footnote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Rectangle 9"/>
          <p:cNvSpPr/>
          <p:nvPr userDrawn="1"/>
        </p:nvSpPr>
        <p:spPr>
          <a:xfrm>
            <a:off x="0" y="1062621"/>
            <a:ext cx="9129600" cy="583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defTabSz="914290"/>
            <a:endParaRPr lang="en-GB" dirty="0">
              <a:solidFill>
                <a:prstClr val="white"/>
              </a:solidFill>
            </a:endParaRPr>
          </a:p>
        </p:txBody>
      </p:sp>
      <p:sp>
        <p:nvSpPr>
          <p:cNvPr id="9" name="Text Placeholder 10"/>
          <p:cNvSpPr>
            <a:spLocks noGrp="1"/>
          </p:cNvSpPr>
          <p:nvPr>
            <p:ph type="body" sz="quarter" idx="14" hasCustomPrompt="1"/>
          </p:nvPr>
        </p:nvSpPr>
        <p:spPr>
          <a:xfrm>
            <a:off x="323528" y="6271711"/>
            <a:ext cx="8478000" cy="504825"/>
          </a:xfrm>
        </p:spPr>
        <p:txBody>
          <a:bodyPr lIns="0" anchor="b" anchorCtr="0">
            <a:noAutofit/>
          </a:bodyPr>
          <a:lstStyle>
            <a:lvl1pPr marL="0" indent="0">
              <a:buNone/>
              <a:defRPr sz="1200" baseline="0">
                <a:solidFill>
                  <a:schemeClr val="tx1"/>
                </a:solidFill>
                <a:latin typeface="Arial" pitchFamily="34" charset="0"/>
                <a:ea typeface="Tahoma" pitchFamily="34" charset="0"/>
                <a:cs typeface="Arial" pitchFamily="34" charset="0"/>
              </a:defRPr>
            </a:lvl1pPr>
          </a:lstStyle>
          <a:p>
            <a:pPr lvl="0"/>
            <a:r>
              <a:rPr lang="en-GB" dirty="0" smtClean="0"/>
              <a:t>Footnotes here; minimum 12 </a:t>
            </a:r>
            <a:r>
              <a:rPr lang="en-GB" dirty="0" err="1" smtClean="0"/>
              <a:t>pt</a:t>
            </a:r>
            <a:r>
              <a:rPr lang="en-GB" dirty="0" smtClean="0"/>
              <a:t> font</a:t>
            </a:r>
            <a:endParaRPr lang="en-GB" dirty="0"/>
          </a:p>
        </p:txBody>
      </p:sp>
      <p:sp>
        <p:nvSpPr>
          <p:cNvPr id="7" name="Title 1"/>
          <p:cNvSpPr>
            <a:spLocks noGrp="1"/>
          </p:cNvSpPr>
          <p:nvPr>
            <p:ph type="title"/>
          </p:nvPr>
        </p:nvSpPr>
        <p:spPr>
          <a:xfrm>
            <a:off x="323528" y="188641"/>
            <a:ext cx="8478000" cy="720080"/>
          </a:xfrm>
        </p:spPr>
        <p:txBody>
          <a:bodyPr lIns="0" anchor="b" anchorCtr="0">
            <a:normAutofit/>
          </a:bodyPr>
          <a:lstStyle>
            <a:lvl1pPr algn="l">
              <a:defRPr sz="2800" b="1" i="0">
                <a:solidFill>
                  <a:schemeClr val="bg1"/>
                </a:solidFill>
                <a:latin typeface="Helvetica"/>
                <a:ea typeface="Tahoma" pitchFamily="34" charset="0"/>
                <a:cs typeface="Helvetica"/>
              </a:defRPr>
            </a:lvl1pPr>
          </a:lstStyle>
          <a:p>
            <a:r>
              <a:rPr lang="en-US" dirty="0" smtClean="0"/>
              <a:t>Click to edit Master title style</a:t>
            </a:r>
            <a:endParaRPr lang="en-GB" dirty="0"/>
          </a:p>
        </p:txBody>
      </p:sp>
      <p:sp>
        <p:nvSpPr>
          <p:cNvPr id="3" name="Text Placeholder 2"/>
          <p:cNvSpPr>
            <a:spLocks noGrp="1"/>
          </p:cNvSpPr>
          <p:nvPr>
            <p:ph type="body" sz="quarter" idx="15" hasCustomPrompt="1"/>
          </p:nvPr>
        </p:nvSpPr>
        <p:spPr>
          <a:xfrm>
            <a:off x="323850" y="1269476"/>
            <a:ext cx="8478000" cy="4751387"/>
          </a:xfrm>
        </p:spPr>
        <p:txBody>
          <a:bodyPr lIns="0"/>
          <a:lstStyle>
            <a:lvl1pPr marL="342900" indent="-342900">
              <a:buClr>
                <a:srgbClr val="AC2117"/>
              </a:buClr>
              <a:buSzPct val="125000"/>
              <a:buFont typeface="Arial" pitchFamily="34" charset="0"/>
              <a:buChar char="•"/>
              <a:defRPr sz="2400" baseline="0">
                <a:solidFill>
                  <a:schemeClr val="tx1"/>
                </a:solidFill>
                <a:latin typeface="Helvetica"/>
                <a:cs typeface="Helvetica"/>
              </a:defRPr>
            </a:lvl1pPr>
            <a:lvl2pPr>
              <a:buClr>
                <a:schemeClr val="accent1"/>
              </a:buClr>
              <a:buSzPct val="125000"/>
              <a:defRPr sz="2000">
                <a:latin typeface="Helvetica"/>
                <a:cs typeface="Helvetica"/>
              </a:defRPr>
            </a:lvl2pPr>
            <a:lvl3pPr>
              <a:buClr>
                <a:schemeClr val="accent1"/>
              </a:buClr>
              <a:buSzPct val="125000"/>
              <a:defRPr sz="1800">
                <a:latin typeface="Helvetica"/>
                <a:cs typeface="Helvetica"/>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Bullet 1</a:t>
            </a:r>
          </a:p>
          <a:p>
            <a:pPr lvl="1"/>
            <a:r>
              <a:rPr lang="en-US" dirty="0" smtClean="0"/>
              <a:t>Sub bullet 2</a:t>
            </a:r>
          </a:p>
          <a:p>
            <a:pPr lvl="2"/>
            <a:r>
              <a:rPr lang="en-US" dirty="0" smtClean="0"/>
              <a:t>Sub bullet 3</a:t>
            </a:r>
          </a:p>
          <a:p>
            <a:pPr lvl="2"/>
            <a:endParaRPr lang="en-US" dirty="0" smtClean="0"/>
          </a:p>
        </p:txBody>
      </p:sp>
      <p:cxnSp>
        <p:nvCxnSpPr>
          <p:cNvPr id="8" name="Straight Connector 7"/>
          <p:cNvCxnSpPr/>
          <p:nvPr userDrawn="1"/>
        </p:nvCxnSpPr>
        <p:spPr>
          <a:xfrm>
            <a:off x="0" y="1051200"/>
            <a:ext cx="914400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3329641"/>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3_Title, content, footnotes">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Rectangle 9"/>
          <p:cNvSpPr/>
          <p:nvPr userDrawn="1"/>
        </p:nvSpPr>
        <p:spPr>
          <a:xfrm>
            <a:off x="64" y="1062000"/>
            <a:ext cx="9129600" cy="583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defTabSz="914290"/>
            <a:endParaRPr lang="en-GB" dirty="0">
              <a:solidFill>
                <a:prstClr val="white"/>
              </a:solidFill>
            </a:endParaRPr>
          </a:p>
        </p:txBody>
      </p:sp>
      <p:sp>
        <p:nvSpPr>
          <p:cNvPr id="9" name="Text Placeholder 10"/>
          <p:cNvSpPr>
            <a:spLocks noGrp="1"/>
          </p:cNvSpPr>
          <p:nvPr>
            <p:ph type="body" sz="quarter" idx="14" hasCustomPrompt="1"/>
          </p:nvPr>
        </p:nvSpPr>
        <p:spPr>
          <a:xfrm>
            <a:off x="323528" y="6271711"/>
            <a:ext cx="8478000" cy="504825"/>
          </a:xfrm>
        </p:spPr>
        <p:txBody>
          <a:bodyPr lIns="0" anchor="b" anchorCtr="0">
            <a:noAutofit/>
          </a:bodyPr>
          <a:lstStyle>
            <a:lvl1pPr marL="0" indent="0">
              <a:buNone/>
              <a:defRPr sz="1200" baseline="0">
                <a:solidFill>
                  <a:schemeClr val="tx1"/>
                </a:solidFill>
                <a:latin typeface="Arial" pitchFamily="34" charset="0"/>
                <a:ea typeface="Tahoma" pitchFamily="34" charset="0"/>
                <a:cs typeface="Arial" pitchFamily="34" charset="0"/>
              </a:defRPr>
            </a:lvl1pPr>
          </a:lstStyle>
          <a:p>
            <a:pPr lvl="0"/>
            <a:r>
              <a:rPr lang="en-GB" dirty="0" smtClean="0"/>
              <a:t>Footnotes here; minimum 12 </a:t>
            </a:r>
            <a:r>
              <a:rPr lang="en-GB" dirty="0" err="1" smtClean="0"/>
              <a:t>pt</a:t>
            </a:r>
            <a:r>
              <a:rPr lang="en-GB" dirty="0" smtClean="0"/>
              <a:t> font</a:t>
            </a:r>
            <a:endParaRPr lang="en-GB" dirty="0"/>
          </a:p>
        </p:txBody>
      </p:sp>
      <p:sp>
        <p:nvSpPr>
          <p:cNvPr id="7" name="Title 1"/>
          <p:cNvSpPr>
            <a:spLocks noGrp="1"/>
          </p:cNvSpPr>
          <p:nvPr>
            <p:ph type="title"/>
          </p:nvPr>
        </p:nvSpPr>
        <p:spPr>
          <a:xfrm>
            <a:off x="323528" y="188641"/>
            <a:ext cx="8478000" cy="720080"/>
          </a:xfrm>
        </p:spPr>
        <p:txBody>
          <a:bodyPr lIns="0" anchor="b" anchorCtr="0">
            <a:normAutofit/>
          </a:bodyPr>
          <a:lstStyle>
            <a:lvl1pPr algn="l">
              <a:defRPr sz="2800" b="1" i="0">
                <a:solidFill>
                  <a:schemeClr val="bg1"/>
                </a:solidFill>
                <a:latin typeface="Helvetica"/>
                <a:ea typeface="Tahoma" pitchFamily="34" charset="0"/>
                <a:cs typeface="Helvetica"/>
              </a:defRPr>
            </a:lvl1pPr>
          </a:lstStyle>
          <a:p>
            <a:r>
              <a:rPr lang="en-US" dirty="0" smtClean="0"/>
              <a:t>Click to edit Master title style</a:t>
            </a:r>
            <a:endParaRPr lang="en-GB" dirty="0"/>
          </a:p>
        </p:txBody>
      </p:sp>
      <p:sp>
        <p:nvSpPr>
          <p:cNvPr id="3" name="Text Placeholder 2"/>
          <p:cNvSpPr>
            <a:spLocks noGrp="1"/>
          </p:cNvSpPr>
          <p:nvPr>
            <p:ph type="body" sz="quarter" idx="15" hasCustomPrompt="1"/>
          </p:nvPr>
        </p:nvSpPr>
        <p:spPr>
          <a:xfrm>
            <a:off x="323850" y="1271376"/>
            <a:ext cx="8478000" cy="4751387"/>
          </a:xfrm>
        </p:spPr>
        <p:txBody>
          <a:bodyPr lIns="0"/>
          <a:lstStyle>
            <a:lvl1pPr marL="0" indent="0">
              <a:buNone/>
              <a:defRPr sz="2400" baseline="0">
                <a:solidFill>
                  <a:schemeClr val="tx1"/>
                </a:solidFill>
                <a:latin typeface="Helvetica"/>
                <a:cs typeface="Helvetica"/>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Content area is 23.55 cm wide; left margin for text = 0; use Arial 24 as the default</a:t>
            </a:r>
          </a:p>
          <a:p>
            <a:pPr lvl="0"/>
            <a:endParaRPr lang="en-US" dirty="0" smtClean="0"/>
          </a:p>
        </p:txBody>
      </p:sp>
      <p:cxnSp>
        <p:nvCxnSpPr>
          <p:cNvPr id="4" name="Straight Connector 3"/>
          <p:cNvCxnSpPr/>
          <p:nvPr userDrawn="1"/>
        </p:nvCxnSpPr>
        <p:spPr>
          <a:xfrm>
            <a:off x="0" y="1051200"/>
            <a:ext cx="914400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4137181"/>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685800" y="1886967"/>
            <a:ext cx="7772400" cy="1470025"/>
          </a:xfrm>
        </p:spPr>
        <p:txBody>
          <a:bodyPr/>
          <a:lstStyle>
            <a:lvl1pPr>
              <a:defRPr b="1" i="0">
                <a:solidFill>
                  <a:schemeClr val="bg1"/>
                </a:solidFill>
                <a:effectLst>
                  <a:outerShdw blurRad="38100" dist="38100" dir="2700000" algn="tl">
                    <a:srgbClr val="000000">
                      <a:alpha val="43137"/>
                    </a:srgbClr>
                  </a:outerShdw>
                </a:effectLst>
                <a:latin typeface="Helvetica"/>
                <a:cs typeface="Helvetica"/>
              </a:defRPr>
            </a:lvl1pPr>
          </a:lstStyle>
          <a:p>
            <a:r>
              <a:rPr lang="en-US" dirty="0" smtClean="0"/>
              <a:t>Click to edit Master title style</a:t>
            </a:r>
            <a:endParaRPr lang="en-GB" dirty="0"/>
          </a:p>
        </p:txBody>
      </p:sp>
      <p:sp>
        <p:nvSpPr>
          <p:cNvPr id="6" name="Subtitle 2"/>
          <p:cNvSpPr>
            <a:spLocks noGrp="1"/>
          </p:cNvSpPr>
          <p:nvPr>
            <p:ph type="subTitle" idx="1" hasCustomPrompt="1"/>
          </p:nvPr>
        </p:nvSpPr>
        <p:spPr>
          <a:xfrm>
            <a:off x="1710000" y="3764632"/>
            <a:ext cx="5724000" cy="816496"/>
          </a:xfrm>
        </p:spPr>
        <p:txBody>
          <a:bodyPr>
            <a:noAutofit/>
          </a:bodyPr>
          <a:lstStyle>
            <a:lvl1pPr marL="0" indent="0" algn="ctr">
              <a:buNone/>
              <a:defRPr sz="3200">
                <a:solidFill>
                  <a:schemeClr val="bg1"/>
                </a:solidFill>
                <a:latin typeface="Helvetica"/>
                <a:cs typeface="Helvetic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a:t>
            </a:r>
            <a:endParaRPr lang="en-GB" dirty="0"/>
          </a:p>
        </p:txBody>
      </p:sp>
      <p:sp>
        <p:nvSpPr>
          <p:cNvPr id="8" name="Text Placeholder 7"/>
          <p:cNvSpPr>
            <a:spLocks noGrp="1"/>
          </p:cNvSpPr>
          <p:nvPr>
            <p:ph type="body" sz="quarter" idx="10" hasCustomPrompt="1"/>
          </p:nvPr>
        </p:nvSpPr>
        <p:spPr>
          <a:xfrm>
            <a:off x="1709558" y="4653136"/>
            <a:ext cx="5724884" cy="1296120"/>
          </a:xfrm>
        </p:spPr>
        <p:txBody>
          <a:bodyPr anchor="ctr" anchorCtr="0">
            <a:normAutofit/>
          </a:bodyPr>
          <a:lstStyle>
            <a:lvl1pPr algn="ctr">
              <a:buNone/>
              <a:defRPr sz="2400" baseline="0">
                <a:solidFill>
                  <a:schemeClr val="bg1">
                    <a:lumMod val="85000"/>
                  </a:schemeClr>
                </a:solidFill>
                <a:latin typeface="Helvetica"/>
                <a:cs typeface="Helvetica"/>
              </a:defRPr>
            </a:lvl1pPr>
          </a:lstStyle>
          <a:p>
            <a:pPr lvl="0"/>
            <a:r>
              <a:rPr lang="en-GB" dirty="0" smtClean="0"/>
              <a:t>Further text</a:t>
            </a:r>
            <a:endParaRPr lang="en-GB" dirty="0"/>
          </a:p>
        </p:txBody>
      </p:sp>
      <p:sp>
        <p:nvSpPr>
          <p:cNvPr id="9" name="Rectangle 10"/>
          <p:cNvSpPr>
            <a:spLocks noChangeArrowheads="1"/>
          </p:cNvSpPr>
          <p:nvPr userDrawn="1"/>
        </p:nvSpPr>
        <p:spPr bwMode="auto">
          <a:xfrm>
            <a:off x="7097713" y="62325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bg1"/>
                </a:solidFill>
                <a:latin typeface="Tahoma" pitchFamily="34" charset="0"/>
                <a:ea typeface="ＭＳ Ｐゴシック" pitchFamily="34" charset="-128"/>
              </a:defRPr>
            </a:lvl1pPr>
            <a:lvl2pPr marL="742950" indent="-285750" eaLnBrk="0" hangingPunct="0">
              <a:defRPr>
                <a:solidFill>
                  <a:schemeClr val="bg1"/>
                </a:solidFill>
                <a:latin typeface="Tahoma" pitchFamily="34" charset="0"/>
                <a:ea typeface="ＭＳ Ｐゴシック" pitchFamily="34" charset="-128"/>
              </a:defRPr>
            </a:lvl2pPr>
            <a:lvl3pPr marL="1143000" indent="-228600" eaLnBrk="0" hangingPunct="0">
              <a:defRPr>
                <a:solidFill>
                  <a:schemeClr val="bg1"/>
                </a:solidFill>
                <a:latin typeface="Tahoma" pitchFamily="34" charset="0"/>
                <a:ea typeface="ＭＳ Ｐゴシック" pitchFamily="34" charset="-128"/>
              </a:defRPr>
            </a:lvl3pPr>
            <a:lvl4pPr marL="1600200" indent="-228600" eaLnBrk="0" hangingPunct="0">
              <a:defRPr>
                <a:solidFill>
                  <a:schemeClr val="bg1"/>
                </a:solidFill>
                <a:latin typeface="Tahoma" pitchFamily="34" charset="0"/>
                <a:ea typeface="ＭＳ Ｐゴシック" pitchFamily="34" charset="-128"/>
              </a:defRPr>
            </a:lvl4pPr>
            <a:lvl5pPr marL="2057400" indent="-228600" eaLnBrk="0" hangingPunct="0">
              <a:defRPr>
                <a:solidFill>
                  <a:schemeClr val="bg1"/>
                </a:solidFill>
                <a:latin typeface="Tahoma" pitchFamily="34" charset="0"/>
                <a:ea typeface="ＭＳ Ｐゴシック" pitchFamily="34" charset="-128"/>
              </a:defRPr>
            </a:lvl5pPr>
            <a:lvl6pPr marL="2514600" indent="-228600" eaLnBrk="0" fontAlgn="base" hangingPunct="0">
              <a:spcBef>
                <a:spcPct val="0"/>
              </a:spcBef>
              <a:spcAft>
                <a:spcPct val="0"/>
              </a:spcAft>
              <a:defRPr>
                <a:solidFill>
                  <a:schemeClr val="bg1"/>
                </a:solidFill>
                <a:latin typeface="Tahoma" pitchFamily="34" charset="0"/>
                <a:ea typeface="ＭＳ Ｐゴシック" pitchFamily="34" charset="-128"/>
              </a:defRPr>
            </a:lvl6pPr>
            <a:lvl7pPr marL="2971800" indent="-228600" eaLnBrk="0" fontAlgn="base" hangingPunct="0">
              <a:spcBef>
                <a:spcPct val="0"/>
              </a:spcBef>
              <a:spcAft>
                <a:spcPct val="0"/>
              </a:spcAft>
              <a:defRPr>
                <a:solidFill>
                  <a:schemeClr val="bg1"/>
                </a:solidFill>
                <a:latin typeface="Tahoma" pitchFamily="34" charset="0"/>
                <a:ea typeface="ＭＳ Ｐゴシック" pitchFamily="34" charset="-128"/>
              </a:defRPr>
            </a:lvl7pPr>
            <a:lvl8pPr marL="3429000" indent="-228600" eaLnBrk="0" fontAlgn="base" hangingPunct="0">
              <a:spcBef>
                <a:spcPct val="0"/>
              </a:spcBef>
              <a:spcAft>
                <a:spcPct val="0"/>
              </a:spcAft>
              <a:defRPr>
                <a:solidFill>
                  <a:schemeClr val="bg1"/>
                </a:solidFill>
                <a:latin typeface="Tahoma" pitchFamily="34" charset="0"/>
                <a:ea typeface="ＭＳ Ｐゴシック" pitchFamily="34" charset="-128"/>
              </a:defRPr>
            </a:lvl8pPr>
            <a:lvl9pPr marL="3886200" indent="-228600" eaLnBrk="0" fontAlgn="base" hangingPunct="0">
              <a:spcBef>
                <a:spcPct val="0"/>
              </a:spcBef>
              <a:spcAft>
                <a:spcPct val="0"/>
              </a:spcAft>
              <a:defRPr>
                <a:solidFill>
                  <a:schemeClr val="bg1"/>
                </a:solidFill>
                <a:latin typeface="Tahoma" pitchFamily="34" charset="0"/>
                <a:ea typeface="ＭＳ Ｐゴシック" pitchFamily="34" charset="-128"/>
              </a:defRPr>
            </a:lvl9pPr>
          </a:lstStyle>
          <a:p>
            <a:pPr algn="r" eaLnBrk="1" fontAlgn="base" hangingPunct="1">
              <a:spcBef>
                <a:spcPct val="0"/>
              </a:spcBef>
              <a:spcAft>
                <a:spcPct val="0"/>
              </a:spcAft>
            </a:pPr>
            <a:endParaRPr lang="en-GB" altLang="en-US" sz="800" dirty="0">
              <a:solidFill>
                <a:srgbClr val="00498B"/>
              </a:solidFill>
              <a:cs typeface="Arial" pitchFamily="34" charset="0"/>
            </a:endParaRPr>
          </a:p>
        </p:txBody>
      </p:sp>
    </p:spTree>
    <p:extLst>
      <p:ext uri="{BB962C8B-B14F-4D97-AF65-F5344CB8AC3E}">
        <p14:creationId xmlns:p14="http://schemas.microsoft.com/office/powerpoint/2010/main" val="2847458332"/>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_Title only">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9" name="Text Placeholder 10"/>
          <p:cNvSpPr>
            <a:spLocks noGrp="1"/>
          </p:cNvSpPr>
          <p:nvPr>
            <p:ph type="body" sz="quarter" idx="14" hasCustomPrompt="1"/>
          </p:nvPr>
        </p:nvSpPr>
        <p:spPr>
          <a:xfrm>
            <a:off x="323528" y="6271711"/>
            <a:ext cx="8478000" cy="504825"/>
          </a:xfrm>
        </p:spPr>
        <p:txBody>
          <a:bodyPr lIns="0" anchor="b" anchorCtr="0">
            <a:noAutofit/>
          </a:bodyPr>
          <a:lstStyle>
            <a:lvl1pPr marL="0" indent="0">
              <a:buNone/>
              <a:defRPr sz="1200" baseline="0">
                <a:solidFill>
                  <a:schemeClr val="tx1"/>
                </a:solidFill>
                <a:latin typeface="Arial" pitchFamily="34" charset="0"/>
                <a:ea typeface="Tahoma" pitchFamily="34" charset="0"/>
                <a:cs typeface="Arial" pitchFamily="34" charset="0"/>
              </a:defRPr>
            </a:lvl1pPr>
          </a:lstStyle>
          <a:p>
            <a:pPr lvl="0"/>
            <a:r>
              <a:rPr lang="en-GB" dirty="0" smtClean="0"/>
              <a:t>Footnotes here; minimum 12 </a:t>
            </a:r>
            <a:r>
              <a:rPr lang="en-GB" dirty="0" err="1" smtClean="0"/>
              <a:t>pt</a:t>
            </a:r>
            <a:r>
              <a:rPr lang="en-GB" dirty="0" smtClean="0"/>
              <a:t> font</a:t>
            </a:r>
            <a:endParaRPr lang="en-GB" dirty="0"/>
          </a:p>
        </p:txBody>
      </p:sp>
      <p:sp>
        <p:nvSpPr>
          <p:cNvPr id="7" name="Title 1"/>
          <p:cNvSpPr>
            <a:spLocks noGrp="1"/>
          </p:cNvSpPr>
          <p:nvPr>
            <p:ph type="title"/>
          </p:nvPr>
        </p:nvSpPr>
        <p:spPr>
          <a:xfrm>
            <a:off x="323528" y="188641"/>
            <a:ext cx="8478000" cy="720080"/>
          </a:xfrm>
        </p:spPr>
        <p:txBody>
          <a:bodyPr lIns="0" anchor="b" anchorCtr="0">
            <a:normAutofit/>
          </a:bodyPr>
          <a:lstStyle>
            <a:lvl1pPr algn="l">
              <a:defRPr sz="2800" b="1" i="0">
                <a:solidFill>
                  <a:schemeClr val="bg1"/>
                </a:solidFill>
                <a:latin typeface="Helvetica"/>
                <a:ea typeface="Tahoma" pitchFamily="34" charset="0"/>
                <a:cs typeface="Helvetica"/>
              </a:defRPr>
            </a:lvl1pPr>
          </a:lstStyle>
          <a:p>
            <a:r>
              <a:rPr lang="en-US" dirty="0" smtClean="0"/>
              <a:t>Click to edit Master title style</a:t>
            </a:r>
            <a:endParaRPr lang="en-GB" dirty="0"/>
          </a:p>
        </p:txBody>
      </p:sp>
    </p:spTree>
    <p:extLst>
      <p:ext uri="{BB962C8B-B14F-4D97-AF65-F5344CB8AC3E}">
        <p14:creationId xmlns:p14="http://schemas.microsoft.com/office/powerpoint/2010/main" val="1579738089"/>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CA" dirty="0"/>
          </a:p>
        </p:txBody>
      </p:sp>
      <p:sp>
        <p:nvSpPr>
          <p:cNvPr id="3" name="Rectangle 44"/>
          <p:cNvSpPr>
            <a:spLocks noGrp="1" noChangeArrowheads="1"/>
          </p:cNvSpPr>
          <p:nvPr>
            <p:ph type="dt" sz="half" idx="10"/>
          </p:nvPr>
        </p:nvSpPr>
        <p:spPr>
          <a:xfrm>
            <a:off x="457200" y="6243638"/>
            <a:ext cx="2133600" cy="457200"/>
          </a:xfrm>
          <a:prstGeom prst="rect">
            <a:avLst/>
          </a:prstGeom>
        </p:spPr>
        <p:txBody>
          <a:bodyPr/>
          <a:lstStyle>
            <a:lvl1pPr>
              <a:defRPr>
                <a:latin typeface="Arial" pitchFamily="34" charset="0"/>
              </a:defRPr>
            </a:lvl1pPr>
          </a:lstStyle>
          <a:p>
            <a:pPr algn="ctr" defTabSz="457200" fontAlgn="base">
              <a:spcBef>
                <a:spcPct val="0"/>
              </a:spcBef>
              <a:spcAft>
                <a:spcPct val="0"/>
              </a:spcAft>
              <a:defRPr/>
            </a:pPr>
            <a:endParaRPr lang="en-GB" altLang="ja-JP" dirty="0">
              <a:solidFill>
                <a:srgbClr val="FFFFFF"/>
              </a:solidFill>
              <a:cs typeface="Arial" pitchFamily="34" charset="0"/>
            </a:endParaRPr>
          </a:p>
        </p:txBody>
      </p:sp>
      <p:sp>
        <p:nvSpPr>
          <p:cNvPr id="4" name="Rectangle 45"/>
          <p:cNvSpPr>
            <a:spLocks noGrp="1" noChangeArrowheads="1"/>
          </p:cNvSpPr>
          <p:nvPr>
            <p:ph type="ftr" sz="quarter" idx="11"/>
          </p:nvPr>
        </p:nvSpPr>
        <p:spPr>
          <a:xfrm>
            <a:off x="3124200" y="6248400"/>
            <a:ext cx="2895600" cy="457200"/>
          </a:xfrm>
          <a:prstGeom prst="rect">
            <a:avLst/>
          </a:prstGeom>
        </p:spPr>
        <p:txBody>
          <a:bodyPr/>
          <a:lstStyle>
            <a:lvl1pPr>
              <a:defRPr>
                <a:latin typeface="Arial" pitchFamily="34" charset="0"/>
              </a:defRPr>
            </a:lvl1pPr>
          </a:lstStyle>
          <a:p>
            <a:pPr algn="ctr" defTabSz="457200" fontAlgn="base">
              <a:spcBef>
                <a:spcPct val="0"/>
              </a:spcBef>
              <a:spcAft>
                <a:spcPct val="0"/>
              </a:spcAft>
              <a:defRPr/>
            </a:pPr>
            <a:endParaRPr lang="en-GB" dirty="0">
              <a:solidFill>
                <a:srgbClr val="FFFFFF"/>
              </a:solidFill>
              <a:ea typeface="ＭＳ Ｐゴシック" pitchFamily="34" charset="-128"/>
              <a:cs typeface="Arial" pitchFamily="34" charset="0"/>
            </a:endParaRPr>
          </a:p>
        </p:txBody>
      </p:sp>
      <p:sp>
        <p:nvSpPr>
          <p:cNvPr id="5" name="Rectangle 46"/>
          <p:cNvSpPr>
            <a:spLocks noGrp="1" noChangeArrowheads="1"/>
          </p:cNvSpPr>
          <p:nvPr>
            <p:ph type="sldNum" sz="quarter" idx="12"/>
          </p:nvPr>
        </p:nvSpPr>
        <p:spPr>
          <a:xfrm>
            <a:off x="6553200" y="6243638"/>
            <a:ext cx="2133600" cy="457200"/>
          </a:xfrm>
          <a:prstGeom prst="rect">
            <a:avLst/>
          </a:prstGeom>
        </p:spPr>
        <p:txBody>
          <a:bodyPr/>
          <a:lstStyle>
            <a:lvl1pPr>
              <a:defRPr>
                <a:latin typeface="Arial" pitchFamily="34" charset="0"/>
              </a:defRPr>
            </a:lvl1pPr>
          </a:lstStyle>
          <a:p>
            <a:pPr algn="ctr" defTabSz="457200" fontAlgn="base">
              <a:spcBef>
                <a:spcPct val="0"/>
              </a:spcBef>
              <a:spcAft>
                <a:spcPct val="0"/>
              </a:spcAft>
              <a:defRPr/>
            </a:pPr>
            <a:fld id="{85957457-8128-4916-BC90-2EC647892248}" type="slidenum">
              <a:rPr lang="en-GB" altLang="ja-JP">
                <a:solidFill>
                  <a:srgbClr val="FFFFFF"/>
                </a:solidFill>
                <a:cs typeface="Arial" pitchFamily="34" charset="0"/>
              </a:rPr>
              <a:pPr algn="ctr" defTabSz="457200" fontAlgn="base">
                <a:spcBef>
                  <a:spcPct val="0"/>
                </a:spcBef>
                <a:spcAft>
                  <a:spcPct val="0"/>
                </a:spcAft>
                <a:defRPr/>
              </a:pPr>
              <a:t>‹#›</a:t>
            </a:fld>
            <a:endParaRPr lang="en-GB" altLang="ja-JP" dirty="0">
              <a:solidFill>
                <a:srgbClr val="FFFFFF"/>
              </a:solidFill>
              <a:cs typeface="Arial" pitchFamily="34" charset="0"/>
            </a:endParaRPr>
          </a:p>
        </p:txBody>
      </p:sp>
    </p:spTree>
    <p:extLst>
      <p:ext uri="{BB962C8B-B14F-4D97-AF65-F5344CB8AC3E}">
        <p14:creationId xmlns:p14="http://schemas.microsoft.com/office/powerpoint/2010/main" val="1308189948"/>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7466792"/>
      </p:ext>
    </p:extLst>
  </p:cSld>
  <p:clrMapOvr>
    <a:masterClrMapping/>
  </p:clrMapOvr>
  <p:transition spd="med">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content (bullets), footnote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Rectangle 9"/>
          <p:cNvSpPr/>
          <p:nvPr userDrawn="1"/>
        </p:nvSpPr>
        <p:spPr>
          <a:xfrm>
            <a:off x="0" y="1062621"/>
            <a:ext cx="9129600" cy="583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defTabSz="914290"/>
            <a:endParaRPr lang="en-GB" dirty="0">
              <a:solidFill>
                <a:prstClr val="white"/>
              </a:solidFill>
            </a:endParaRPr>
          </a:p>
        </p:txBody>
      </p:sp>
      <p:sp>
        <p:nvSpPr>
          <p:cNvPr id="9" name="Text Placeholder 10"/>
          <p:cNvSpPr>
            <a:spLocks noGrp="1"/>
          </p:cNvSpPr>
          <p:nvPr>
            <p:ph type="body" sz="quarter" idx="14" hasCustomPrompt="1"/>
          </p:nvPr>
        </p:nvSpPr>
        <p:spPr>
          <a:xfrm>
            <a:off x="323528" y="6271711"/>
            <a:ext cx="8478000" cy="504825"/>
          </a:xfrm>
        </p:spPr>
        <p:txBody>
          <a:bodyPr lIns="0" anchor="b" anchorCtr="0">
            <a:noAutofit/>
          </a:bodyPr>
          <a:lstStyle>
            <a:lvl1pPr marL="0" indent="0">
              <a:buNone/>
              <a:defRPr sz="1200" baseline="0">
                <a:solidFill>
                  <a:schemeClr val="tx1"/>
                </a:solidFill>
                <a:latin typeface="Arial" pitchFamily="34" charset="0"/>
                <a:ea typeface="Tahoma" pitchFamily="34" charset="0"/>
                <a:cs typeface="Arial" pitchFamily="34" charset="0"/>
              </a:defRPr>
            </a:lvl1pPr>
          </a:lstStyle>
          <a:p>
            <a:pPr lvl="0"/>
            <a:r>
              <a:rPr lang="en-GB" dirty="0" smtClean="0"/>
              <a:t>Footnotes here; minimum 12 </a:t>
            </a:r>
            <a:r>
              <a:rPr lang="en-GB" dirty="0" err="1" smtClean="0"/>
              <a:t>pt</a:t>
            </a:r>
            <a:r>
              <a:rPr lang="en-GB" dirty="0" smtClean="0"/>
              <a:t> font</a:t>
            </a:r>
            <a:endParaRPr lang="en-GB" dirty="0"/>
          </a:p>
        </p:txBody>
      </p:sp>
      <p:sp>
        <p:nvSpPr>
          <p:cNvPr id="7" name="Title 1"/>
          <p:cNvSpPr>
            <a:spLocks noGrp="1"/>
          </p:cNvSpPr>
          <p:nvPr>
            <p:ph type="title"/>
          </p:nvPr>
        </p:nvSpPr>
        <p:spPr>
          <a:xfrm>
            <a:off x="323528" y="188641"/>
            <a:ext cx="8478000" cy="720080"/>
          </a:xfrm>
        </p:spPr>
        <p:txBody>
          <a:bodyPr lIns="0" anchor="b" anchorCtr="0">
            <a:normAutofit/>
          </a:bodyPr>
          <a:lstStyle>
            <a:lvl1pPr algn="l">
              <a:defRPr sz="2800" b="0">
                <a:solidFill>
                  <a:schemeClr val="bg1"/>
                </a:solidFill>
                <a:latin typeface="Arial" pitchFamily="34" charset="0"/>
                <a:ea typeface="Tahoma" pitchFamily="34" charset="0"/>
                <a:cs typeface="Arial" pitchFamily="34" charset="0"/>
              </a:defRPr>
            </a:lvl1pPr>
          </a:lstStyle>
          <a:p>
            <a:r>
              <a:rPr lang="en-US" dirty="0" smtClean="0"/>
              <a:t>Click to edit Master title style</a:t>
            </a:r>
            <a:endParaRPr lang="en-GB" dirty="0"/>
          </a:p>
        </p:txBody>
      </p:sp>
      <p:sp>
        <p:nvSpPr>
          <p:cNvPr id="3" name="Text Placeholder 2"/>
          <p:cNvSpPr>
            <a:spLocks noGrp="1"/>
          </p:cNvSpPr>
          <p:nvPr>
            <p:ph type="body" sz="quarter" idx="15" hasCustomPrompt="1"/>
          </p:nvPr>
        </p:nvSpPr>
        <p:spPr>
          <a:xfrm>
            <a:off x="323850" y="1269476"/>
            <a:ext cx="8478000" cy="4751387"/>
          </a:xfrm>
        </p:spPr>
        <p:txBody>
          <a:bodyPr lIns="0"/>
          <a:lstStyle>
            <a:lvl1pPr marL="342900" indent="-342900">
              <a:buClr>
                <a:srgbClr val="AC2117"/>
              </a:buClr>
              <a:buSzPct val="125000"/>
              <a:buFont typeface="Arial" pitchFamily="34" charset="0"/>
              <a:buChar char="•"/>
              <a:defRPr sz="2400" baseline="0">
                <a:solidFill>
                  <a:schemeClr val="tx1"/>
                </a:solidFill>
                <a:latin typeface="Arial" pitchFamily="34" charset="0"/>
                <a:cs typeface="Arial" pitchFamily="34" charset="0"/>
              </a:defRPr>
            </a:lvl1pPr>
            <a:lvl2pPr>
              <a:buClr>
                <a:schemeClr val="accent1"/>
              </a:buClr>
              <a:buSzPct val="125000"/>
              <a:defRPr sz="2000">
                <a:latin typeface="Arial" pitchFamily="34" charset="0"/>
                <a:cs typeface="Arial" pitchFamily="34" charset="0"/>
              </a:defRPr>
            </a:lvl2pPr>
            <a:lvl3pPr>
              <a:buClr>
                <a:schemeClr val="accent1"/>
              </a:buClr>
              <a:buSzPct val="125000"/>
              <a:defRPr sz="1800">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Bullet 1</a:t>
            </a:r>
          </a:p>
          <a:p>
            <a:pPr lvl="1"/>
            <a:r>
              <a:rPr lang="en-US" dirty="0" smtClean="0"/>
              <a:t>Sub bullet 2</a:t>
            </a:r>
          </a:p>
          <a:p>
            <a:pPr lvl="2"/>
            <a:r>
              <a:rPr lang="en-US" dirty="0" smtClean="0"/>
              <a:t>Sub bullet 3</a:t>
            </a:r>
          </a:p>
          <a:p>
            <a:pPr lvl="2"/>
            <a:endParaRPr lang="en-US" dirty="0" smtClean="0"/>
          </a:p>
        </p:txBody>
      </p:sp>
      <p:cxnSp>
        <p:nvCxnSpPr>
          <p:cNvPr id="8" name="Straight Connector 7"/>
          <p:cNvCxnSpPr/>
          <p:nvPr userDrawn="1"/>
        </p:nvCxnSpPr>
        <p:spPr>
          <a:xfrm>
            <a:off x="0" y="1051200"/>
            <a:ext cx="914400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9141442"/>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obj">
  <p:cSld name="1_Title and Content">
    <p:spTree>
      <p:nvGrpSpPr>
        <p:cNvPr id="1" name=""/>
        <p:cNvGrpSpPr/>
        <p:nvPr/>
      </p:nvGrpSpPr>
      <p:grpSpPr>
        <a:xfrm>
          <a:off x="0" y="0"/>
          <a:ext cx="0" cy="0"/>
          <a:chOff x="0" y="0"/>
          <a:chExt cx="0" cy="0"/>
        </a:xfrm>
      </p:grpSpPr>
      <p:graphicFrame>
        <p:nvGraphicFramePr>
          <p:cNvPr id="4" name="AutoShape 3"/>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3074" name="think-cell Slide" r:id="rId9" imgW="0" imgH="0" progId="">
                  <p:embed/>
                </p:oleObj>
              </mc:Choice>
              <mc:Fallback>
                <p:oleObj name="think-cell Slide" r:id="rId9"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Rectangle 4"/>
          <p:cNvSpPr/>
          <p:nvPr>
            <p:custDataLst>
              <p:tags r:id="rId3"/>
            </p:custDataLst>
          </p:nvPr>
        </p:nvSpPr>
        <p:spPr>
          <a:xfrm>
            <a:off x="366713" y="163513"/>
            <a:ext cx="8539162" cy="938212"/>
          </a:xfrm>
          <a:prstGeom prst="rect">
            <a:avLst/>
          </a:prstGeom>
          <a:gradFill flip="none" rotWithShape="1">
            <a:gsLst>
              <a:gs pos="0">
                <a:srgbClr val="AD1130"/>
              </a:gs>
              <a:gs pos="50000">
                <a:srgbClr val="900827"/>
              </a:gs>
              <a:gs pos="100000">
                <a:srgbClr val="630218"/>
              </a:gs>
            </a:gsLst>
            <a:lin ang="0" scaled="1"/>
            <a:tileRect/>
          </a:gradFill>
          <a:ln w="25400" cap="flat" cmpd="sng" algn="ctr">
            <a:no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none">
            <a:schemeClr val="lt1"/>
          </a:fontRef>
        </p:style>
        <p:txBody>
          <a:bodyPr lIns="144000" rIns="144000" anchor="ctr">
            <a:norm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fontAlgn="base">
              <a:lnSpc>
                <a:spcPct val="90000"/>
              </a:lnSpc>
              <a:spcBef>
                <a:spcPct val="0"/>
              </a:spcBef>
              <a:spcAft>
                <a:spcPct val="0"/>
              </a:spcAft>
            </a:pPr>
            <a:endParaRPr lang="en-GB" altLang="en-US" sz="2400">
              <a:solidFill>
                <a:srgbClr val="FFFFFF"/>
              </a:solidFill>
              <a:ea typeface="Geneva"/>
              <a:cs typeface="Geneva"/>
            </a:endParaRPr>
          </a:p>
        </p:txBody>
      </p:sp>
      <p:pic>
        <p:nvPicPr>
          <p:cNvPr id="6" name="Grafik 1"/>
          <p:cNvPicPr>
            <a:picLocks noChangeAspect="1"/>
          </p:cNvPicPr>
          <p:nvPr>
            <p:custDataLst>
              <p:tags r:id="rId4"/>
            </p:custDataLst>
          </p:nvPr>
        </p:nvPicPr>
        <p:blipFill>
          <a:blip r:embed="rId10">
            <a:extLst>
              <a:ext uri="{28A0092B-C50C-407E-A947-70E740481C1C}">
                <a14:useLocalDpi xmlns:a14="http://schemas.microsoft.com/office/drawing/2010/main" val="0"/>
              </a:ext>
            </a:extLst>
          </a:blip>
          <a:srcRect t="77263"/>
          <a:stretch>
            <a:fillRect/>
          </a:stretch>
        </p:blipFill>
        <p:spPr bwMode="auto">
          <a:xfrm>
            <a:off x="7740650" y="6486525"/>
            <a:ext cx="1285875"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Grafik 8"/>
          <p:cNvPicPr>
            <a:picLocks noChangeAspect="1"/>
          </p:cNvPicPr>
          <p:nvPr>
            <p:custDataLst>
              <p:tags r:id="rId5"/>
            </p:custDataLst>
          </p:nvPr>
        </p:nvPicPr>
        <p:blipFill>
          <a:blip r:embed="rId11">
            <a:extLst>
              <a:ext uri="{28A0092B-C50C-407E-A947-70E740481C1C}">
                <a14:useLocalDpi xmlns:a14="http://schemas.microsoft.com/office/drawing/2010/main" val="0"/>
              </a:ext>
            </a:extLst>
          </a:blip>
          <a:srcRect b="21890"/>
          <a:stretch>
            <a:fillRect/>
          </a:stretch>
        </p:blipFill>
        <p:spPr bwMode="auto">
          <a:xfrm>
            <a:off x="7739063" y="6081713"/>
            <a:ext cx="1255712"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hteck 9"/>
          <p:cNvSpPr/>
          <p:nvPr>
            <p:custDataLst>
              <p:tags r:id="rId6"/>
            </p:custDataLst>
          </p:nvPr>
        </p:nvSpPr>
        <p:spPr>
          <a:xfrm>
            <a:off x="-12700" y="0"/>
            <a:ext cx="260350" cy="68580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lnSpc>
                <a:spcPct val="90000"/>
              </a:lnSpc>
              <a:spcBef>
                <a:spcPct val="0"/>
              </a:spcBef>
              <a:spcAft>
                <a:spcPct val="0"/>
              </a:spcAft>
            </a:pPr>
            <a:endParaRPr lang="en-GB" altLang="en-US" sz="2800" b="1">
              <a:solidFill>
                <a:srgbClr val="0668AF"/>
              </a:solidFill>
            </a:endParaRPr>
          </a:p>
        </p:txBody>
      </p:sp>
      <p:sp>
        <p:nvSpPr>
          <p:cNvPr id="9" name="TextBox 8"/>
          <p:cNvSpPr txBox="1"/>
          <p:nvPr>
            <p:custDataLst>
              <p:tags r:id="rId7"/>
            </p:custDataLst>
          </p:nvPr>
        </p:nvSpPr>
        <p:spPr>
          <a:xfrm>
            <a:off x="8770938" y="6637338"/>
            <a:ext cx="354012" cy="184150"/>
          </a:xfrm>
          <a:prstGeom prst="rect">
            <a:avLst/>
          </a:prstGeom>
          <a:noFill/>
        </p:spPr>
        <p:txBody>
          <a:bodyPr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pPr>
            <a:fld id="{A4DD52B6-30DD-4A3C-B2D1-931C2F3709CD}" type="slidenum">
              <a:rPr lang="en-GB" altLang="en-US" sz="1200">
                <a:solidFill>
                  <a:srgbClr val="0084CB"/>
                </a:solidFill>
              </a:rPr>
              <a:pPr algn="ctr" eaLnBrk="1" fontAlgn="base" hangingPunct="1">
                <a:spcBef>
                  <a:spcPct val="0"/>
                </a:spcBef>
                <a:spcAft>
                  <a:spcPct val="0"/>
                </a:spcAft>
              </a:pPr>
              <a:t>‹#›</a:t>
            </a:fld>
            <a:endParaRPr lang="en-GB" altLang="en-US" sz="1200">
              <a:solidFill>
                <a:srgbClr val="0084CB"/>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Date Placeholder 3"/>
          <p:cNvSpPr>
            <a:spLocks noGrp="1"/>
          </p:cNvSpPr>
          <p:nvPr>
            <p:ph type="dt" sz="half" idx="10"/>
          </p:nvPr>
        </p:nvSpPr>
        <p:spPr>
          <a:xfrm>
            <a:off x="7893050" y="6451600"/>
            <a:ext cx="900113" cy="179388"/>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pPr fontAlgn="base">
              <a:spcBef>
                <a:spcPct val="0"/>
              </a:spcBef>
              <a:spcAft>
                <a:spcPct val="0"/>
              </a:spcAft>
            </a:pPr>
            <a:fld id="{0D8D1111-B74B-48AA-A1B2-040A67479984}" type="datetime4">
              <a:rPr lang="en-GB" altLang="en-US">
                <a:latin typeface="Tahoma" pitchFamily="34" charset="0"/>
                <a:cs typeface="Arial" pitchFamily="34" charset="0"/>
              </a:rPr>
              <a:pPr fontAlgn="base">
                <a:spcBef>
                  <a:spcPct val="0"/>
                </a:spcBef>
                <a:spcAft>
                  <a:spcPct val="0"/>
                </a:spcAft>
              </a:pPr>
              <a:t>09 November 2017</a:t>
            </a:fld>
            <a:endParaRPr lang="en-GB" altLang="en-US">
              <a:latin typeface="Tahoma" pitchFamily="34" charset="0"/>
              <a:cs typeface="Arial" pitchFamily="34" charset="0"/>
            </a:endParaRPr>
          </a:p>
        </p:txBody>
      </p:sp>
      <p:sp>
        <p:nvSpPr>
          <p:cNvPr id="11" name="Footer Placeholder 4"/>
          <p:cNvSpPr>
            <a:spLocks noGrp="1"/>
          </p:cNvSpPr>
          <p:nvPr>
            <p:ph type="ftr" sz="quarter" idx="11"/>
          </p:nvPr>
        </p:nvSpPr>
        <p:spPr>
          <a:xfrm>
            <a:off x="358775" y="6423025"/>
            <a:ext cx="6478588" cy="360363"/>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pPr fontAlgn="base">
              <a:spcBef>
                <a:spcPct val="0"/>
              </a:spcBef>
              <a:spcAft>
                <a:spcPct val="0"/>
              </a:spcAft>
            </a:pPr>
            <a:endParaRPr lang="en-GB" altLang="en-US">
              <a:latin typeface="Tahoma" pitchFamily="34" charset="0"/>
              <a:cs typeface="Arial" pitchFamily="34" charset="0"/>
            </a:endParaRPr>
          </a:p>
        </p:txBody>
      </p:sp>
      <p:sp>
        <p:nvSpPr>
          <p:cNvPr id="12" name="Slide Number Placeholder 5"/>
          <p:cNvSpPr>
            <a:spLocks noGrp="1"/>
          </p:cNvSpPr>
          <p:nvPr>
            <p:ph type="sldNum" sz="quarter" idx="12"/>
          </p:nvPr>
        </p:nvSpPr>
        <p:spPr>
          <a:xfrm>
            <a:off x="7893050" y="6602413"/>
            <a:ext cx="900113" cy="179387"/>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pPr fontAlgn="base">
              <a:spcBef>
                <a:spcPct val="0"/>
              </a:spcBef>
              <a:spcAft>
                <a:spcPct val="0"/>
              </a:spcAft>
            </a:pPr>
            <a:fld id="{24BFBA08-7347-4D7D-9F93-A904DA939384}" type="slidenum">
              <a:rPr lang="en-GB" altLang="en-US">
                <a:latin typeface="Tahoma" pitchFamily="34" charset="0"/>
                <a:cs typeface="Arial" pitchFamily="34" charset="0"/>
              </a:rPr>
              <a:pPr fontAlgn="base">
                <a:spcBef>
                  <a:spcPct val="0"/>
                </a:spcBef>
                <a:spcAft>
                  <a:spcPct val="0"/>
                </a:spcAft>
              </a:pPr>
              <a:t>‹#›</a:t>
            </a:fld>
            <a:endParaRPr lang="en-GB" altLang="en-US">
              <a:latin typeface="Tahoma" pitchFamily="34" charset="0"/>
              <a:cs typeface="Arial" pitchFamily="34" charset="0"/>
            </a:endParaRPr>
          </a:p>
        </p:txBody>
      </p:sp>
    </p:spTree>
    <p:extLst>
      <p:ext uri="{BB962C8B-B14F-4D97-AF65-F5344CB8AC3E}">
        <p14:creationId xmlns:p14="http://schemas.microsoft.com/office/powerpoint/2010/main" val="564324171"/>
      </p:ext>
    </p:extLst>
  </p:cSld>
  <p:clrMapOvr>
    <a:masterClrMapping/>
  </p:clrMapOvr>
  <p:transition spd="med">
    <p:wipe dir="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cSld name="Title and Content">
    <p:spTree>
      <p:nvGrpSpPr>
        <p:cNvPr id="1" name=""/>
        <p:cNvGrpSpPr/>
        <p:nvPr/>
      </p:nvGrpSpPr>
      <p:grpSpPr>
        <a:xfrm>
          <a:off x="0" y="0"/>
          <a:ext cx="0" cy="0"/>
          <a:chOff x="0" y="0"/>
          <a:chExt cx="0" cy="0"/>
        </a:xfrm>
      </p:grpSpPr>
      <p:graphicFrame>
        <p:nvGraphicFramePr>
          <p:cNvPr id="5" name="AutoShape 3"/>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4098" name="think-cell Slide" r:id="rId9" imgW="0" imgH="0" progId="">
                  <p:embed/>
                </p:oleObj>
              </mc:Choice>
              <mc:Fallback>
                <p:oleObj name="think-cell Slide" r:id="rId9"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Rectangle 5"/>
          <p:cNvSpPr/>
          <p:nvPr>
            <p:custDataLst>
              <p:tags r:id="rId3"/>
            </p:custDataLst>
          </p:nvPr>
        </p:nvSpPr>
        <p:spPr>
          <a:xfrm>
            <a:off x="366713" y="163513"/>
            <a:ext cx="8539162" cy="938212"/>
          </a:xfrm>
          <a:prstGeom prst="rect">
            <a:avLst/>
          </a:prstGeom>
          <a:gradFill flip="none" rotWithShape="1">
            <a:gsLst>
              <a:gs pos="0">
                <a:srgbClr val="AD1130"/>
              </a:gs>
              <a:gs pos="50000">
                <a:srgbClr val="900827"/>
              </a:gs>
              <a:gs pos="100000">
                <a:srgbClr val="630218"/>
              </a:gs>
            </a:gsLst>
            <a:lin ang="0" scaled="1"/>
            <a:tileRect/>
          </a:gradFill>
          <a:ln w="25400" cap="flat" cmpd="sng" algn="ctr">
            <a:no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none">
            <a:schemeClr val="lt1"/>
          </a:fontRef>
        </p:style>
        <p:txBody>
          <a:bodyPr lIns="144000" rIns="144000" anchor="ctr">
            <a:norm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fontAlgn="base">
              <a:lnSpc>
                <a:spcPct val="90000"/>
              </a:lnSpc>
              <a:spcBef>
                <a:spcPct val="0"/>
              </a:spcBef>
              <a:spcAft>
                <a:spcPct val="0"/>
              </a:spcAft>
            </a:pPr>
            <a:endParaRPr lang="en-GB" altLang="en-US" sz="2400">
              <a:solidFill>
                <a:srgbClr val="FFFFFF"/>
              </a:solidFill>
              <a:ea typeface="Geneva"/>
              <a:cs typeface="Geneva"/>
            </a:endParaRPr>
          </a:p>
        </p:txBody>
      </p:sp>
      <p:pic>
        <p:nvPicPr>
          <p:cNvPr id="8" name="Grafik 1"/>
          <p:cNvPicPr>
            <a:picLocks noChangeAspect="1"/>
          </p:cNvPicPr>
          <p:nvPr>
            <p:custDataLst>
              <p:tags r:id="rId4"/>
            </p:custDataLst>
          </p:nvPr>
        </p:nvPicPr>
        <p:blipFill>
          <a:blip r:embed="rId10">
            <a:extLst>
              <a:ext uri="{28A0092B-C50C-407E-A947-70E740481C1C}">
                <a14:useLocalDpi xmlns:a14="http://schemas.microsoft.com/office/drawing/2010/main" val="0"/>
              </a:ext>
            </a:extLst>
          </a:blip>
          <a:srcRect t="77263"/>
          <a:stretch>
            <a:fillRect/>
          </a:stretch>
        </p:blipFill>
        <p:spPr bwMode="auto">
          <a:xfrm>
            <a:off x="7740650" y="6486525"/>
            <a:ext cx="1285875"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Grafik 8"/>
          <p:cNvPicPr>
            <a:picLocks noChangeAspect="1"/>
          </p:cNvPicPr>
          <p:nvPr>
            <p:custDataLst>
              <p:tags r:id="rId5"/>
            </p:custDataLst>
          </p:nvPr>
        </p:nvPicPr>
        <p:blipFill>
          <a:blip r:embed="rId11">
            <a:extLst>
              <a:ext uri="{28A0092B-C50C-407E-A947-70E740481C1C}">
                <a14:useLocalDpi xmlns:a14="http://schemas.microsoft.com/office/drawing/2010/main" val="0"/>
              </a:ext>
            </a:extLst>
          </a:blip>
          <a:srcRect b="21890"/>
          <a:stretch>
            <a:fillRect/>
          </a:stretch>
        </p:blipFill>
        <p:spPr bwMode="auto">
          <a:xfrm>
            <a:off x="7739063" y="6081713"/>
            <a:ext cx="1255712"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hteck 9"/>
          <p:cNvSpPr/>
          <p:nvPr>
            <p:custDataLst>
              <p:tags r:id="rId6"/>
            </p:custDataLst>
          </p:nvPr>
        </p:nvSpPr>
        <p:spPr>
          <a:xfrm>
            <a:off x="-12700" y="0"/>
            <a:ext cx="260350" cy="68580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lnSpc>
                <a:spcPct val="90000"/>
              </a:lnSpc>
              <a:spcBef>
                <a:spcPct val="0"/>
              </a:spcBef>
              <a:spcAft>
                <a:spcPct val="0"/>
              </a:spcAft>
            </a:pPr>
            <a:endParaRPr lang="en-GB" altLang="en-US" sz="2800" b="1">
              <a:solidFill>
                <a:srgbClr val="0668AF"/>
              </a:solidFill>
            </a:endParaRPr>
          </a:p>
        </p:txBody>
      </p:sp>
      <p:sp>
        <p:nvSpPr>
          <p:cNvPr id="11" name="TextBox 10"/>
          <p:cNvSpPr txBox="1"/>
          <p:nvPr>
            <p:custDataLst>
              <p:tags r:id="rId7"/>
            </p:custDataLst>
          </p:nvPr>
        </p:nvSpPr>
        <p:spPr>
          <a:xfrm>
            <a:off x="8770938" y="6637338"/>
            <a:ext cx="354012" cy="184150"/>
          </a:xfrm>
          <a:prstGeom prst="rect">
            <a:avLst/>
          </a:prstGeom>
          <a:noFill/>
        </p:spPr>
        <p:txBody>
          <a:bodyPr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pPr>
            <a:fld id="{54CDFBDC-0CC0-4D70-9275-301B7E3F507F}" type="slidenum">
              <a:rPr lang="en-GB" altLang="en-US" sz="1200">
                <a:solidFill>
                  <a:srgbClr val="0084CB"/>
                </a:solidFill>
              </a:rPr>
              <a:pPr algn="ctr" eaLnBrk="1" fontAlgn="base" hangingPunct="1">
                <a:spcBef>
                  <a:spcPct val="0"/>
                </a:spcBef>
                <a:spcAft>
                  <a:spcPct val="0"/>
                </a:spcAft>
              </a:pPr>
              <a:t>‹#›</a:t>
            </a:fld>
            <a:endParaRPr lang="en-GB" altLang="en-US" sz="1200">
              <a:solidFill>
                <a:srgbClr val="0084CB"/>
              </a:solidFill>
            </a:endParaRPr>
          </a:p>
        </p:txBody>
      </p:sp>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Text Placeholder 8"/>
          <p:cNvSpPr>
            <a:spLocks noGrp="1"/>
          </p:cNvSpPr>
          <p:nvPr>
            <p:ph type="body" sz="quarter" idx="15"/>
          </p:nvPr>
        </p:nvSpPr>
        <p:spPr>
          <a:xfrm>
            <a:off x="485999" y="6325204"/>
            <a:ext cx="7988400" cy="263525"/>
          </a:xfrm>
        </p:spPr>
        <p:txBody>
          <a:bodyPr anchor="b"/>
          <a:lstStyle>
            <a:lvl1pPr marL="0" indent="0">
              <a:buFontTx/>
              <a:buNone/>
              <a:defRPr sz="1200"/>
            </a:lvl1pPr>
          </a:lstStyle>
          <a:p>
            <a:pPr lvl="0"/>
            <a:r>
              <a:rPr lang="en-US" smtClean="0"/>
              <a:t>Click to edit Master text styles</a:t>
            </a:r>
          </a:p>
        </p:txBody>
      </p:sp>
      <p:sp>
        <p:nvSpPr>
          <p:cNvPr id="12" name="Slide Number Placeholder 11"/>
          <p:cNvSpPr>
            <a:spLocks noGrp="1" noChangeArrowheads="1"/>
          </p:cNvSpPr>
          <p:nvPr>
            <p:ph type="sldNum" sz="quarter" idx="16"/>
          </p:nvPr>
        </p:nvSpPr>
        <p:spPr>
          <a:xfrm>
            <a:off x="6954838" y="6253163"/>
            <a:ext cx="2133600" cy="476250"/>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pPr fontAlgn="base">
              <a:spcBef>
                <a:spcPct val="0"/>
              </a:spcBef>
              <a:spcAft>
                <a:spcPct val="0"/>
              </a:spcAft>
            </a:pPr>
            <a:fld id="{21B35349-EC5F-47B7-82DD-8E2BE3AC87BF}" type="slidenum">
              <a:rPr lang="en-GB" altLang="en-US">
                <a:latin typeface="Tahoma" pitchFamily="34" charset="0"/>
                <a:cs typeface="Arial" pitchFamily="34" charset="0"/>
              </a:rPr>
              <a:pPr fontAlgn="base">
                <a:spcBef>
                  <a:spcPct val="0"/>
                </a:spcBef>
                <a:spcAft>
                  <a:spcPct val="0"/>
                </a:spcAft>
              </a:pPr>
              <a:t>‹#›</a:t>
            </a:fld>
            <a:endParaRPr lang="en-GB" altLang="en-US">
              <a:latin typeface="Tahoma" pitchFamily="34" charset="0"/>
              <a:cs typeface="Arial" pitchFamily="34" charset="0"/>
            </a:endParaRPr>
          </a:p>
        </p:txBody>
      </p:sp>
    </p:spTree>
    <p:extLst>
      <p:ext uri="{BB962C8B-B14F-4D97-AF65-F5344CB8AC3E}">
        <p14:creationId xmlns:p14="http://schemas.microsoft.com/office/powerpoint/2010/main" val="2928917944"/>
      </p:ext>
    </p:extLst>
  </p:cSld>
  <p:clrMapOvr>
    <a:masterClrMapping/>
  </p:clrMapOvr>
  <p:transition spd="med">
    <p:fade thruBlk="1"/>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Stroke Prevention 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367199" y="163527"/>
            <a:ext cx="8539200" cy="938213"/>
          </a:xfrm>
          <a:prstGeom prst="rect">
            <a:avLst/>
          </a:prstGeom>
        </p:spPr>
        <p:txBody>
          <a:bodyPr>
            <a:normAutofit/>
          </a:bodyPr>
          <a:lstStyle>
            <a:lvl1pPr>
              <a:defRPr sz="3200"/>
            </a:lvl1pPr>
          </a:lstStyle>
          <a:p>
            <a:r>
              <a:rPr lang="en-GB" dirty="0" smtClean="0"/>
              <a:t>Click to edit Master title style</a:t>
            </a:r>
            <a:endParaRPr lang="en-GB" dirty="0"/>
          </a:p>
        </p:txBody>
      </p:sp>
      <p:sp>
        <p:nvSpPr>
          <p:cNvPr id="11" name="Text Placeholder 10"/>
          <p:cNvSpPr>
            <a:spLocks noGrp="1"/>
          </p:cNvSpPr>
          <p:nvPr>
            <p:ph type="body" sz="quarter" idx="18"/>
          </p:nvPr>
        </p:nvSpPr>
        <p:spPr>
          <a:xfrm>
            <a:off x="367214" y="1789111"/>
            <a:ext cx="8539199" cy="4233862"/>
          </a:xfrm>
        </p:spPr>
        <p:txBody>
          <a:bodyPr/>
          <a:lstStyle>
            <a:lvl1pPr>
              <a:defRPr/>
            </a:lvl1pPr>
            <a:lvl2pPr>
              <a:defRPr/>
            </a:lvl2pPr>
            <a:lvl3pPr>
              <a:defRPr/>
            </a:lvl3pPr>
            <a:lvl4pPr>
              <a:defRPr/>
            </a:lvl4pPr>
            <a:lvl5pPr>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Tree>
    <p:extLst>
      <p:ext uri="{BB962C8B-B14F-4D97-AF65-F5344CB8AC3E}">
        <p14:creationId xmlns:p14="http://schemas.microsoft.com/office/powerpoint/2010/main" val="286873373"/>
      </p:ext>
    </p:extLst>
  </p:cSld>
  <p:clrMapOvr>
    <a:masterClrMapping/>
  </p:clrMapOvr>
  <p:transition spd="med">
    <p:fade thruBlk="1"/>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Stroke Prevention Title Only">
    <p:spTree>
      <p:nvGrpSpPr>
        <p:cNvPr id="1" name=""/>
        <p:cNvGrpSpPr/>
        <p:nvPr/>
      </p:nvGrpSpPr>
      <p:grpSpPr>
        <a:xfrm>
          <a:off x="0" y="0"/>
          <a:ext cx="0" cy="0"/>
          <a:chOff x="0" y="0"/>
          <a:chExt cx="0" cy="0"/>
        </a:xfrm>
      </p:grpSpPr>
      <p:sp>
        <p:nvSpPr>
          <p:cNvPr id="2" name="Title 1"/>
          <p:cNvSpPr>
            <a:spLocks noGrp="1"/>
          </p:cNvSpPr>
          <p:nvPr>
            <p:ph type="title"/>
          </p:nvPr>
        </p:nvSpPr>
        <p:spPr>
          <a:xfrm>
            <a:off x="367199" y="163527"/>
            <a:ext cx="8539200" cy="938213"/>
          </a:xfrm>
          <a:prstGeom prst="rect">
            <a:avLst/>
          </a:prstGeom>
        </p:spPr>
        <p:txBody>
          <a:bodyPr/>
          <a:lstStyle>
            <a:lvl1pPr>
              <a:defRPr/>
            </a:lvl1pPr>
          </a:lstStyle>
          <a:p>
            <a:r>
              <a:rPr lang="en-GB" smtClean="0"/>
              <a:t>Click to edit Master title style</a:t>
            </a:r>
            <a:endParaRPr lang="en-GB" dirty="0"/>
          </a:p>
        </p:txBody>
      </p:sp>
    </p:spTree>
    <p:extLst>
      <p:ext uri="{BB962C8B-B14F-4D97-AF65-F5344CB8AC3E}">
        <p14:creationId xmlns:p14="http://schemas.microsoft.com/office/powerpoint/2010/main" val="3523474279"/>
      </p:ext>
    </p:extLst>
  </p:cSld>
  <p:clrMapOvr>
    <a:masterClrMapping/>
  </p:clrMapOvr>
  <p:transition spd="med">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content, footnotes">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Rectangle 9"/>
          <p:cNvSpPr/>
          <p:nvPr userDrawn="1"/>
        </p:nvSpPr>
        <p:spPr>
          <a:xfrm>
            <a:off x="64" y="1062000"/>
            <a:ext cx="9129600" cy="583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defTabSz="914290"/>
            <a:endParaRPr lang="en-GB" dirty="0">
              <a:solidFill>
                <a:prstClr val="white"/>
              </a:solidFill>
            </a:endParaRPr>
          </a:p>
        </p:txBody>
      </p:sp>
      <p:sp>
        <p:nvSpPr>
          <p:cNvPr id="9" name="Text Placeholder 10"/>
          <p:cNvSpPr>
            <a:spLocks noGrp="1"/>
          </p:cNvSpPr>
          <p:nvPr>
            <p:ph type="body" sz="quarter" idx="14" hasCustomPrompt="1"/>
          </p:nvPr>
        </p:nvSpPr>
        <p:spPr>
          <a:xfrm>
            <a:off x="323528" y="6271711"/>
            <a:ext cx="8478000" cy="504825"/>
          </a:xfrm>
        </p:spPr>
        <p:txBody>
          <a:bodyPr lIns="0" anchor="b" anchorCtr="0">
            <a:noAutofit/>
          </a:bodyPr>
          <a:lstStyle>
            <a:lvl1pPr marL="0" indent="0">
              <a:buNone/>
              <a:defRPr sz="1200" baseline="0">
                <a:solidFill>
                  <a:schemeClr val="tx1"/>
                </a:solidFill>
                <a:latin typeface="Arial" pitchFamily="34" charset="0"/>
                <a:ea typeface="Tahoma" pitchFamily="34" charset="0"/>
                <a:cs typeface="Arial" pitchFamily="34" charset="0"/>
              </a:defRPr>
            </a:lvl1pPr>
          </a:lstStyle>
          <a:p>
            <a:pPr lvl="0"/>
            <a:r>
              <a:rPr lang="en-GB" dirty="0" smtClean="0"/>
              <a:t>Footnotes here; minimum 12 </a:t>
            </a:r>
            <a:r>
              <a:rPr lang="en-GB" dirty="0" err="1" smtClean="0"/>
              <a:t>pt</a:t>
            </a:r>
            <a:r>
              <a:rPr lang="en-GB" dirty="0" smtClean="0"/>
              <a:t> font</a:t>
            </a:r>
            <a:endParaRPr lang="en-GB" dirty="0"/>
          </a:p>
        </p:txBody>
      </p:sp>
      <p:sp>
        <p:nvSpPr>
          <p:cNvPr id="7" name="Title 1"/>
          <p:cNvSpPr>
            <a:spLocks noGrp="1"/>
          </p:cNvSpPr>
          <p:nvPr>
            <p:ph type="title"/>
          </p:nvPr>
        </p:nvSpPr>
        <p:spPr>
          <a:xfrm>
            <a:off x="323528" y="188641"/>
            <a:ext cx="8478000" cy="720080"/>
          </a:xfrm>
        </p:spPr>
        <p:txBody>
          <a:bodyPr lIns="0" anchor="b" anchorCtr="0">
            <a:normAutofit/>
          </a:bodyPr>
          <a:lstStyle>
            <a:lvl1pPr algn="l">
              <a:defRPr sz="2800" b="0">
                <a:solidFill>
                  <a:schemeClr val="bg1"/>
                </a:solidFill>
                <a:latin typeface="Arial" pitchFamily="34" charset="0"/>
                <a:ea typeface="Tahoma" pitchFamily="34" charset="0"/>
                <a:cs typeface="Arial" pitchFamily="34" charset="0"/>
              </a:defRPr>
            </a:lvl1pPr>
          </a:lstStyle>
          <a:p>
            <a:r>
              <a:rPr lang="en-US" dirty="0" smtClean="0"/>
              <a:t>Click to edit Master title style</a:t>
            </a:r>
            <a:endParaRPr lang="en-GB" dirty="0"/>
          </a:p>
        </p:txBody>
      </p:sp>
      <p:sp>
        <p:nvSpPr>
          <p:cNvPr id="3" name="Text Placeholder 2"/>
          <p:cNvSpPr>
            <a:spLocks noGrp="1"/>
          </p:cNvSpPr>
          <p:nvPr>
            <p:ph type="body" sz="quarter" idx="15" hasCustomPrompt="1"/>
          </p:nvPr>
        </p:nvSpPr>
        <p:spPr>
          <a:xfrm>
            <a:off x="323850" y="1271376"/>
            <a:ext cx="8478000" cy="4751387"/>
          </a:xfrm>
        </p:spPr>
        <p:txBody>
          <a:bodyPr lIns="0"/>
          <a:lstStyle>
            <a:lvl1pPr marL="0" indent="0">
              <a:buNone/>
              <a:defRPr sz="2400" baseline="0">
                <a:solidFill>
                  <a:schemeClr val="tx1"/>
                </a:solidFill>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Content area is 23.55 cm wide; left margin for text = 0; use Arial 24 as the default</a:t>
            </a:r>
          </a:p>
          <a:p>
            <a:pPr lvl="0"/>
            <a:endParaRPr lang="en-US" dirty="0" smtClean="0"/>
          </a:p>
        </p:txBody>
      </p:sp>
      <p:cxnSp>
        <p:nvCxnSpPr>
          <p:cNvPr id="4" name="Straight Connector 3"/>
          <p:cNvCxnSpPr/>
          <p:nvPr userDrawn="1"/>
        </p:nvCxnSpPr>
        <p:spPr>
          <a:xfrm>
            <a:off x="0" y="1051200"/>
            <a:ext cx="914400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61844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685800" y="1886967"/>
            <a:ext cx="7772400" cy="1470025"/>
          </a:xfrm>
        </p:spPr>
        <p:txBody>
          <a:bodyPr/>
          <a:lstStyle>
            <a:lvl1pPr>
              <a:defRPr>
                <a:solidFill>
                  <a:schemeClr val="bg1"/>
                </a:solidFill>
                <a:effectLst>
                  <a:outerShdw blurRad="38100" dist="38100" dir="2700000" algn="tl">
                    <a:srgbClr val="000000">
                      <a:alpha val="43137"/>
                    </a:srgbClr>
                  </a:outerShdw>
                </a:effectLst>
                <a:latin typeface="Arial" pitchFamily="34" charset="0"/>
                <a:cs typeface="Arial" pitchFamily="34" charset="0"/>
              </a:defRPr>
            </a:lvl1pPr>
          </a:lstStyle>
          <a:p>
            <a:r>
              <a:rPr lang="en-US" dirty="0" smtClean="0"/>
              <a:t>Click to edit Master title style</a:t>
            </a:r>
            <a:endParaRPr lang="en-GB" dirty="0"/>
          </a:p>
        </p:txBody>
      </p:sp>
      <p:sp>
        <p:nvSpPr>
          <p:cNvPr id="6" name="Subtitle 2"/>
          <p:cNvSpPr>
            <a:spLocks noGrp="1"/>
          </p:cNvSpPr>
          <p:nvPr>
            <p:ph type="subTitle" idx="1" hasCustomPrompt="1"/>
          </p:nvPr>
        </p:nvSpPr>
        <p:spPr>
          <a:xfrm>
            <a:off x="1710000" y="3764632"/>
            <a:ext cx="5724000" cy="816496"/>
          </a:xfrm>
        </p:spPr>
        <p:txBody>
          <a:bodyPr>
            <a:noAutofit/>
          </a:bodyPr>
          <a:lstStyle>
            <a:lvl1pPr marL="0" indent="0" algn="ctr">
              <a:buNone/>
              <a:defRPr sz="3200">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a:t>
            </a:r>
            <a:endParaRPr lang="en-GB" dirty="0"/>
          </a:p>
        </p:txBody>
      </p:sp>
      <p:sp>
        <p:nvSpPr>
          <p:cNvPr id="8" name="Text Placeholder 7"/>
          <p:cNvSpPr>
            <a:spLocks noGrp="1"/>
          </p:cNvSpPr>
          <p:nvPr>
            <p:ph type="body" sz="quarter" idx="10" hasCustomPrompt="1"/>
          </p:nvPr>
        </p:nvSpPr>
        <p:spPr>
          <a:xfrm>
            <a:off x="1709558" y="4653136"/>
            <a:ext cx="5724884" cy="1296120"/>
          </a:xfrm>
        </p:spPr>
        <p:txBody>
          <a:bodyPr anchor="ctr" anchorCtr="0">
            <a:normAutofit/>
          </a:bodyPr>
          <a:lstStyle>
            <a:lvl1pPr algn="ctr">
              <a:buNone/>
              <a:defRPr sz="2400" baseline="0">
                <a:solidFill>
                  <a:schemeClr val="bg1">
                    <a:lumMod val="85000"/>
                  </a:schemeClr>
                </a:solidFill>
                <a:latin typeface="Arial" pitchFamily="34" charset="0"/>
                <a:cs typeface="Arial" pitchFamily="34" charset="0"/>
              </a:defRPr>
            </a:lvl1pPr>
          </a:lstStyle>
          <a:p>
            <a:pPr lvl="0"/>
            <a:r>
              <a:rPr lang="en-GB" dirty="0" smtClean="0"/>
              <a:t>Further text</a:t>
            </a:r>
            <a:endParaRPr lang="en-GB" dirty="0"/>
          </a:p>
        </p:txBody>
      </p:sp>
      <p:sp>
        <p:nvSpPr>
          <p:cNvPr id="9" name="Rectangle 10"/>
          <p:cNvSpPr>
            <a:spLocks noChangeArrowheads="1"/>
          </p:cNvSpPr>
          <p:nvPr userDrawn="1"/>
        </p:nvSpPr>
        <p:spPr bwMode="auto">
          <a:xfrm>
            <a:off x="7097713" y="62325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bg1"/>
                </a:solidFill>
                <a:latin typeface="Tahoma" pitchFamily="34" charset="0"/>
                <a:ea typeface="ＭＳ Ｐゴシック" pitchFamily="34" charset="-128"/>
              </a:defRPr>
            </a:lvl1pPr>
            <a:lvl2pPr marL="742950" indent="-285750" eaLnBrk="0" hangingPunct="0">
              <a:defRPr>
                <a:solidFill>
                  <a:schemeClr val="bg1"/>
                </a:solidFill>
                <a:latin typeface="Tahoma" pitchFamily="34" charset="0"/>
                <a:ea typeface="ＭＳ Ｐゴシック" pitchFamily="34" charset="-128"/>
              </a:defRPr>
            </a:lvl2pPr>
            <a:lvl3pPr marL="1143000" indent="-228600" eaLnBrk="0" hangingPunct="0">
              <a:defRPr>
                <a:solidFill>
                  <a:schemeClr val="bg1"/>
                </a:solidFill>
                <a:latin typeface="Tahoma" pitchFamily="34" charset="0"/>
                <a:ea typeface="ＭＳ Ｐゴシック" pitchFamily="34" charset="-128"/>
              </a:defRPr>
            </a:lvl3pPr>
            <a:lvl4pPr marL="1600200" indent="-228600" eaLnBrk="0" hangingPunct="0">
              <a:defRPr>
                <a:solidFill>
                  <a:schemeClr val="bg1"/>
                </a:solidFill>
                <a:latin typeface="Tahoma" pitchFamily="34" charset="0"/>
                <a:ea typeface="ＭＳ Ｐゴシック" pitchFamily="34" charset="-128"/>
              </a:defRPr>
            </a:lvl4pPr>
            <a:lvl5pPr marL="2057400" indent="-228600" eaLnBrk="0" hangingPunct="0">
              <a:defRPr>
                <a:solidFill>
                  <a:schemeClr val="bg1"/>
                </a:solidFill>
                <a:latin typeface="Tahoma" pitchFamily="34" charset="0"/>
                <a:ea typeface="ＭＳ Ｐゴシック" pitchFamily="34" charset="-128"/>
              </a:defRPr>
            </a:lvl5pPr>
            <a:lvl6pPr marL="2514600" indent="-228600" eaLnBrk="0" fontAlgn="base" hangingPunct="0">
              <a:spcBef>
                <a:spcPct val="0"/>
              </a:spcBef>
              <a:spcAft>
                <a:spcPct val="0"/>
              </a:spcAft>
              <a:defRPr>
                <a:solidFill>
                  <a:schemeClr val="bg1"/>
                </a:solidFill>
                <a:latin typeface="Tahoma" pitchFamily="34" charset="0"/>
                <a:ea typeface="ＭＳ Ｐゴシック" pitchFamily="34" charset="-128"/>
              </a:defRPr>
            </a:lvl6pPr>
            <a:lvl7pPr marL="2971800" indent="-228600" eaLnBrk="0" fontAlgn="base" hangingPunct="0">
              <a:spcBef>
                <a:spcPct val="0"/>
              </a:spcBef>
              <a:spcAft>
                <a:spcPct val="0"/>
              </a:spcAft>
              <a:defRPr>
                <a:solidFill>
                  <a:schemeClr val="bg1"/>
                </a:solidFill>
                <a:latin typeface="Tahoma" pitchFamily="34" charset="0"/>
                <a:ea typeface="ＭＳ Ｐゴシック" pitchFamily="34" charset="-128"/>
              </a:defRPr>
            </a:lvl7pPr>
            <a:lvl8pPr marL="3429000" indent="-228600" eaLnBrk="0" fontAlgn="base" hangingPunct="0">
              <a:spcBef>
                <a:spcPct val="0"/>
              </a:spcBef>
              <a:spcAft>
                <a:spcPct val="0"/>
              </a:spcAft>
              <a:defRPr>
                <a:solidFill>
                  <a:schemeClr val="bg1"/>
                </a:solidFill>
                <a:latin typeface="Tahoma" pitchFamily="34" charset="0"/>
                <a:ea typeface="ＭＳ Ｐゴシック" pitchFamily="34" charset="-128"/>
              </a:defRPr>
            </a:lvl8pPr>
            <a:lvl9pPr marL="3886200" indent="-228600" eaLnBrk="0" fontAlgn="base" hangingPunct="0">
              <a:spcBef>
                <a:spcPct val="0"/>
              </a:spcBef>
              <a:spcAft>
                <a:spcPct val="0"/>
              </a:spcAft>
              <a:defRPr>
                <a:solidFill>
                  <a:schemeClr val="bg1"/>
                </a:solidFill>
                <a:latin typeface="Tahoma" pitchFamily="34" charset="0"/>
                <a:ea typeface="ＭＳ Ｐゴシック" pitchFamily="34" charset="-128"/>
              </a:defRPr>
            </a:lvl9pPr>
          </a:lstStyle>
          <a:p>
            <a:pPr algn="r" eaLnBrk="1" fontAlgn="base" hangingPunct="1">
              <a:spcBef>
                <a:spcPct val="0"/>
              </a:spcBef>
              <a:spcAft>
                <a:spcPct val="0"/>
              </a:spcAft>
            </a:pPr>
            <a:endParaRPr lang="en-GB" altLang="en-US" sz="800" dirty="0">
              <a:solidFill>
                <a:srgbClr val="00498B"/>
              </a:solidFill>
              <a:cs typeface="Arial" pitchFamily="34" charset="0"/>
            </a:endParaRPr>
          </a:p>
        </p:txBody>
      </p:sp>
    </p:spTree>
    <p:extLst>
      <p:ext uri="{BB962C8B-B14F-4D97-AF65-F5344CB8AC3E}">
        <p14:creationId xmlns:p14="http://schemas.microsoft.com/office/powerpoint/2010/main" val="27278727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only">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9" name="Text Placeholder 10"/>
          <p:cNvSpPr>
            <a:spLocks noGrp="1"/>
          </p:cNvSpPr>
          <p:nvPr>
            <p:ph type="body" sz="quarter" idx="14" hasCustomPrompt="1"/>
          </p:nvPr>
        </p:nvSpPr>
        <p:spPr>
          <a:xfrm>
            <a:off x="323528" y="6271711"/>
            <a:ext cx="8478000" cy="504825"/>
          </a:xfrm>
        </p:spPr>
        <p:txBody>
          <a:bodyPr lIns="0" anchor="b" anchorCtr="0">
            <a:noAutofit/>
          </a:bodyPr>
          <a:lstStyle>
            <a:lvl1pPr marL="0" indent="0">
              <a:buNone/>
              <a:defRPr sz="1200" baseline="0">
                <a:solidFill>
                  <a:schemeClr val="tx1"/>
                </a:solidFill>
                <a:latin typeface="Arial" pitchFamily="34" charset="0"/>
                <a:ea typeface="Tahoma" pitchFamily="34" charset="0"/>
                <a:cs typeface="Arial" pitchFamily="34" charset="0"/>
              </a:defRPr>
            </a:lvl1pPr>
          </a:lstStyle>
          <a:p>
            <a:pPr lvl="0"/>
            <a:r>
              <a:rPr lang="en-GB" dirty="0" smtClean="0"/>
              <a:t>Footnotes here; minimum 12 </a:t>
            </a:r>
            <a:r>
              <a:rPr lang="en-GB" dirty="0" err="1" smtClean="0"/>
              <a:t>pt</a:t>
            </a:r>
            <a:r>
              <a:rPr lang="en-GB" dirty="0" smtClean="0"/>
              <a:t> font</a:t>
            </a:r>
            <a:endParaRPr lang="en-GB" dirty="0"/>
          </a:p>
        </p:txBody>
      </p:sp>
      <p:sp>
        <p:nvSpPr>
          <p:cNvPr id="7" name="Title 1"/>
          <p:cNvSpPr>
            <a:spLocks noGrp="1"/>
          </p:cNvSpPr>
          <p:nvPr>
            <p:ph type="title"/>
          </p:nvPr>
        </p:nvSpPr>
        <p:spPr>
          <a:xfrm>
            <a:off x="323528" y="188641"/>
            <a:ext cx="8478000" cy="720080"/>
          </a:xfrm>
        </p:spPr>
        <p:txBody>
          <a:bodyPr lIns="0" anchor="b" anchorCtr="0">
            <a:normAutofit/>
          </a:bodyPr>
          <a:lstStyle>
            <a:lvl1pPr algn="l">
              <a:defRPr sz="2800" b="0">
                <a:solidFill>
                  <a:schemeClr val="bg1"/>
                </a:solidFill>
                <a:latin typeface="Arial" pitchFamily="34" charset="0"/>
                <a:ea typeface="Tahoma" pitchFamily="34" charset="0"/>
                <a:cs typeface="Arial" pitchFamily="34" charset="0"/>
              </a:defRPr>
            </a:lvl1pPr>
          </a:lstStyle>
          <a:p>
            <a:r>
              <a:rPr lang="en-US" dirty="0" smtClean="0"/>
              <a:t>Click to edit Master title style</a:t>
            </a:r>
            <a:endParaRPr lang="en-GB" dirty="0"/>
          </a:p>
        </p:txBody>
      </p:sp>
    </p:spTree>
    <p:extLst>
      <p:ext uri="{BB962C8B-B14F-4D97-AF65-F5344CB8AC3E}">
        <p14:creationId xmlns:p14="http://schemas.microsoft.com/office/powerpoint/2010/main" val="255754454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4.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image" Target="../media/image7.png"/><Relationship Id="rId5" Type="http://schemas.openxmlformats.org/officeDocument/2006/relationships/slideLayout" Target="../slideLayouts/slideLayout31.xml"/><Relationship Id="rId10" Type="http://schemas.openxmlformats.org/officeDocument/2006/relationships/image" Target="../media/image6.png"/><Relationship Id="rId4" Type="http://schemas.openxmlformats.org/officeDocument/2006/relationships/slideLayout" Target="../slideLayouts/slideLayout30.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theme" Target="../theme/theme4.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image" Target="../media/image1.jpeg"/><Relationship Id="rId2" Type="http://schemas.openxmlformats.org/officeDocument/2006/relationships/slideLayout" Target="../slideLayouts/slideLayout50.xml"/><Relationship Id="rId16" Type="http://schemas.openxmlformats.org/officeDocument/2006/relationships/theme" Target="../theme/theme5.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29" tIns="45715" rIns="91429" bIns="45715"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1"/>
            <a:ext cx="8229600" cy="4525963"/>
          </a:xfrm>
          <a:prstGeom prst="rect">
            <a:avLst/>
          </a:prstGeom>
        </p:spPr>
        <p:txBody>
          <a:bodyPr vert="horz" lIns="91429" tIns="45715" rIns="91429" bIns="4571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778170391"/>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Lst>
  <p:timing>
    <p:tnLst>
      <p:par>
        <p:cTn id="1" dur="indefinite" restart="never" nodeType="tmRoot"/>
      </p:par>
    </p:tnLst>
  </p:timing>
  <p:txStyles>
    <p:titleStyle>
      <a:lvl1pPr algn="ctr" defTabSz="914290" rtl="0" eaLnBrk="1" latinLnBrk="0" hangingPunct="1">
        <a:spcBef>
          <a:spcPct val="0"/>
        </a:spcBef>
        <a:buNone/>
        <a:defRPr sz="4400" kern="1200">
          <a:solidFill>
            <a:schemeClr val="tx1"/>
          </a:solidFill>
          <a:latin typeface="+mj-lt"/>
          <a:ea typeface="+mj-ea"/>
          <a:cs typeface="+mj-cs"/>
        </a:defRPr>
      </a:lvl1pPr>
    </p:titleStyle>
    <p:bodyStyle>
      <a:lvl1pPr marL="342859" indent="-342859" algn="l" defTabSz="91429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861" indent="-285716" algn="l" defTabSz="91429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863" indent="-228572" algn="l" defTabSz="9142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008" indent="-228572" algn="l" defTabSz="91429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153" indent="-228572" algn="l" defTabSz="91429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298" indent="-228572" algn="l" defTabSz="91429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444" indent="-228572" algn="l" defTabSz="91429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589" indent="-228572" algn="l" defTabSz="91429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733" indent="-228572" algn="l" defTabSz="91429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290" rtl="0" eaLnBrk="1" latinLnBrk="0" hangingPunct="1">
        <a:defRPr sz="1800" kern="1200">
          <a:solidFill>
            <a:schemeClr val="tx1"/>
          </a:solidFill>
          <a:latin typeface="+mn-lt"/>
          <a:ea typeface="+mn-ea"/>
          <a:cs typeface="+mn-cs"/>
        </a:defRPr>
      </a:lvl1pPr>
      <a:lvl2pPr marL="457145" algn="l" defTabSz="914290" rtl="0" eaLnBrk="1" latinLnBrk="0" hangingPunct="1">
        <a:defRPr sz="1800" kern="1200">
          <a:solidFill>
            <a:schemeClr val="tx1"/>
          </a:solidFill>
          <a:latin typeface="+mn-lt"/>
          <a:ea typeface="+mn-ea"/>
          <a:cs typeface="+mn-cs"/>
        </a:defRPr>
      </a:lvl2pPr>
      <a:lvl3pPr marL="914290" algn="l" defTabSz="914290" rtl="0" eaLnBrk="1" latinLnBrk="0" hangingPunct="1">
        <a:defRPr sz="1800" kern="1200">
          <a:solidFill>
            <a:schemeClr val="tx1"/>
          </a:solidFill>
          <a:latin typeface="+mn-lt"/>
          <a:ea typeface="+mn-ea"/>
          <a:cs typeface="+mn-cs"/>
        </a:defRPr>
      </a:lvl3pPr>
      <a:lvl4pPr marL="1371436" algn="l" defTabSz="914290" rtl="0" eaLnBrk="1" latinLnBrk="0" hangingPunct="1">
        <a:defRPr sz="1800" kern="1200">
          <a:solidFill>
            <a:schemeClr val="tx1"/>
          </a:solidFill>
          <a:latin typeface="+mn-lt"/>
          <a:ea typeface="+mn-ea"/>
          <a:cs typeface="+mn-cs"/>
        </a:defRPr>
      </a:lvl4pPr>
      <a:lvl5pPr marL="1828581" algn="l" defTabSz="914290" rtl="0" eaLnBrk="1" latinLnBrk="0" hangingPunct="1">
        <a:defRPr sz="1800" kern="1200">
          <a:solidFill>
            <a:schemeClr val="tx1"/>
          </a:solidFill>
          <a:latin typeface="+mn-lt"/>
          <a:ea typeface="+mn-ea"/>
          <a:cs typeface="+mn-cs"/>
        </a:defRPr>
      </a:lvl5pPr>
      <a:lvl6pPr marL="2285725" algn="l" defTabSz="914290" rtl="0" eaLnBrk="1" latinLnBrk="0" hangingPunct="1">
        <a:defRPr sz="1800" kern="1200">
          <a:solidFill>
            <a:schemeClr val="tx1"/>
          </a:solidFill>
          <a:latin typeface="+mn-lt"/>
          <a:ea typeface="+mn-ea"/>
          <a:cs typeface="+mn-cs"/>
        </a:defRPr>
      </a:lvl6pPr>
      <a:lvl7pPr marL="2742870" algn="l" defTabSz="914290" rtl="0" eaLnBrk="1" latinLnBrk="0" hangingPunct="1">
        <a:defRPr sz="1800" kern="1200">
          <a:solidFill>
            <a:schemeClr val="tx1"/>
          </a:solidFill>
          <a:latin typeface="+mn-lt"/>
          <a:ea typeface="+mn-ea"/>
          <a:cs typeface="+mn-cs"/>
        </a:defRPr>
      </a:lvl7pPr>
      <a:lvl8pPr marL="3200016" algn="l" defTabSz="914290" rtl="0" eaLnBrk="1" latinLnBrk="0" hangingPunct="1">
        <a:defRPr sz="1800" kern="1200">
          <a:solidFill>
            <a:schemeClr val="tx1"/>
          </a:solidFill>
          <a:latin typeface="+mn-lt"/>
          <a:ea typeface="+mn-ea"/>
          <a:cs typeface="+mn-cs"/>
        </a:defRPr>
      </a:lvl8pPr>
      <a:lvl9pPr marL="3657161" algn="l" defTabSz="91429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29" tIns="45715" rIns="91429" bIns="45715"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1"/>
            <a:ext cx="8229600" cy="4525963"/>
          </a:xfrm>
          <a:prstGeom prst="rect">
            <a:avLst/>
          </a:prstGeom>
        </p:spPr>
        <p:txBody>
          <a:bodyPr vert="horz" lIns="91429" tIns="45715" rIns="91429" bIns="4571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1"/>
            <a:ext cx="2133600" cy="365125"/>
          </a:xfrm>
          <a:prstGeom prst="rect">
            <a:avLst/>
          </a:prstGeom>
        </p:spPr>
        <p:txBody>
          <a:bodyPr vert="horz" lIns="91429" tIns="45715" rIns="91429" bIns="45715" rtlCol="0" anchor="ctr"/>
          <a:lstStyle>
            <a:lvl1pPr algn="l">
              <a:defRPr sz="1200">
                <a:solidFill>
                  <a:schemeClr val="tx1">
                    <a:tint val="75000"/>
                  </a:schemeClr>
                </a:solidFill>
              </a:defRPr>
            </a:lvl1pPr>
          </a:lstStyle>
          <a:p>
            <a:pPr defTabSz="914290"/>
            <a:fld id="{8D718B94-B6BC-4B21-A013-7991F2174940}" type="datetimeFigureOut">
              <a:rPr lang="en-GB" smtClean="0">
                <a:solidFill>
                  <a:srgbClr val="03497C">
                    <a:tint val="75000"/>
                  </a:srgbClr>
                </a:solidFill>
                <a:cs typeface="Arial" pitchFamily="34" charset="0"/>
              </a:rPr>
              <a:pPr defTabSz="914290"/>
              <a:t>09/11/2017</a:t>
            </a:fld>
            <a:endParaRPr lang="en-GB" dirty="0">
              <a:solidFill>
                <a:srgbClr val="03497C">
                  <a:tint val="75000"/>
                </a:srgbClr>
              </a:solidFill>
              <a:cs typeface="Arial" pitchFamily="34" charset="0"/>
            </a:endParaRPr>
          </a:p>
        </p:txBody>
      </p:sp>
      <p:sp>
        <p:nvSpPr>
          <p:cNvPr id="5" name="Footer Placeholder 4"/>
          <p:cNvSpPr>
            <a:spLocks noGrp="1"/>
          </p:cNvSpPr>
          <p:nvPr>
            <p:ph type="ftr" sz="quarter" idx="3"/>
          </p:nvPr>
        </p:nvSpPr>
        <p:spPr>
          <a:xfrm>
            <a:off x="3124201" y="6356351"/>
            <a:ext cx="2895600" cy="365125"/>
          </a:xfrm>
          <a:prstGeom prst="rect">
            <a:avLst/>
          </a:prstGeom>
        </p:spPr>
        <p:txBody>
          <a:bodyPr vert="horz" lIns="91429" tIns="45715" rIns="91429" bIns="45715" rtlCol="0" anchor="ctr"/>
          <a:lstStyle>
            <a:lvl1pPr algn="ctr">
              <a:defRPr sz="1200">
                <a:solidFill>
                  <a:schemeClr val="tx1">
                    <a:tint val="75000"/>
                  </a:schemeClr>
                </a:solidFill>
              </a:defRPr>
            </a:lvl1pPr>
          </a:lstStyle>
          <a:p>
            <a:pPr defTabSz="914290"/>
            <a:endParaRPr lang="en-GB" dirty="0">
              <a:solidFill>
                <a:srgbClr val="03497C">
                  <a:tint val="75000"/>
                </a:srgbClr>
              </a:solidFill>
              <a:cs typeface="Arial" pitchFamily="34" charset="0"/>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29" tIns="45715" rIns="91429" bIns="45715" rtlCol="0" anchor="ctr"/>
          <a:lstStyle>
            <a:lvl1pPr algn="r">
              <a:defRPr sz="1200">
                <a:solidFill>
                  <a:schemeClr val="tx1">
                    <a:tint val="75000"/>
                  </a:schemeClr>
                </a:solidFill>
              </a:defRPr>
            </a:lvl1pPr>
          </a:lstStyle>
          <a:p>
            <a:pPr defTabSz="914290"/>
            <a:fld id="{799F422D-155B-463C-9155-1040BF892585}" type="slidenum">
              <a:rPr lang="en-GB" smtClean="0">
                <a:solidFill>
                  <a:srgbClr val="03497C">
                    <a:tint val="75000"/>
                  </a:srgbClr>
                </a:solidFill>
                <a:cs typeface="Arial" pitchFamily="34" charset="0"/>
              </a:rPr>
              <a:pPr defTabSz="914290"/>
              <a:t>‹#›</a:t>
            </a:fld>
            <a:endParaRPr lang="en-GB" dirty="0">
              <a:solidFill>
                <a:srgbClr val="03497C">
                  <a:tint val="75000"/>
                </a:srgbClr>
              </a:solidFill>
              <a:cs typeface="Arial" pitchFamily="34" charset="0"/>
            </a:endParaRPr>
          </a:p>
        </p:txBody>
      </p:sp>
    </p:spTree>
    <p:extLst>
      <p:ext uri="{BB962C8B-B14F-4D97-AF65-F5344CB8AC3E}">
        <p14:creationId xmlns:p14="http://schemas.microsoft.com/office/powerpoint/2010/main" val="2464138334"/>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Lst>
  <p:timing>
    <p:tnLst>
      <p:par>
        <p:cTn id="1" dur="indefinite" restart="never" nodeType="tmRoot"/>
      </p:par>
    </p:tnLst>
  </p:timing>
  <p:txStyles>
    <p:titleStyle>
      <a:lvl1pPr algn="ctr" defTabSz="914290" rtl="0" eaLnBrk="1" latinLnBrk="0" hangingPunct="1">
        <a:spcBef>
          <a:spcPct val="0"/>
        </a:spcBef>
        <a:buNone/>
        <a:defRPr sz="4400" kern="1200">
          <a:solidFill>
            <a:schemeClr val="tx1"/>
          </a:solidFill>
          <a:latin typeface="+mj-lt"/>
          <a:ea typeface="+mj-ea"/>
          <a:cs typeface="+mj-cs"/>
        </a:defRPr>
      </a:lvl1pPr>
    </p:titleStyle>
    <p:bodyStyle>
      <a:lvl1pPr marL="342859" indent="-342859" algn="l" defTabSz="91429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861" indent="-285716" algn="l" defTabSz="91429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863" indent="-228572" algn="l" defTabSz="9142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008" indent="-228572" algn="l" defTabSz="91429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153" indent="-228572" algn="l" defTabSz="91429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298" indent="-228572" algn="l" defTabSz="91429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444" indent="-228572" algn="l" defTabSz="91429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589" indent="-228572" algn="l" defTabSz="91429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733" indent="-228572" algn="l" defTabSz="91429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290" rtl="0" eaLnBrk="1" latinLnBrk="0" hangingPunct="1">
        <a:defRPr sz="1800" kern="1200">
          <a:solidFill>
            <a:schemeClr val="tx1"/>
          </a:solidFill>
          <a:latin typeface="+mn-lt"/>
          <a:ea typeface="+mn-ea"/>
          <a:cs typeface="+mn-cs"/>
        </a:defRPr>
      </a:lvl1pPr>
      <a:lvl2pPr marL="457145" algn="l" defTabSz="914290" rtl="0" eaLnBrk="1" latinLnBrk="0" hangingPunct="1">
        <a:defRPr sz="1800" kern="1200">
          <a:solidFill>
            <a:schemeClr val="tx1"/>
          </a:solidFill>
          <a:latin typeface="+mn-lt"/>
          <a:ea typeface="+mn-ea"/>
          <a:cs typeface="+mn-cs"/>
        </a:defRPr>
      </a:lvl2pPr>
      <a:lvl3pPr marL="914290" algn="l" defTabSz="914290" rtl="0" eaLnBrk="1" latinLnBrk="0" hangingPunct="1">
        <a:defRPr sz="1800" kern="1200">
          <a:solidFill>
            <a:schemeClr val="tx1"/>
          </a:solidFill>
          <a:latin typeface="+mn-lt"/>
          <a:ea typeface="+mn-ea"/>
          <a:cs typeface="+mn-cs"/>
        </a:defRPr>
      </a:lvl3pPr>
      <a:lvl4pPr marL="1371436" algn="l" defTabSz="914290" rtl="0" eaLnBrk="1" latinLnBrk="0" hangingPunct="1">
        <a:defRPr sz="1800" kern="1200">
          <a:solidFill>
            <a:schemeClr val="tx1"/>
          </a:solidFill>
          <a:latin typeface="+mn-lt"/>
          <a:ea typeface="+mn-ea"/>
          <a:cs typeface="+mn-cs"/>
        </a:defRPr>
      </a:lvl4pPr>
      <a:lvl5pPr marL="1828581" algn="l" defTabSz="914290" rtl="0" eaLnBrk="1" latinLnBrk="0" hangingPunct="1">
        <a:defRPr sz="1800" kern="1200">
          <a:solidFill>
            <a:schemeClr val="tx1"/>
          </a:solidFill>
          <a:latin typeface="+mn-lt"/>
          <a:ea typeface="+mn-ea"/>
          <a:cs typeface="+mn-cs"/>
        </a:defRPr>
      </a:lvl5pPr>
      <a:lvl6pPr marL="2285725" algn="l" defTabSz="914290" rtl="0" eaLnBrk="1" latinLnBrk="0" hangingPunct="1">
        <a:defRPr sz="1800" kern="1200">
          <a:solidFill>
            <a:schemeClr val="tx1"/>
          </a:solidFill>
          <a:latin typeface="+mn-lt"/>
          <a:ea typeface="+mn-ea"/>
          <a:cs typeface="+mn-cs"/>
        </a:defRPr>
      </a:lvl6pPr>
      <a:lvl7pPr marL="2742870" algn="l" defTabSz="914290" rtl="0" eaLnBrk="1" latinLnBrk="0" hangingPunct="1">
        <a:defRPr sz="1800" kern="1200">
          <a:solidFill>
            <a:schemeClr val="tx1"/>
          </a:solidFill>
          <a:latin typeface="+mn-lt"/>
          <a:ea typeface="+mn-ea"/>
          <a:cs typeface="+mn-cs"/>
        </a:defRPr>
      </a:lvl7pPr>
      <a:lvl8pPr marL="3200016" algn="l" defTabSz="914290" rtl="0" eaLnBrk="1" latinLnBrk="0" hangingPunct="1">
        <a:defRPr sz="1800" kern="1200">
          <a:solidFill>
            <a:schemeClr val="tx1"/>
          </a:solidFill>
          <a:latin typeface="+mn-lt"/>
          <a:ea typeface="+mn-ea"/>
          <a:cs typeface="+mn-cs"/>
        </a:defRPr>
      </a:lvl8pPr>
      <a:lvl9pPr marL="3657161" algn="l" defTabSz="91429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0" cstate="print">
            <a:alphaModFix amt="75000"/>
            <a:lum/>
          </a:blip>
          <a:srcRect/>
          <a:stretch>
            <a:fillRect l="-5000" t="-5000" r="-5000" b="83500"/>
          </a:stretch>
        </a:blip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title"/>
          </p:nvPr>
        </p:nvSpPr>
        <p:spPr bwMode="auto">
          <a:xfrm>
            <a:off x="484188" y="60325"/>
            <a:ext cx="8024812"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b" anchorCtr="0" compatLnSpc="1">
            <a:prstTxWarp prst="textNoShape">
              <a:avLst/>
            </a:prstTxWarp>
          </a:bodyPr>
          <a:lstStyle/>
          <a:p>
            <a:pPr lvl="0"/>
            <a:r>
              <a:rPr lang="en-US" altLang="en-US" smtClean="0"/>
              <a:t>Click to edit Master title style</a:t>
            </a:r>
          </a:p>
        </p:txBody>
      </p:sp>
      <p:sp>
        <p:nvSpPr>
          <p:cNvPr id="1028" name="Rectangle 4"/>
          <p:cNvSpPr>
            <a:spLocks noGrp="1" noChangeArrowheads="1"/>
          </p:cNvSpPr>
          <p:nvPr>
            <p:ph type="body" idx="1"/>
          </p:nvPr>
        </p:nvSpPr>
        <p:spPr bwMode="auto">
          <a:xfrm>
            <a:off x="485775" y="1196975"/>
            <a:ext cx="7989888" cy="489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102" name="Rectangle 6"/>
          <p:cNvSpPr>
            <a:spLocks noGrp="1" noChangeArrowheads="1"/>
          </p:cNvSpPr>
          <p:nvPr>
            <p:ph type="ftr" sz="quarter" idx="3"/>
          </p:nvPr>
        </p:nvSpPr>
        <p:spPr bwMode="auto">
          <a:xfrm>
            <a:off x="3124200" y="6248400"/>
            <a:ext cx="2895600" cy="457200"/>
          </a:xfrm>
          <a:prstGeom prst="rect">
            <a:avLst/>
          </a:prstGeom>
          <a:noFill/>
          <a:ln w="9525" algn="ctr">
            <a:noFill/>
            <a:miter lim="800000"/>
            <a:headEnd/>
            <a:tailEnd/>
          </a:ln>
          <a:effectLst/>
        </p:spPr>
        <p:txBody>
          <a:bodyPr vert="horz" wrap="square" lIns="91440" tIns="45720" rIns="91440" bIns="45720" numCol="1" anchor="b" anchorCtr="0" compatLnSpc="1">
            <a:prstTxWarp prst="textNoShape">
              <a:avLst/>
            </a:prstTxWarp>
          </a:bodyPr>
          <a:lstStyle>
            <a:lvl1pPr algn="ctr" eaLnBrk="0" fontAlgn="auto" hangingPunct="0">
              <a:lnSpc>
                <a:spcPct val="100000"/>
              </a:lnSpc>
              <a:spcBef>
                <a:spcPts val="0"/>
              </a:spcBef>
              <a:spcAft>
                <a:spcPts val="0"/>
              </a:spcAft>
              <a:defRPr sz="1200">
                <a:solidFill>
                  <a:srgbClr val="00498B"/>
                </a:solidFill>
                <a:latin typeface="Tahoma" pitchFamily="34" charset="0"/>
                <a:ea typeface="ＭＳ Ｐゴシック" pitchFamily="1" charset="-128"/>
                <a:cs typeface="+mn-cs"/>
              </a:defRPr>
            </a:lvl1pPr>
          </a:lstStyle>
          <a:p>
            <a:pPr>
              <a:defRPr/>
            </a:pPr>
            <a:endParaRPr lang="en-GB" dirty="0"/>
          </a:p>
        </p:txBody>
      </p:sp>
      <p:sp>
        <p:nvSpPr>
          <p:cNvPr id="1030" name="Text Box 8"/>
          <p:cNvSpPr txBox="1">
            <a:spLocks noChangeArrowheads="1"/>
          </p:cNvSpPr>
          <p:nvPr/>
        </p:nvSpPr>
        <p:spPr bwMode="auto">
          <a:xfrm>
            <a:off x="5292725" y="1125538"/>
            <a:ext cx="4032250"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lIns="91414" tIns="45708" rIns="91414" bIns="45708">
            <a:spAutoFit/>
          </a:bodyPr>
          <a:lstStyle>
            <a:lvl1pPr eaLnBrk="0" hangingPunct="0">
              <a:defRPr>
                <a:solidFill>
                  <a:schemeClr val="bg1"/>
                </a:solidFill>
                <a:latin typeface="Tahoma" pitchFamily="34" charset="0"/>
                <a:ea typeface="ＭＳ Ｐゴシック" pitchFamily="34" charset="-128"/>
              </a:defRPr>
            </a:lvl1pPr>
            <a:lvl2pPr marL="742950" indent="-285750" eaLnBrk="0" hangingPunct="0">
              <a:defRPr>
                <a:solidFill>
                  <a:schemeClr val="bg1"/>
                </a:solidFill>
                <a:latin typeface="Tahoma" pitchFamily="34" charset="0"/>
                <a:ea typeface="ＭＳ Ｐゴシック" pitchFamily="34" charset="-128"/>
              </a:defRPr>
            </a:lvl2pPr>
            <a:lvl3pPr marL="1143000" indent="-228600" eaLnBrk="0" hangingPunct="0">
              <a:defRPr>
                <a:solidFill>
                  <a:schemeClr val="bg1"/>
                </a:solidFill>
                <a:latin typeface="Tahoma" pitchFamily="34" charset="0"/>
                <a:ea typeface="ＭＳ Ｐゴシック" pitchFamily="34" charset="-128"/>
              </a:defRPr>
            </a:lvl3pPr>
            <a:lvl4pPr marL="1600200" indent="-228600" eaLnBrk="0" hangingPunct="0">
              <a:defRPr>
                <a:solidFill>
                  <a:schemeClr val="bg1"/>
                </a:solidFill>
                <a:latin typeface="Tahoma" pitchFamily="34" charset="0"/>
                <a:ea typeface="ＭＳ Ｐゴシック" pitchFamily="34" charset="-128"/>
              </a:defRPr>
            </a:lvl4pPr>
            <a:lvl5pPr marL="2057400" indent="-228600" eaLnBrk="0" hangingPunct="0">
              <a:defRPr>
                <a:solidFill>
                  <a:schemeClr val="bg1"/>
                </a:solidFill>
                <a:latin typeface="Tahoma" pitchFamily="34" charset="0"/>
                <a:ea typeface="ＭＳ Ｐゴシック" pitchFamily="34" charset="-128"/>
              </a:defRPr>
            </a:lvl5pPr>
            <a:lvl6pPr marL="2514600" indent="-228600" eaLnBrk="0" fontAlgn="base" hangingPunct="0">
              <a:spcBef>
                <a:spcPct val="0"/>
              </a:spcBef>
              <a:spcAft>
                <a:spcPct val="0"/>
              </a:spcAft>
              <a:defRPr>
                <a:solidFill>
                  <a:schemeClr val="bg1"/>
                </a:solidFill>
                <a:latin typeface="Tahoma" pitchFamily="34" charset="0"/>
                <a:ea typeface="ＭＳ Ｐゴシック" pitchFamily="34" charset="-128"/>
              </a:defRPr>
            </a:lvl6pPr>
            <a:lvl7pPr marL="2971800" indent="-228600" eaLnBrk="0" fontAlgn="base" hangingPunct="0">
              <a:spcBef>
                <a:spcPct val="0"/>
              </a:spcBef>
              <a:spcAft>
                <a:spcPct val="0"/>
              </a:spcAft>
              <a:defRPr>
                <a:solidFill>
                  <a:schemeClr val="bg1"/>
                </a:solidFill>
                <a:latin typeface="Tahoma" pitchFamily="34" charset="0"/>
                <a:ea typeface="ＭＳ Ｐゴシック" pitchFamily="34" charset="-128"/>
              </a:defRPr>
            </a:lvl7pPr>
            <a:lvl8pPr marL="3429000" indent="-228600" eaLnBrk="0" fontAlgn="base" hangingPunct="0">
              <a:spcBef>
                <a:spcPct val="0"/>
              </a:spcBef>
              <a:spcAft>
                <a:spcPct val="0"/>
              </a:spcAft>
              <a:defRPr>
                <a:solidFill>
                  <a:schemeClr val="bg1"/>
                </a:solidFill>
                <a:latin typeface="Tahoma" pitchFamily="34" charset="0"/>
                <a:ea typeface="ＭＳ Ｐゴシック" pitchFamily="34" charset="-128"/>
              </a:defRPr>
            </a:lvl8pPr>
            <a:lvl9pPr marL="3886200" indent="-228600" eaLnBrk="0" fontAlgn="base" hangingPunct="0">
              <a:spcBef>
                <a:spcPct val="0"/>
              </a:spcBef>
              <a:spcAft>
                <a:spcPct val="0"/>
              </a:spcAft>
              <a:defRPr>
                <a:solidFill>
                  <a:schemeClr val="bg1"/>
                </a:solidFill>
                <a:latin typeface="Tahoma" pitchFamily="34" charset="0"/>
                <a:ea typeface="ＭＳ Ｐゴシック" pitchFamily="34" charset="-128"/>
              </a:defRPr>
            </a:lvl9pPr>
          </a:lstStyle>
          <a:p>
            <a:pPr algn="ctr" eaLnBrk="1" fontAlgn="base" hangingPunct="1">
              <a:spcBef>
                <a:spcPct val="50000"/>
              </a:spcBef>
              <a:spcAft>
                <a:spcPct val="0"/>
              </a:spcAft>
            </a:pPr>
            <a:endParaRPr lang="en-US" altLang="en-US" dirty="0">
              <a:solidFill>
                <a:srgbClr val="FFFFFF"/>
              </a:solidFill>
              <a:latin typeface="BISansCond" pitchFamily="2" charset="0"/>
              <a:cs typeface="Arial" pitchFamily="34" charset="0"/>
            </a:endParaRPr>
          </a:p>
        </p:txBody>
      </p:sp>
      <p:sp>
        <p:nvSpPr>
          <p:cNvPr id="1031" name="Text Box 9"/>
          <p:cNvSpPr txBox="1">
            <a:spLocks noChangeArrowheads="1"/>
          </p:cNvSpPr>
          <p:nvPr/>
        </p:nvSpPr>
        <p:spPr bwMode="auto">
          <a:xfrm>
            <a:off x="4716463" y="4221163"/>
            <a:ext cx="2303462"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lIns="91414" tIns="45708" rIns="91414" bIns="45708">
            <a:spAutoFit/>
          </a:bodyPr>
          <a:lstStyle>
            <a:lvl1pPr eaLnBrk="0" hangingPunct="0">
              <a:defRPr>
                <a:solidFill>
                  <a:schemeClr val="bg1"/>
                </a:solidFill>
                <a:latin typeface="Tahoma" pitchFamily="34" charset="0"/>
                <a:ea typeface="ＭＳ Ｐゴシック" pitchFamily="34" charset="-128"/>
              </a:defRPr>
            </a:lvl1pPr>
            <a:lvl2pPr marL="742950" indent="-285750" eaLnBrk="0" hangingPunct="0">
              <a:defRPr>
                <a:solidFill>
                  <a:schemeClr val="bg1"/>
                </a:solidFill>
                <a:latin typeface="Tahoma" pitchFamily="34" charset="0"/>
                <a:ea typeface="ＭＳ Ｐゴシック" pitchFamily="34" charset="-128"/>
              </a:defRPr>
            </a:lvl2pPr>
            <a:lvl3pPr marL="1143000" indent="-228600" eaLnBrk="0" hangingPunct="0">
              <a:defRPr>
                <a:solidFill>
                  <a:schemeClr val="bg1"/>
                </a:solidFill>
                <a:latin typeface="Tahoma" pitchFamily="34" charset="0"/>
                <a:ea typeface="ＭＳ Ｐゴシック" pitchFamily="34" charset="-128"/>
              </a:defRPr>
            </a:lvl3pPr>
            <a:lvl4pPr marL="1600200" indent="-228600" eaLnBrk="0" hangingPunct="0">
              <a:defRPr>
                <a:solidFill>
                  <a:schemeClr val="bg1"/>
                </a:solidFill>
                <a:latin typeface="Tahoma" pitchFamily="34" charset="0"/>
                <a:ea typeface="ＭＳ Ｐゴシック" pitchFamily="34" charset="-128"/>
              </a:defRPr>
            </a:lvl4pPr>
            <a:lvl5pPr marL="2057400" indent="-228600" eaLnBrk="0" hangingPunct="0">
              <a:defRPr>
                <a:solidFill>
                  <a:schemeClr val="bg1"/>
                </a:solidFill>
                <a:latin typeface="Tahoma" pitchFamily="34" charset="0"/>
                <a:ea typeface="ＭＳ Ｐゴシック" pitchFamily="34" charset="-128"/>
              </a:defRPr>
            </a:lvl5pPr>
            <a:lvl6pPr marL="2514600" indent="-228600" eaLnBrk="0" fontAlgn="base" hangingPunct="0">
              <a:spcBef>
                <a:spcPct val="0"/>
              </a:spcBef>
              <a:spcAft>
                <a:spcPct val="0"/>
              </a:spcAft>
              <a:defRPr>
                <a:solidFill>
                  <a:schemeClr val="bg1"/>
                </a:solidFill>
                <a:latin typeface="Tahoma" pitchFamily="34" charset="0"/>
                <a:ea typeface="ＭＳ Ｐゴシック" pitchFamily="34" charset="-128"/>
              </a:defRPr>
            </a:lvl6pPr>
            <a:lvl7pPr marL="2971800" indent="-228600" eaLnBrk="0" fontAlgn="base" hangingPunct="0">
              <a:spcBef>
                <a:spcPct val="0"/>
              </a:spcBef>
              <a:spcAft>
                <a:spcPct val="0"/>
              </a:spcAft>
              <a:defRPr>
                <a:solidFill>
                  <a:schemeClr val="bg1"/>
                </a:solidFill>
                <a:latin typeface="Tahoma" pitchFamily="34" charset="0"/>
                <a:ea typeface="ＭＳ Ｐゴシック" pitchFamily="34" charset="-128"/>
              </a:defRPr>
            </a:lvl7pPr>
            <a:lvl8pPr marL="3429000" indent="-228600" eaLnBrk="0" fontAlgn="base" hangingPunct="0">
              <a:spcBef>
                <a:spcPct val="0"/>
              </a:spcBef>
              <a:spcAft>
                <a:spcPct val="0"/>
              </a:spcAft>
              <a:defRPr>
                <a:solidFill>
                  <a:schemeClr val="bg1"/>
                </a:solidFill>
                <a:latin typeface="Tahoma" pitchFamily="34" charset="0"/>
                <a:ea typeface="ＭＳ Ｐゴシック" pitchFamily="34" charset="-128"/>
              </a:defRPr>
            </a:lvl8pPr>
            <a:lvl9pPr marL="3886200" indent="-228600" eaLnBrk="0" fontAlgn="base" hangingPunct="0">
              <a:spcBef>
                <a:spcPct val="0"/>
              </a:spcBef>
              <a:spcAft>
                <a:spcPct val="0"/>
              </a:spcAft>
              <a:defRPr>
                <a:solidFill>
                  <a:schemeClr val="bg1"/>
                </a:solidFill>
                <a:latin typeface="Tahoma" pitchFamily="34" charset="0"/>
                <a:ea typeface="ＭＳ Ｐゴシック" pitchFamily="34" charset="-128"/>
              </a:defRPr>
            </a:lvl9pPr>
          </a:lstStyle>
          <a:p>
            <a:pPr algn="ctr" eaLnBrk="1" fontAlgn="base" hangingPunct="1">
              <a:spcBef>
                <a:spcPct val="50000"/>
              </a:spcBef>
              <a:spcAft>
                <a:spcPct val="0"/>
              </a:spcAft>
            </a:pPr>
            <a:endParaRPr lang="en-US" altLang="en-US" dirty="0">
              <a:solidFill>
                <a:srgbClr val="FFFFFF"/>
              </a:solidFill>
              <a:cs typeface="Arial" pitchFamily="34" charset="0"/>
            </a:endParaRPr>
          </a:p>
        </p:txBody>
      </p:sp>
      <p:sp>
        <p:nvSpPr>
          <p:cNvPr id="1032" name="Rectangle 10"/>
          <p:cNvSpPr>
            <a:spLocks noChangeArrowheads="1"/>
          </p:cNvSpPr>
          <p:nvPr/>
        </p:nvSpPr>
        <p:spPr bwMode="auto">
          <a:xfrm>
            <a:off x="7086600" y="638175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bg1"/>
                </a:solidFill>
                <a:latin typeface="Tahoma" pitchFamily="34" charset="0"/>
                <a:ea typeface="ＭＳ Ｐゴシック" pitchFamily="34" charset="-128"/>
              </a:defRPr>
            </a:lvl1pPr>
            <a:lvl2pPr marL="742950" indent="-285750" eaLnBrk="0" hangingPunct="0">
              <a:defRPr>
                <a:solidFill>
                  <a:schemeClr val="bg1"/>
                </a:solidFill>
                <a:latin typeface="Tahoma" pitchFamily="34" charset="0"/>
                <a:ea typeface="ＭＳ Ｐゴシック" pitchFamily="34" charset="-128"/>
              </a:defRPr>
            </a:lvl2pPr>
            <a:lvl3pPr marL="1143000" indent="-228600" eaLnBrk="0" hangingPunct="0">
              <a:defRPr>
                <a:solidFill>
                  <a:schemeClr val="bg1"/>
                </a:solidFill>
                <a:latin typeface="Tahoma" pitchFamily="34" charset="0"/>
                <a:ea typeface="ＭＳ Ｐゴシック" pitchFamily="34" charset="-128"/>
              </a:defRPr>
            </a:lvl3pPr>
            <a:lvl4pPr marL="1600200" indent="-228600" eaLnBrk="0" hangingPunct="0">
              <a:defRPr>
                <a:solidFill>
                  <a:schemeClr val="bg1"/>
                </a:solidFill>
                <a:latin typeface="Tahoma" pitchFamily="34" charset="0"/>
                <a:ea typeface="ＭＳ Ｐゴシック" pitchFamily="34" charset="-128"/>
              </a:defRPr>
            </a:lvl4pPr>
            <a:lvl5pPr marL="2057400" indent="-228600" eaLnBrk="0" hangingPunct="0">
              <a:defRPr>
                <a:solidFill>
                  <a:schemeClr val="bg1"/>
                </a:solidFill>
                <a:latin typeface="Tahoma" pitchFamily="34" charset="0"/>
                <a:ea typeface="ＭＳ Ｐゴシック" pitchFamily="34" charset="-128"/>
              </a:defRPr>
            </a:lvl5pPr>
            <a:lvl6pPr marL="2514600" indent="-228600" eaLnBrk="0" fontAlgn="base" hangingPunct="0">
              <a:spcBef>
                <a:spcPct val="0"/>
              </a:spcBef>
              <a:spcAft>
                <a:spcPct val="0"/>
              </a:spcAft>
              <a:defRPr>
                <a:solidFill>
                  <a:schemeClr val="bg1"/>
                </a:solidFill>
                <a:latin typeface="Tahoma" pitchFamily="34" charset="0"/>
                <a:ea typeface="ＭＳ Ｐゴシック" pitchFamily="34" charset="-128"/>
              </a:defRPr>
            </a:lvl6pPr>
            <a:lvl7pPr marL="2971800" indent="-228600" eaLnBrk="0" fontAlgn="base" hangingPunct="0">
              <a:spcBef>
                <a:spcPct val="0"/>
              </a:spcBef>
              <a:spcAft>
                <a:spcPct val="0"/>
              </a:spcAft>
              <a:defRPr>
                <a:solidFill>
                  <a:schemeClr val="bg1"/>
                </a:solidFill>
                <a:latin typeface="Tahoma" pitchFamily="34" charset="0"/>
                <a:ea typeface="ＭＳ Ｐゴシック" pitchFamily="34" charset="-128"/>
              </a:defRPr>
            </a:lvl7pPr>
            <a:lvl8pPr marL="3429000" indent="-228600" eaLnBrk="0" fontAlgn="base" hangingPunct="0">
              <a:spcBef>
                <a:spcPct val="0"/>
              </a:spcBef>
              <a:spcAft>
                <a:spcPct val="0"/>
              </a:spcAft>
              <a:defRPr>
                <a:solidFill>
                  <a:schemeClr val="bg1"/>
                </a:solidFill>
                <a:latin typeface="Tahoma" pitchFamily="34" charset="0"/>
                <a:ea typeface="ＭＳ Ｐゴシック" pitchFamily="34" charset="-128"/>
              </a:defRPr>
            </a:lvl8pPr>
            <a:lvl9pPr marL="3886200" indent="-228600" eaLnBrk="0" fontAlgn="base" hangingPunct="0">
              <a:spcBef>
                <a:spcPct val="0"/>
              </a:spcBef>
              <a:spcAft>
                <a:spcPct val="0"/>
              </a:spcAft>
              <a:defRPr>
                <a:solidFill>
                  <a:schemeClr val="bg1"/>
                </a:solidFill>
                <a:latin typeface="Tahoma" pitchFamily="34" charset="0"/>
                <a:ea typeface="ＭＳ Ｐゴシック" pitchFamily="34" charset="-128"/>
              </a:defRPr>
            </a:lvl9pPr>
          </a:lstStyle>
          <a:p>
            <a:pPr algn="r" eaLnBrk="1" fontAlgn="base" hangingPunct="1">
              <a:spcBef>
                <a:spcPct val="0"/>
              </a:spcBef>
              <a:spcAft>
                <a:spcPct val="0"/>
              </a:spcAft>
            </a:pPr>
            <a:endParaRPr lang="en-GB" altLang="en-US" sz="800" dirty="0">
              <a:solidFill>
                <a:srgbClr val="00498B"/>
              </a:solidFill>
              <a:cs typeface="Arial" pitchFamily="34" charset="0"/>
            </a:endParaRPr>
          </a:p>
        </p:txBody>
      </p:sp>
      <p:sp>
        <p:nvSpPr>
          <p:cNvPr id="1033" name="Rectangle 10"/>
          <p:cNvSpPr>
            <a:spLocks noChangeArrowheads="1"/>
          </p:cNvSpPr>
          <p:nvPr/>
        </p:nvSpPr>
        <p:spPr bwMode="auto">
          <a:xfrm>
            <a:off x="7073900" y="6392863"/>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bg1"/>
                </a:solidFill>
                <a:latin typeface="Tahoma" pitchFamily="34" charset="0"/>
                <a:ea typeface="ＭＳ Ｐゴシック" pitchFamily="34" charset="-128"/>
              </a:defRPr>
            </a:lvl1pPr>
            <a:lvl2pPr marL="742950" indent="-285750" eaLnBrk="0" hangingPunct="0">
              <a:defRPr>
                <a:solidFill>
                  <a:schemeClr val="bg1"/>
                </a:solidFill>
                <a:latin typeface="Tahoma" pitchFamily="34" charset="0"/>
                <a:ea typeface="ＭＳ Ｐゴシック" pitchFamily="34" charset="-128"/>
              </a:defRPr>
            </a:lvl2pPr>
            <a:lvl3pPr marL="1143000" indent="-228600" eaLnBrk="0" hangingPunct="0">
              <a:defRPr>
                <a:solidFill>
                  <a:schemeClr val="bg1"/>
                </a:solidFill>
                <a:latin typeface="Tahoma" pitchFamily="34" charset="0"/>
                <a:ea typeface="ＭＳ Ｐゴシック" pitchFamily="34" charset="-128"/>
              </a:defRPr>
            </a:lvl3pPr>
            <a:lvl4pPr marL="1600200" indent="-228600" eaLnBrk="0" hangingPunct="0">
              <a:defRPr>
                <a:solidFill>
                  <a:schemeClr val="bg1"/>
                </a:solidFill>
                <a:latin typeface="Tahoma" pitchFamily="34" charset="0"/>
                <a:ea typeface="ＭＳ Ｐゴシック" pitchFamily="34" charset="-128"/>
              </a:defRPr>
            </a:lvl4pPr>
            <a:lvl5pPr marL="2057400" indent="-228600" eaLnBrk="0" hangingPunct="0">
              <a:defRPr>
                <a:solidFill>
                  <a:schemeClr val="bg1"/>
                </a:solidFill>
                <a:latin typeface="Tahoma" pitchFamily="34" charset="0"/>
                <a:ea typeface="ＭＳ Ｐゴシック" pitchFamily="34" charset="-128"/>
              </a:defRPr>
            </a:lvl5pPr>
            <a:lvl6pPr marL="2514600" indent="-228600" eaLnBrk="0" fontAlgn="base" hangingPunct="0">
              <a:spcBef>
                <a:spcPct val="0"/>
              </a:spcBef>
              <a:spcAft>
                <a:spcPct val="0"/>
              </a:spcAft>
              <a:defRPr>
                <a:solidFill>
                  <a:schemeClr val="bg1"/>
                </a:solidFill>
                <a:latin typeface="Tahoma" pitchFamily="34" charset="0"/>
                <a:ea typeface="ＭＳ Ｐゴシック" pitchFamily="34" charset="-128"/>
              </a:defRPr>
            </a:lvl6pPr>
            <a:lvl7pPr marL="2971800" indent="-228600" eaLnBrk="0" fontAlgn="base" hangingPunct="0">
              <a:spcBef>
                <a:spcPct val="0"/>
              </a:spcBef>
              <a:spcAft>
                <a:spcPct val="0"/>
              </a:spcAft>
              <a:defRPr>
                <a:solidFill>
                  <a:schemeClr val="bg1"/>
                </a:solidFill>
                <a:latin typeface="Tahoma" pitchFamily="34" charset="0"/>
                <a:ea typeface="ＭＳ Ｐゴシック" pitchFamily="34" charset="-128"/>
              </a:defRPr>
            </a:lvl7pPr>
            <a:lvl8pPr marL="3429000" indent="-228600" eaLnBrk="0" fontAlgn="base" hangingPunct="0">
              <a:spcBef>
                <a:spcPct val="0"/>
              </a:spcBef>
              <a:spcAft>
                <a:spcPct val="0"/>
              </a:spcAft>
              <a:defRPr>
                <a:solidFill>
                  <a:schemeClr val="bg1"/>
                </a:solidFill>
                <a:latin typeface="Tahoma" pitchFamily="34" charset="0"/>
                <a:ea typeface="ＭＳ Ｐゴシック" pitchFamily="34" charset="-128"/>
              </a:defRPr>
            </a:lvl8pPr>
            <a:lvl9pPr marL="3886200" indent="-228600" eaLnBrk="0" fontAlgn="base" hangingPunct="0">
              <a:spcBef>
                <a:spcPct val="0"/>
              </a:spcBef>
              <a:spcAft>
                <a:spcPct val="0"/>
              </a:spcAft>
              <a:defRPr>
                <a:solidFill>
                  <a:schemeClr val="bg1"/>
                </a:solidFill>
                <a:latin typeface="Tahoma" pitchFamily="34" charset="0"/>
                <a:ea typeface="ＭＳ Ｐゴシック" pitchFamily="34" charset="-128"/>
              </a:defRPr>
            </a:lvl9pPr>
          </a:lstStyle>
          <a:p>
            <a:pPr algn="r" fontAlgn="base">
              <a:lnSpc>
                <a:spcPct val="85000"/>
              </a:lnSpc>
              <a:spcBef>
                <a:spcPct val="0"/>
              </a:spcBef>
              <a:spcAft>
                <a:spcPct val="0"/>
              </a:spcAft>
            </a:pPr>
            <a:endParaRPr lang="en-GB" altLang="en-US" sz="800" dirty="0">
              <a:solidFill>
                <a:srgbClr val="00498B"/>
              </a:solidFill>
              <a:cs typeface="Arial" pitchFamily="34" charset="0"/>
            </a:endParaRPr>
          </a:p>
        </p:txBody>
      </p:sp>
    </p:spTree>
    <p:extLst>
      <p:ext uri="{BB962C8B-B14F-4D97-AF65-F5344CB8AC3E}">
        <p14:creationId xmlns:p14="http://schemas.microsoft.com/office/powerpoint/2010/main" val="1390496201"/>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Lst>
  <p:timing>
    <p:tnLst>
      <p:par>
        <p:cTn id="1" dur="indefinite" restart="never" nodeType="tmRoot"/>
      </p:par>
    </p:tnLst>
  </p:timing>
  <p:hf hdr="0" dt="0"/>
  <p:txStyles>
    <p:titleStyle>
      <a:lvl1pPr algn="l" rtl="0" fontAlgn="base">
        <a:spcBef>
          <a:spcPct val="0"/>
        </a:spcBef>
        <a:spcAft>
          <a:spcPct val="0"/>
        </a:spcAft>
        <a:defRPr sz="2800">
          <a:solidFill>
            <a:schemeClr val="tx1"/>
          </a:solidFill>
          <a:latin typeface="+mj-lt"/>
          <a:ea typeface="+mj-ea"/>
          <a:cs typeface="+mj-cs"/>
        </a:defRPr>
      </a:lvl1pPr>
      <a:lvl2pPr algn="l" rtl="0" fontAlgn="base">
        <a:spcBef>
          <a:spcPct val="0"/>
        </a:spcBef>
        <a:spcAft>
          <a:spcPct val="0"/>
        </a:spcAft>
        <a:defRPr sz="2800">
          <a:solidFill>
            <a:schemeClr val="tx1"/>
          </a:solidFill>
          <a:latin typeface="Tahoma" pitchFamily="34" charset="0"/>
          <a:ea typeface="ＭＳ Ｐゴシック" pitchFamily="34" charset="-128"/>
          <a:cs typeface="Tahoma" pitchFamily="34" charset="0"/>
        </a:defRPr>
      </a:lvl2pPr>
      <a:lvl3pPr algn="l" rtl="0" fontAlgn="base">
        <a:spcBef>
          <a:spcPct val="0"/>
        </a:spcBef>
        <a:spcAft>
          <a:spcPct val="0"/>
        </a:spcAft>
        <a:defRPr sz="2800">
          <a:solidFill>
            <a:schemeClr val="tx1"/>
          </a:solidFill>
          <a:latin typeface="Tahoma" pitchFamily="34" charset="0"/>
          <a:ea typeface="ＭＳ Ｐゴシック" pitchFamily="34" charset="-128"/>
          <a:cs typeface="Tahoma" pitchFamily="34" charset="0"/>
        </a:defRPr>
      </a:lvl3pPr>
      <a:lvl4pPr algn="l" rtl="0" fontAlgn="base">
        <a:spcBef>
          <a:spcPct val="0"/>
        </a:spcBef>
        <a:spcAft>
          <a:spcPct val="0"/>
        </a:spcAft>
        <a:defRPr sz="2800">
          <a:solidFill>
            <a:schemeClr val="tx1"/>
          </a:solidFill>
          <a:latin typeface="Tahoma" pitchFamily="34" charset="0"/>
          <a:ea typeface="ＭＳ Ｐゴシック" pitchFamily="34" charset="-128"/>
          <a:cs typeface="Tahoma" pitchFamily="34" charset="0"/>
        </a:defRPr>
      </a:lvl4pPr>
      <a:lvl5pPr algn="l" rtl="0" fontAlgn="base">
        <a:spcBef>
          <a:spcPct val="0"/>
        </a:spcBef>
        <a:spcAft>
          <a:spcPct val="0"/>
        </a:spcAft>
        <a:defRPr sz="2800">
          <a:solidFill>
            <a:schemeClr val="tx1"/>
          </a:solidFill>
          <a:latin typeface="Tahoma" pitchFamily="34" charset="0"/>
          <a:ea typeface="ＭＳ Ｐゴシック" pitchFamily="34" charset="-128"/>
          <a:cs typeface="Tahoma" pitchFamily="34" charset="0"/>
        </a:defRPr>
      </a:lvl5pPr>
      <a:lvl6pPr marL="457200" algn="l" rtl="0" eaLnBrk="1" fontAlgn="base" hangingPunct="1">
        <a:spcBef>
          <a:spcPct val="0"/>
        </a:spcBef>
        <a:spcAft>
          <a:spcPct val="0"/>
        </a:spcAft>
        <a:defRPr sz="2800">
          <a:solidFill>
            <a:schemeClr val="tx1"/>
          </a:solidFill>
          <a:latin typeface="Tahoma" pitchFamily="34" charset="0"/>
          <a:ea typeface="ＭＳ Ｐゴシック" pitchFamily="34" charset="-128"/>
          <a:cs typeface="Tahoma" pitchFamily="34" charset="0"/>
        </a:defRPr>
      </a:lvl6pPr>
      <a:lvl7pPr marL="914400" algn="l" rtl="0" eaLnBrk="1" fontAlgn="base" hangingPunct="1">
        <a:spcBef>
          <a:spcPct val="0"/>
        </a:spcBef>
        <a:spcAft>
          <a:spcPct val="0"/>
        </a:spcAft>
        <a:defRPr sz="2800">
          <a:solidFill>
            <a:schemeClr val="tx1"/>
          </a:solidFill>
          <a:latin typeface="Tahoma" pitchFamily="34" charset="0"/>
          <a:ea typeface="ＭＳ Ｐゴシック" pitchFamily="34" charset="-128"/>
          <a:cs typeface="Tahoma" pitchFamily="34" charset="0"/>
        </a:defRPr>
      </a:lvl7pPr>
      <a:lvl8pPr marL="1371600" algn="l" rtl="0" eaLnBrk="1" fontAlgn="base" hangingPunct="1">
        <a:spcBef>
          <a:spcPct val="0"/>
        </a:spcBef>
        <a:spcAft>
          <a:spcPct val="0"/>
        </a:spcAft>
        <a:defRPr sz="2800">
          <a:solidFill>
            <a:schemeClr val="tx1"/>
          </a:solidFill>
          <a:latin typeface="Tahoma" pitchFamily="34" charset="0"/>
          <a:ea typeface="ＭＳ Ｐゴシック" pitchFamily="34" charset="-128"/>
          <a:cs typeface="Tahoma" pitchFamily="34" charset="0"/>
        </a:defRPr>
      </a:lvl8pPr>
      <a:lvl9pPr marL="1828800" algn="l" rtl="0" eaLnBrk="1" fontAlgn="base" hangingPunct="1">
        <a:spcBef>
          <a:spcPct val="0"/>
        </a:spcBef>
        <a:spcAft>
          <a:spcPct val="0"/>
        </a:spcAft>
        <a:defRPr sz="2800">
          <a:solidFill>
            <a:schemeClr val="tx1"/>
          </a:solidFill>
          <a:latin typeface="Tahoma" pitchFamily="34" charset="0"/>
          <a:ea typeface="ＭＳ Ｐゴシック" pitchFamily="34" charset="-128"/>
          <a:cs typeface="Tahoma" pitchFamily="34" charset="0"/>
        </a:defRPr>
      </a:lvl9pPr>
    </p:titleStyle>
    <p:bodyStyle>
      <a:lvl1pPr marL="342900" indent="-342900" algn="l" rtl="0" fontAlgn="base">
        <a:spcBef>
          <a:spcPct val="20000"/>
        </a:spcBef>
        <a:spcAft>
          <a:spcPct val="0"/>
        </a:spcAft>
        <a:buBlip>
          <a:blip r:embed="rId11"/>
        </a:buBlip>
        <a:defRPr sz="2400">
          <a:solidFill>
            <a:schemeClr val="tx1"/>
          </a:solidFill>
          <a:latin typeface="+mn-lt"/>
          <a:ea typeface="+mn-ea"/>
          <a:cs typeface="+mn-cs"/>
        </a:defRPr>
      </a:lvl1pPr>
      <a:lvl2pPr marL="742950" indent="-285750" algn="l" rtl="0" fontAlgn="base">
        <a:spcBef>
          <a:spcPct val="20000"/>
        </a:spcBef>
        <a:spcAft>
          <a:spcPct val="0"/>
        </a:spcAft>
        <a:buClr>
          <a:srgbClr val="AB0932"/>
        </a:buClr>
        <a:buChar char="–"/>
        <a:defRPr sz="2000">
          <a:solidFill>
            <a:schemeClr val="tx1"/>
          </a:solidFill>
          <a:latin typeface="+mn-lt"/>
          <a:ea typeface="+mn-ea"/>
          <a:cs typeface="+mn-cs"/>
        </a:defRPr>
      </a:lvl2pPr>
      <a:lvl3pPr marL="1143000" indent="-228600" algn="l" rtl="0" fontAlgn="base">
        <a:spcBef>
          <a:spcPct val="20000"/>
        </a:spcBef>
        <a:spcAft>
          <a:spcPct val="0"/>
        </a:spcAft>
        <a:buClr>
          <a:srgbClr val="AB0932"/>
        </a:buClr>
        <a:buFont typeface="Times" pitchFamily="18" charset="0"/>
        <a:buChar char="•"/>
        <a:defRPr>
          <a:solidFill>
            <a:schemeClr val="tx1"/>
          </a:solidFill>
          <a:latin typeface="+mn-lt"/>
          <a:ea typeface="+mn-ea"/>
          <a:cs typeface="+mn-cs"/>
        </a:defRPr>
      </a:lvl3pPr>
      <a:lvl4pPr marL="1600200" indent="-228600" algn="l" rtl="0" fontAlgn="base">
        <a:spcBef>
          <a:spcPct val="20000"/>
        </a:spcBef>
        <a:spcAft>
          <a:spcPct val="0"/>
        </a:spcAft>
        <a:buClr>
          <a:srgbClr val="AB0932"/>
        </a:buClr>
        <a:buChar char="–"/>
        <a:defRPr sz="1400">
          <a:solidFill>
            <a:schemeClr val="tx1"/>
          </a:solidFill>
          <a:latin typeface="+mn-lt"/>
          <a:ea typeface="+mn-ea"/>
          <a:cs typeface="+mn-cs"/>
        </a:defRPr>
      </a:lvl4pPr>
      <a:lvl5pPr marL="2057400" indent="-228600" algn="l" rtl="0" fontAlgn="base">
        <a:spcBef>
          <a:spcPct val="20000"/>
        </a:spcBef>
        <a:spcAft>
          <a:spcPct val="0"/>
        </a:spcAft>
        <a:buClr>
          <a:srgbClr val="AB0932"/>
        </a:buClr>
        <a:buChar char="»"/>
        <a:defRPr sz="1000">
          <a:solidFill>
            <a:schemeClr val="tx1"/>
          </a:solidFill>
          <a:latin typeface="+mn-lt"/>
          <a:ea typeface="+mn-ea"/>
          <a:cs typeface="+mn-cs"/>
        </a:defRPr>
      </a:lvl5pPr>
      <a:lvl6pPr marL="2514600" indent="-228600" algn="l" rtl="0" eaLnBrk="1" fontAlgn="base" hangingPunct="1">
        <a:spcBef>
          <a:spcPct val="20000"/>
        </a:spcBef>
        <a:spcAft>
          <a:spcPct val="0"/>
        </a:spcAft>
        <a:buClr>
          <a:srgbClr val="AB0932"/>
        </a:buClr>
        <a:buChar char="»"/>
        <a:defRPr sz="1000">
          <a:solidFill>
            <a:schemeClr val="tx1"/>
          </a:solidFill>
          <a:latin typeface="+mn-lt"/>
          <a:ea typeface="+mn-ea"/>
          <a:cs typeface="+mn-cs"/>
        </a:defRPr>
      </a:lvl6pPr>
      <a:lvl7pPr marL="2971800" indent="-228600" algn="l" rtl="0" eaLnBrk="1" fontAlgn="base" hangingPunct="1">
        <a:spcBef>
          <a:spcPct val="20000"/>
        </a:spcBef>
        <a:spcAft>
          <a:spcPct val="0"/>
        </a:spcAft>
        <a:buClr>
          <a:srgbClr val="AB0932"/>
        </a:buClr>
        <a:buChar char="»"/>
        <a:defRPr sz="1000">
          <a:solidFill>
            <a:schemeClr val="tx1"/>
          </a:solidFill>
          <a:latin typeface="+mn-lt"/>
          <a:ea typeface="+mn-ea"/>
          <a:cs typeface="+mn-cs"/>
        </a:defRPr>
      </a:lvl7pPr>
      <a:lvl8pPr marL="3429000" indent="-228600" algn="l" rtl="0" eaLnBrk="1" fontAlgn="base" hangingPunct="1">
        <a:spcBef>
          <a:spcPct val="20000"/>
        </a:spcBef>
        <a:spcAft>
          <a:spcPct val="0"/>
        </a:spcAft>
        <a:buClr>
          <a:srgbClr val="AB0932"/>
        </a:buClr>
        <a:buChar char="»"/>
        <a:defRPr sz="1000">
          <a:solidFill>
            <a:schemeClr val="tx1"/>
          </a:solidFill>
          <a:latin typeface="+mn-lt"/>
          <a:ea typeface="+mn-ea"/>
          <a:cs typeface="+mn-cs"/>
        </a:defRPr>
      </a:lvl8pPr>
      <a:lvl9pPr marL="3886200" indent="-228600" algn="l" rtl="0" eaLnBrk="1" fontAlgn="base" hangingPunct="1">
        <a:spcBef>
          <a:spcPct val="20000"/>
        </a:spcBef>
        <a:spcAft>
          <a:spcPct val="0"/>
        </a:spcAft>
        <a:buClr>
          <a:srgbClr val="AB0932"/>
        </a:buClr>
        <a:buChar char="»"/>
        <a:defRPr sz="10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SG"/>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5F1171-4003-454E-96A3-DBB70E3C1FD7}" type="datetimeFigureOut">
              <a:rPr lang="en-SG" smtClean="0">
                <a:solidFill>
                  <a:prstClr val="black">
                    <a:tint val="75000"/>
                  </a:prstClr>
                </a:solidFill>
              </a:rPr>
              <a:pPr/>
              <a:t>9/11/2017</a:t>
            </a:fld>
            <a:endParaRPr lang="en-SG">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SG">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3EDC16-EBA0-4BA4-9084-E84C25777C57}" type="slidenum">
              <a:rPr lang="en-SG" smtClean="0">
                <a:solidFill>
                  <a:prstClr val="black">
                    <a:tint val="75000"/>
                  </a:prstClr>
                </a:solidFill>
              </a:rPr>
              <a:pPr/>
              <a:t>‹#›</a:t>
            </a:fld>
            <a:endParaRPr lang="en-SG">
              <a:solidFill>
                <a:prstClr val="black">
                  <a:tint val="75000"/>
                </a:prstClr>
              </a:solidFill>
            </a:endParaRPr>
          </a:p>
        </p:txBody>
      </p:sp>
    </p:spTree>
    <p:extLst>
      <p:ext uri="{BB962C8B-B14F-4D97-AF65-F5344CB8AC3E}">
        <p14:creationId xmlns:p14="http://schemas.microsoft.com/office/powerpoint/2010/main" val="53470338"/>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7"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29" tIns="45715" rIns="91429" bIns="45715"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600201"/>
            <a:ext cx="8229600" cy="4525963"/>
          </a:xfrm>
          <a:prstGeom prst="rect">
            <a:avLst/>
          </a:prstGeom>
        </p:spPr>
        <p:txBody>
          <a:bodyPr vert="horz" lIns="91429" tIns="45715" rIns="91429" bIns="45715"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348763631"/>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Lst>
  <p:timing>
    <p:tnLst>
      <p:par>
        <p:cTn id="1" dur="indefinite" restart="never" nodeType="tmRoot"/>
      </p:par>
    </p:tnLst>
  </p:timing>
  <p:txStyles>
    <p:titleStyle>
      <a:lvl1pPr algn="ctr" defTabSz="914290" rtl="0" eaLnBrk="1" latinLnBrk="0" hangingPunct="1">
        <a:spcBef>
          <a:spcPct val="0"/>
        </a:spcBef>
        <a:buNone/>
        <a:defRPr sz="4400" b="1" i="0" kern="1200">
          <a:solidFill>
            <a:srgbClr val="FFFFFF"/>
          </a:solidFill>
          <a:effectLst>
            <a:outerShdw blurRad="50800" dist="38100" dir="8100000" algn="tr" rotWithShape="0">
              <a:prstClr val="black">
                <a:alpha val="40000"/>
              </a:prstClr>
            </a:outerShdw>
          </a:effectLst>
          <a:latin typeface="Helvetica"/>
          <a:ea typeface="+mj-ea"/>
          <a:cs typeface="Helvetica"/>
        </a:defRPr>
      </a:lvl1pPr>
    </p:titleStyle>
    <p:bodyStyle>
      <a:lvl1pPr marL="342859" indent="-342859" algn="l" defTabSz="914290" rtl="0" eaLnBrk="1" latinLnBrk="0" hangingPunct="1">
        <a:spcBef>
          <a:spcPct val="20000"/>
        </a:spcBef>
        <a:buFont typeface="Arial" panose="020B0604020202020204" pitchFamily="34" charset="0"/>
        <a:buChar char="•"/>
        <a:defRPr sz="3200" kern="1200">
          <a:solidFill>
            <a:srgbClr val="FFFFFF"/>
          </a:solidFill>
          <a:latin typeface="Helvetica"/>
          <a:ea typeface="+mn-ea"/>
          <a:cs typeface="Helvetica"/>
        </a:defRPr>
      </a:lvl1pPr>
      <a:lvl2pPr marL="742861" indent="-285716" algn="l" defTabSz="914290" rtl="0" eaLnBrk="1" latinLnBrk="0" hangingPunct="1">
        <a:spcBef>
          <a:spcPct val="20000"/>
        </a:spcBef>
        <a:buFont typeface="Arial" panose="020B0604020202020204" pitchFamily="34" charset="0"/>
        <a:buChar char="–"/>
        <a:defRPr sz="2800" kern="1200">
          <a:solidFill>
            <a:srgbClr val="FFFFFF"/>
          </a:solidFill>
          <a:latin typeface="Helvetica"/>
          <a:ea typeface="+mn-ea"/>
          <a:cs typeface="Helvetica"/>
        </a:defRPr>
      </a:lvl2pPr>
      <a:lvl3pPr marL="1142863" indent="-228572" algn="l" defTabSz="914290" rtl="0" eaLnBrk="1" latinLnBrk="0" hangingPunct="1">
        <a:spcBef>
          <a:spcPct val="20000"/>
        </a:spcBef>
        <a:buFont typeface="Arial" panose="020B0604020202020204" pitchFamily="34" charset="0"/>
        <a:buChar char="•"/>
        <a:defRPr sz="2400" kern="1200">
          <a:solidFill>
            <a:srgbClr val="FFFFFF"/>
          </a:solidFill>
          <a:latin typeface="Helvetica"/>
          <a:ea typeface="+mn-ea"/>
          <a:cs typeface="Helvetica"/>
        </a:defRPr>
      </a:lvl3pPr>
      <a:lvl4pPr marL="1600008" indent="-228572" algn="l" defTabSz="914290" rtl="0" eaLnBrk="1" latinLnBrk="0" hangingPunct="1">
        <a:spcBef>
          <a:spcPct val="20000"/>
        </a:spcBef>
        <a:buFont typeface="Arial" panose="020B0604020202020204" pitchFamily="34" charset="0"/>
        <a:buChar char="–"/>
        <a:defRPr sz="2000" kern="1200">
          <a:solidFill>
            <a:srgbClr val="FFFFFF"/>
          </a:solidFill>
          <a:latin typeface="Helvetica"/>
          <a:ea typeface="+mn-ea"/>
          <a:cs typeface="Helvetica"/>
        </a:defRPr>
      </a:lvl4pPr>
      <a:lvl5pPr marL="2057153" indent="-228572" algn="l" defTabSz="914290" rtl="0" eaLnBrk="1" latinLnBrk="0" hangingPunct="1">
        <a:spcBef>
          <a:spcPct val="20000"/>
        </a:spcBef>
        <a:buFont typeface="Arial" panose="020B0604020202020204" pitchFamily="34" charset="0"/>
        <a:buChar char="»"/>
        <a:defRPr sz="2000" kern="1200">
          <a:solidFill>
            <a:srgbClr val="FFFFFF"/>
          </a:solidFill>
          <a:latin typeface="Helvetica"/>
          <a:ea typeface="+mn-ea"/>
          <a:cs typeface="Helvetica"/>
        </a:defRPr>
      </a:lvl5pPr>
      <a:lvl6pPr marL="2514298" indent="-228572" algn="l" defTabSz="91429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444" indent="-228572" algn="l" defTabSz="91429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589" indent="-228572" algn="l" defTabSz="91429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733" indent="-228572" algn="l" defTabSz="91429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290" rtl="0" eaLnBrk="1" latinLnBrk="0" hangingPunct="1">
        <a:defRPr sz="1800" kern="1200">
          <a:solidFill>
            <a:schemeClr val="tx1"/>
          </a:solidFill>
          <a:latin typeface="+mn-lt"/>
          <a:ea typeface="+mn-ea"/>
          <a:cs typeface="+mn-cs"/>
        </a:defRPr>
      </a:lvl1pPr>
      <a:lvl2pPr marL="457145" algn="l" defTabSz="914290" rtl="0" eaLnBrk="1" latinLnBrk="0" hangingPunct="1">
        <a:defRPr sz="1800" kern="1200">
          <a:solidFill>
            <a:schemeClr val="tx1"/>
          </a:solidFill>
          <a:latin typeface="+mn-lt"/>
          <a:ea typeface="+mn-ea"/>
          <a:cs typeface="+mn-cs"/>
        </a:defRPr>
      </a:lvl2pPr>
      <a:lvl3pPr marL="914290" algn="l" defTabSz="914290" rtl="0" eaLnBrk="1" latinLnBrk="0" hangingPunct="1">
        <a:defRPr sz="1800" kern="1200">
          <a:solidFill>
            <a:schemeClr val="tx1"/>
          </a:solidFill>
          <a:latin typeface="+mn-lt"/>
          <a:ea typeface="+mn-ea"/>
          <a:cs typeface="+mn-cs"/>
        </a:defRPr>
      </a:lvl3pPr>
      <a:lvl4pPr marL="1371436" algn="l" defTabSz="914290" rtl="0" eaLnBrk="1" latinLnBrk="0" hangingPunct="1">
        <a:defRPr sz="1800" kern="1200">
          <a:solidFill>
            <a:schemeClr val="tx1"/>
          </a:solidFill>
          <a:latin typeface="+mn-lt"/>
          <a:ea typeface="+mn-ea"/>
          <a:cs typeface="+mn-cs"/>
        </a:defRPr>
      </a:lvl4pPr>
      <a:lvl5pPr marL="1828581" algn="l" defTabSz="914290" rtl="0" eaLnBrk="1" latinLnBrk="0" hangingPunct="1">
        <a:defRPr sz="1800" kern="1200">
          <a:solidFill>
            <a:schemeClr val="tx1"/>
          </a:solidFill>
          <a:latin typeface="+mn-lt"/>
          <a:ea typeface="+mn-ea"/>
          <a:cs typeface="+mn-cs"/>
        </a:defRPr>
      </a:lvl5pPr>
      <a:lvl6pPr marL="2285725" algn="l" defTabSz="914290" rtl="0" eaLnBrk="1" latinLnBrk="0" hangingPunct="1">
        <a:defRPr sz="1800" kern="1200">
          <a:solidFill>
            <a:schemeClr val="tx1"/>
          </a:solidFill>
          <a:latin typeface="+mn-lt"/>
          <a:ea typeface="+mn-ea"/>
          <a:cs typeface="+mn-cs"/>
        </a:defRPr>
      </a:lvl6pPr>
      <a:lvl7pPr marL="2742870" algn="l" defTabSz="914290" rtl="0" eaLnBrk="1" latinLnBrk="0" hangingPunct="1">
        <a:defRPr sz="1800" kern="1200">
          <a:solidFill>
            <a:schemeClr val="tx1"/>
          </a:solidFill>
          <a:latin typeface="+mn-lt"/>
          <a:ea typeface="+mn-ea"/>
          <a:cs typeface="+mn-cs"/>
        </a:defRPr>
      </a:lvl7pPr>
      <a:lvl8pPr marL="3200016" algn="l" defTabSz="914290" rtl="0" eaLnBrk="1" latinLnBrk="0" hangingPunct="1">
        <a:defRPr sz="1800" kern="1200">
          <a:solidFill>
            <a:schemeClr val="tx1"/>
          </a:solidFill>
          <a:latin typeface="+mn-lt"/>
          <a:ea typeface="+mn-ea"/>
          <a:cs typeface="+mn-cs"/>
        </a:defRPr>
      </a:lvl8pPr>
      <a:lvl9pPr marL="3657161" algn="l" defTabSz="91429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6.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6.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6.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6.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6.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2420888"/>
            <a:ext cx="7772400" cy="1470025"/>
          </a:xfrm>
        </p:spPr>
        <p:txBody>
          <a:bodyPr/>
          <a:lstStyle/>
          <a:p>
            <a:r>
              <a:rPr lang="en-US" dirty="0" smtClean="0"/>
              <a:t>Dabigatran in Asia</a:t>
            </a:r>
            <a:endParaRPr lang="en-US" dirty="0"/>
          </a:p>
        </p:txBody>
      </p:sp>
      <p:sp>
        <p:nvSpPr>
          <p:cNvPr id="3" name="Subtitle 2"/>
          <p:cNvSpPr>
            <a:spLocks noGrp="1"/>
          </p:cNvSpPr>
          <p:nvPr>
            <p:ph type="subTitle" idx="1"/>
          </p:nvPr>
        </p:nvSpPr>
        <p:spPr/>
        <p:txBody>
          <a:bodyPr/>
          <a:lstStyle/>
          <a:p>
            <a:r>
              <a:rPr lang="en-US" dirty="0" smtClean="0"/>
              <a:t>RE-LY Asia analysis and real world evidences from Asia</a:t>
            </a:r>
            <a:endParaRPr lang="en-US" dirty="0"/>
          </a:p>
        </p:txBody>
      </p:sp>
      <p:sp>
        <p:nvSpPr>
          <p:cNvPr id="4" name="Text Placeholder 3"/>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9180195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2420888"/>
            <a:ext cx="7772400" cy="1470025"/>
          </a:xfrm>
        </p:spPr>
        <p:txBody>
          <a:bodyPr/>
          <a:lstStyle/>
          <a:p>
            <a:r>
              <a:rPr lang="en-US" dirty="0" smtClean="0"/>
              <a:t>NOACs Real world evidence in Asia</a:t>
            </a:r>
            <a:endParaRPr lang="en-US" dirty="0"/>
          </a:p>
        </p:txBody>
      </p:sp>
      <p:sp>
        <p:nvSpPr>
          <p:cNvPr id="4" name="Text Placeholder 3"/>
          <p:cNvSpPr>
            <a:spLocks noGrp="1"/>
          </p:cNvSpPr>
          <p:nvPr>
            <p:ph type="body" sz="quarter" idx="10"/>
          </p:nvPr>
        </p:nvSpPr>
        <p:spPr/>
        <p:txBody>
          <a:bodyPr/>
          <a:lstStyle/>
          <a:p>
            <a:endParaRPr lang="en-US"/>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8781174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endParaRPr lang="en-US"/>
          </a:p>
        </p:txBody>
      </p:sp>
      <p:sp>
        <p:nvSpPr>
          <p:cNvPr id="3" name="Title 2"/>
          <p:cNvSpPr>
            <a:spLocks noGrp="1"/>
          </p:cNvSpPr>
          <p:nvPr>
            <p:ph type="title"/>
          </p:nvPr>
        </p:nvSpPr>
        <p:spPr/>
        <p:txBody>
          <a:bodyPr/>
          <a:lstStyle/>
          <a:p>
            <a:r>
              <a:rPr lang="en-US" dirty="0" smtClean="0"/>
              <a:t>Taiwan health insurance study</a:t>
            </a:r>
            <a:endParaRPr lang="en-US" dirty="0"/>
          </a:p>
        </p:txBody>
      </p:sp>
      <p:sp>
        <p:nvSpPr>
          <p:cNvPr id="5" name="Title 2"/>
          <p:cNvSpPr txBox="1">
            <a:spLocks/>
          </p:cNvSpPr>
          <p:nvPr/>
        </p:nvSpPr>
        <p:spPr>
          <a:xfrm>
            <a:off x="329825" y="3482594"/>
            <a:ext cx="8478000" cy="720080"/>
          </a:xfrm>
          <a:prstGeom prst="rect">
            <a:avLst/>
          </a:prstGeom>
        </p:spPr>
        <p:txBody>
          <a:bodyPr vert="horz" lIns="0" tIns="45715" rIns="91429" bIns="45715" rtlCol="0" anchor="b" anchorCtr="0">
            <a:noAutofit/>
          </a:bodyPr>
          <a:lstStyle>
            <a:lvl1pPr algn="l" defTabSz="914290" rtl="0" eaLnBrk="1" latinLnBrk="0" hangingPunct="1">
              <a:spcBef>
                <a:spcPct val="0"/>
              </a:spcBef>
              <a:buNone/>
              <a:defRPr sz="2800" b="0" kern="1200">
                <a:solidFill>
                  <a:schemeClr val="bg1"/>
                </a:solidFill>
                <a:latin typeface="Arial" pitchFamily="34" charset="0"/>
                <a:ea typeface="Tahoma" pitchFamily="34" charset="0"/>
                <a:cs typeface="Arial" pitchFamily="34" charset="0"/>
              </a:defRPr>
            </a:lvl1pPr>
          </a:lstStyle>
          <a:p>
            <a:r>
              <a:rPr lang="en-GB" b="1" dirty="0" smtClean="0">
                <a:solidFill>
                  <a:srgbClr val="03497C"/>
                </a:solidFill>
              </a:rPr>
              <a:t>Cardiovascular, bleeding, and mortality risks of </a:t>
            </a:r>
            <a:r>
              <a:rPr lang="en-GB" b="1" dirty="0">
                <a:solidFill>
                  <a:srgbClr val="03497C"/>
                </a:solidFill>
              </a:rPr>
              <a:t>D</a:t>
            </a:r>
            <a:r>
              <a:rPr lang="en-GB" b="1" dirty="0" smtClean="0">
                <a:solidFill>
                  <a:srgbClr val="03497C"/>
                </a:solidFill>
              </a:rPr>
              <a:t>abigatran in Asians with </a:t>
            </a:r>
            <a:r>
              <a:rPr lang="en-GB" b="1" dirty="0" err="1" smtClean="0">
                <a:solidFill>
                  <a:srgbClr val="03497C"/>
                </a:solidFill>
              </a:rPr>
              <a:t>nonvalvular</a:t>
            </a:r>
            <a:r>
              <a:rPr lang="en-GB" b="1" dirty="0" smtClean="0">
                <a:solidFill>
                  <a:srgbClr val="03497C"/>
                </a:solidFill>
              </a:rPr>
              <a:t> atrial fibrillation</a:t>
            </a:r>
            <a:br>
              <a:rPr lang="en-GB" b="1" dirty="0" smtClean="0">
                <a:solidFill>
                  <a:srgbClr val="03497C"/>
                </a:solidFill>
              </a:rPr>
            </a:br>
            <a:r>
              <a:rPr lang="en-GB" b="1" dirty="0" smtClean="0">
                <a:solidFill>
                  <a:srgbClr val="03497C"/>
                </a:solidFill>
              </a:rPr>
              <a:t/>
            </a:r>
            <a:br>
              <a:rPr lang="en-GB" b="1" dirty="0" smtClean="0">
                <a:solidFill>
                  <a:srgbClr val="03497C"/>
                </a:solidFill>
              </a:rPr>
            </a:br>
            <a:r>
              <a:rPr lang="fr-FR" sz="2000" dirty="0" smtClean="0">
                <a:solidFill>
                  <a:srgbClr val="03497C"/>
                </a:solidFill>
              </a:rPr>
              <a:t>Chan Y-H et al. Stroke 2016;47 DOI: 10.1161/STROKEAHA.115.011476</a:t>
            </a:r>
            <a:endParaRPr lang="en-US" altLang="en-US" sz="2000" dirty="0">
              <a:solidFill>
                <a:srgbClr val="03497C"/>
              </a:solidFill>
            </a:endParaRPr>
          </a:p>
        </p:txBody>
      </p:sp>
    </p:spTree>
    <p:extLst>
      <p:ext uri="{BB962C8B-B14F-4D97-AF65-F5344CB8AC3E}">
        <p14:creationId xmlns:p14="http://schemas.microsoft.com/office/powerpoint/2010/main" val="28853794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727395">
            <a:off x="2079300" y="-461936"/>
            <a:ext cx="4492644" cy="8516729"/>
          </a:xfrm>
          <a:prstGeom prst="rect">
            <a:avLst/>
          </a:prstGeom>
        </p:spPr>
      </p:pic>
      <p:sp>
        <p:nvSpPr>
          <p:cNvPr id="3" name="Title 2"/>
          <p:cNvSpPr>
            <a:spLocks noGrp="1"/>
          </p:cNvSpPr>
          <p:nvPr>
            <p:ph type="title"/>
          </p:nvPr>
        </p:nvSpPr>
        <p:spPr>
          <a:xfrm>
            <a:off x="323527" y="188641"/>
            <a:ext cx="8769781" cy="720080"/>
          </a:xfrm>
        </p:spPr>
        <p:txBody>
          <a:bodyPr>
            <a:noAutofit/>
          </a:bodyPr>
          <a:lstStyle/>
          <a:p>
            <a:r>
              <a:rPr lang="en-GB" sz="2400" dirty="0" smtClean="0">
                <a:solidFill>
                  <a:prstClr val="white"/>
                </a:solidFill>
              </a:rPr>
              <a:t>Taiwan health </a:t>
            </a:r>
            <a:r>
              <a:rPr lang="en-GB" sz="2400" dirty="0">
                <a:solidFill>
                  <a:prstClr val="white"/>
                </a:solidFill>
              </a:rPr>
              <a:t>insurance study assessed safety and effectiveness of dabigatran vs warfarin in </a:t>
            </a:r>
            <a:r>
              <a:rPr lang="en-GB" sz="2400" dirty="0" smtClean="0">
                <a:solidFill>
                  <a:prstClr val="white"/>
                </a:solidFill>
              </a:rPr>
              <a:t>patients </a:t>
            </a:r>
            <a:r>
              <a:rPr lang="en-GB" sz="2400" dirty="0">
                <a:solidFill>
                  <a:prstClr val="white"/>
                </a:solidFill>
              </a:rPr>
              <a:t>with </a:t>
            </a:r>
            <a:r>
              <a:rPr lang="en-GB" sz="2400" dirty="0" smtClean="0">
                <a:solidFill>
                  <a:prstClr val="white"/>
                </a:solidFill>
              </a:rPr>
              <a:t>NVAF</a:t>
            </a:r>
            <a:endParaRPr lang="en-GB" sz="2400" dirty="0"/>
          </a:p>
        </p:txBody>
      </p:sp>
      <p:sp>
        <p:nvSpPr>
          <p:cNvPr id="6" name="Rectangle 5"/>
          <p:cNvSpPr/>
          <p:nvPr/>
        </p:nvSpPr>
        <p:spPr>
          <a:xfrm>
            <a:off x="123575" y="1152779"/>
            <a:ext cx="8920281" cy="5555601"/>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dirty="0">
              <a:solidFill>
                <a:prstClr val="white"/>
              </a:solidFill>
            </a:endParaRPr>
          </a:p>
        </p:txBody>
      </p:sp>
      <p:grpSp>
        <p:nvGrpSpPr>
          <p:cNvPr id="5" name="Group 4"/>
          <p:cNvGrpSpPr/>
          <p:nvPr/>
        </p:nvGrpSpPr>
        <p:grpSpPr>
          <a:xfrm>
            <a:off x="969670" y="1349248"/>
            <a:ext cx="6860411" cy="4696007"/>
            <a:chOff x="969670" y="1349248"/>
            <a:chExt cx="6860411" cy="4696007"/>
          </a:xfrm>
        </p:grpSpPr>
        <p:grpSp>
          <p:nvGrpSpPr>
            <p:cNvPr id="458" name="Group 457"/>
            <p:cNvGrpSpPr>
              <a:grpSpLocks noChangeAspect="1"/>
            </p:cNvGrpSpPr>
            <p:nvPr/>
          </p:nvGrpSpPr>
          <p:grpSpPr>
            <a:xfrm>
              <a:off x="969670" y="1457118"/>
              <a:ext cx="6468757" cy="1157525"/>
              <a:chOff x="3183577" y="-4942600"/>
              <a:chExt cx="51252478" cy="9171137"/>
            </a:xfrm>
          </p:grpSpPr>
          <p:sp>
            <p:nvSpPr>
              <p:cNvPr id="459" name="Rounded Rectangle 11"/>
              <p:cNvSpPr>
                <a:spLocks noChangeAspect="1"/>
              </p:cNvSpPr>
              <p:nvPr/>
            </p:nvSpPr>
            <p:spPr>
              <a:xfrm>
                <a:off x="52153281" y="-4942600"/>
                <a:ext cx="2282774" cy="4097448"/>
              </a:xfrm>
              <a:custGeom>
                <a:avLst/>
                <a:gdLst/>
                <a:ahLst/>
                <a:cxnLst/>
                <a:rect l="l" t="t" r="r" b="b"/>
                <a:pathLst>
                  <a:path w="1556792" h="2794354">
                    <a:moveTo>
                      <a:pt x="785723" y="0"/>
                    </a:moveTo>
                    <a:cubicBezTo>
                      <a:pt x="984546" y="0"/>
                      <a:pt x="1145723" y="161177"/>
                      <a:pt x="1145723" y="360000"/>
                    </a:cubicBezTo>
                    <a:cubicBezTo>
                      <a:pt x="1145723" y="522687"/>
                      <a:pt x="1037810" y="660168"/>
                      <a:pt x="889157" y="703100"/>
                    </a:cubicBezTo>
                    <a:lnTo>
                      <a:pt x="1051810" y="703100"/>
                    </a:lnTo>
                    <a:cubicBezTo>
                      <a:pt x="1073552" y="703100"/>
                      <a:pt x="1094039" y="708476"/>
                      <a:pt x="1111237" y="719439"/>
                    </a:cubicBezTo>
                    <a:cubicBezTo>
                      <a:pt x="1157225" y="733316"/>
                      <a:pt x="1196869" y="766309"/>
                      <a:pt x="1218860" y="813224"/>
                    </a:cubicBezTo>
                    <a:lnTo>
                      <a:pt x="1539733" y="1497751"/>
                    </a:lnTo>
                    <a:cubicBezTo>
                      <a:pt x="1581926" y="1587764"/>
                      <a:pt x="1543161" y="1694939"/>
                      <a:pt x="1453148" y="1737132"/>
                    </a:cubicBezTo>
                    <a:cubicBezTo>
                      <a:pt x="1363136" y="1779325"/>
                      <a:pt x="1255961" y="1740560"/>
                      <a:pt x="1213768" y="1650548"/>
                    </a:cubicBezTo>
                    <a:lnTo>
                      <a:pt x="1180868" y="1580362"/>
                    </a:lnTo>
                    <a:lnTo>
                      <a:pt x="1180868" y="1753052"/>
                    </a:lnTo>
                    <a:lnTo>
                      <a:pt x="1180868" y="1767842"/>
                    </a:lnTo>
                    <a:lnTo>
                      <a:pt x="1180868" y="2614354"/>
                    </a:lnTo>
                    <a:cubicBezTo>
                      <a:pt x="1180868" y="2713765"/>
                      <a:pt x="1100279" y="2794354"/>
                      <a:pt x="1000868" y="2794354"/>
                    </a:cubicBezTo>
                    <a:cubicBezTo>
                      <a:pt x="901457" y="2794354"/>
                      <a:pt x="820868" y="2713765"/>
                      <a:pt x="820868" y="2614354"/>
                    </a:cubicBezTo>
                    <a:lnTo>
                      <a:pt x="820868" y="1896900"/>
                    </a:lnTo>
                    <a:lnTo>
                      <a:pt x="766536" y="1896900"/>
                    </a:lnTo>
                    <a:lnTo>
                      <a:pt x="766536" y="2608003"/>
                    </a:lnTo>
                    <a:cubicBezTo>
                      <a:pt x="766536" y="2707414"/>
                      <a:pt x="685947" y="2788003"/>
                      <a:pt x="586536" y="2788003"/>
                    </a:cubicBezTo>
                    <a:cubicBezTo>
                      <a:pt x="487125" y="2788003"/>
                      <a:pt x="406536" y="2707414"/>
                      <a:pt x="406536" y="2608003"/>
                    </a:cubicBezTo>
                    <a:lnTo>
                      <a:pt x="406536" y="1767842"/>
                    </a:lnTo>
                    <a:lnTo>
                      <a:pt x="406536" y="1746701"/>
                    </a:lnTo>
                    <a:lnTo>
                      <a:pt x="406536" y="1515057"/>
                    </a:lnTo>
                    <a:lnTo>
                      <a:pt x="343024" y="1650548"/>
                    </a:lnTo>
                    <a:cubicBezTo>
                      <a:pt x="300831" y="1740560"/>
                      <a:pt x="193656" y="1779325"/>
                      <a:pt x="103644" y="1737132"/>
                    </a:cubicBezTo>
                    <a:cubicBezTo>
                      <a:pt x="13631" y="1694939"/>
                      <a:pt x="-25134" y="1587764"/>
                      <a:pt x="17059" y="1497751"/>
                    </a:cubicBezTo>
                    <a:lnTo>
                      <a:pt x="337932" y="813224"/>
                    </a:lnTo>
                    <a:cubicBezTo>
                      <a:pt x="366192" y="752937"/>
                      <a:pt x="423602" y="715638"/>
                      <a:pt x="485735" y="713166"/>
                    </a:cubicBezTo>
                    <a:cubicBezTo>
                      <a:pt x="501053" y="706658"/>
                      <a:pt x="517908" y="703100"/>
                      <a:pt x="535594" y="703100"/>
                    </a:cubicBezTo>
                    <a:lnTo>
                      <a:pt x="682289" y="703100"/>
                    </a:lnTo>
                    <a:cubicBezTo>
                      <a:pt x="533636" y="660168"/>
                      <a:pt x="425723" y="522687"/>
                      <a:pt x="425723" y="360000"/>
                    </a:cubicBezTo>
                    <a:cubicBezTo>
                      <a:pt x="425723" y="161177"/>
                      <a:pt x="586900" y="0"/>
                      <a:pt x="785723"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fontAlgn="base">
                  <a:spcBef>
                    <a:spcPct val="0"/>
                  </a:spcBef>
                  <a:spcAft>
                    <a:spcPct val="0"/>
                  </a:spcAft>
                </a:pPr>
                <a:endParaRPr lang="en-GB" dirty="0">
                  <a:solidFill>
                    <a:srgbClr val="0F5385"/>
                  </a:solidFill>
                  <a:latin typeface="Arial" panose="020B0604020202020204" pitchFamily="34" charset="0"/>
                  <a:cs typeface="Arial" panose="020B0604020202020204" pitchFamily="34" charset="0"/>
                </a:endParaRPr>
              </a:p>
            </p:txBody>
          </p:sp>
          <p:sp>
            <p:nvSpPr>
              <p:cNvPr id="460" name="TextBox 459"/>
              <p:cNvSpPr txBox="1"/>
              <p:nvPr/>
            </p:nvSpPr>
            <p:spPr>
              <a:xfrm>
                <a:off x="3183577" y="3028208"/>
                <a:ext cx="1710046" cy="1200329"/>
              </a:xfrm>
              <a:prstGeom prst="rect">
                <a:avLst/>
              </a:prstGeom>
              <a:noFill/>
            </p:spPr>
            <p:txBody>
              <a:bodyPr wrap="square" rtlCol="0">
                <a:normAutofit fontScale="25000" lnSpcReduction="20000"/>
              </a:bodyPr>
              <a:lstStyle/>
              <a:p>
                <a:pPr algn="ctr" fontAlgn="base">
                  <a:spcBef>
                    <a:spcPct val="0"/>
                  </a:spcBef>
                  <a:spcAft>
                    <a:spcPct val="0"/>
                  </a:spcAft>
                </a:pPr>
                <a:endParaRPr lang="en-GB" b="1" dirty="0">
                  <a:solidFill>
                    <a:prstClr val="white"/>
                  </a:solidFill>
                  <a:latin typeface="Arial" panose="020B0604020202020204" pitchFamily="34" charset="0"/>
                  <a:ea typeface="ＭＳ Ｐゴシック" pitchFamily="34" charset="-128"/>
                  <a:cs typeface="Arial" pitchFamily="34" charset="0"/>
                </a:endParaRPr>
              </a:p>
            </p:txBody>
          </p:sp>
        </p:grpSp>
        <p:sp>
          <p:nvSpPr>
            <p:cNvPr id="507" name="TextBox 506"/>
            <p:cNvSpPr txBox="1"/>
            <p:nvPr/>
          </p:nvSpPr>
          <p:spPr>
            <a:xfrm>
              <a:off x="2069194" y="2463145"/>
              <a:ext cx="215831" cy="151498"/>
            </a:xfrm>
            <a:prstGeom prst="rect">
              <a:avLst/>
            </a:prstGeom>
            <a:noFill/>
          </p:spPr>
          <p:txBody>
            <a:bodyPr wrap="square" rtlCol="0">
              <a:normAutofit fontScale="25000" lnSpcReduction="20000"/>
            </a:bodyPr>
            <a:lstStyle/>
            <a:p>
              <a:pPr algn="ctr" fontAlgn="base">
                <a:spcBef>
                  <a:spcPct val="0"/>
                </a:spcBef>
                <a:spcAft>
                  <a:spcPct val="0"/>
                </a:spcAft>
              </a:pPr>
              <a:endParaRPr lang="en-GB" b="1" dirty="0">
                <a:solidFill>
                  <a:prstClr val="white"/>
                </a:solidFill>
                <a:latin typeface="Arial" panose="020B0604020202020204" pitchFamily="34" charset="0"/>
                <a:ea typeface="ＭＳ Ｐゴシック" pitchFamily="34" charset="-128"/>
                <a:cs typeface="Arial" pitchFamily="34" charset="0"/>
              </a:endParaRPr>
            </a:p>
          </p:txBody>
        </p:sp>
        <p:grpSp>
          <p:nvGrpSpPr>
            <p:cNvPr id="436" name="Group 435"/>
            <p:cNvGrpSpPr>
              <a:grpSpLocks noChangeAspect="1"/>
            </p:cNvGrpSpPr>
            <p:nvPr/>
          </p:nvGrpSpPr>
          <p:grpSpPr>
            <a:xfrm>
              <a:off x="5331623" y="2323944"/>
              <a:ext cx="288117" cy="517155"/>
              <a:chOff x="2897213" y="1925311"/>
              <a:chExt cx="2282774" cy="4097452"/>
            </a:xfrm>
          </p:grpSpPr>
          <p:sp>
            <p:nvSpPr>
              <p:cNvPr id="437" name="Rounded Rectangle 11"/>
              <p:cNvSpPr>
                <a:spLocks noChangeAspect="1"/>
              </p:cNvSpPr>
              <p:nvPr/>
            </p:nvSpPr>
            <p:spPr>
              <a:xfrm>
                <a:off x="2897213" y="1925311"/>
                <a:ext cx="2282774" cy="4097452"/>
              </a:xfrm>
              <a:custGeom>
                <a:avLst/>
                <a:gdLst/>
                <a:ahLst/>
                <a:cxnLst/>
                <a:rect l="l" t="t" r="r" b="b"/>
                <a:pathLst>
                  <a:path w="1556792" h="2794354">
                    <a:moveTo>
                      <a:pt x="785723" y="0"/>
                    </a:moveTo>
                    <a:cubicBezTo>
                      <a:pt x="984546" y="0"/>
                      <a:pt x="1145723" y="161177"/>
                      <a:pt x="1145723" y="360000"/>
                    </a:cubicBezTo>
                    <a:cubicBezTo>
                      <a:pt x="1145723" y="522687"/>
                      <a:pt x="1037810" y="660168"/>
                      <a:pt x="889157" y="703100"/>
                    </a:cubicBezTo>
                    <a:lnTo>
                      <a:pt x="1051810" y="703100"/>
                    </a:lnTo>
                    <a:cubicBezTo>
                      <a:pt x="1073552" y="703100"/>
                      <a:pt x="1094039" y="708476"/>
                      <a:pt x="1111237" y="719439"/>
                    </a:cubicBezTo>
                    <a:cubicBezTo>
                      <a:pt x="1157225" y="733316"/>
                      <a:pt x="1196869" y="766309"/>
                      <a:pt x="1218860" y="813224"/>
                    </a:cubicBezTo>
                    <a:lnTo>
                      <a:pt x="1539733" y="1497751"/>
                    </a:lnTo>
                    <a:cubicBezTo>
                      <a:pt x="1581926" y="1587764"/>
                      <a:pt x="1543161" y="1694939"/>
                      <a:pt x="1453148" y="1737132"/>
                    </a:cubicBezTo>
                    <a:cubicBezTo>
                      <a:pt x="1363136" y="1779325"/>
                      <a:pt x="1255961" y="1740560"/>
                      <a:pt x="1213768" y="1650548"/>
                    </a:cubicBezTo>
                    <a:lnTo>
                      <a:pt x="1180868" y="1580362"/>
                    </a:lnTo>
                    <a:lnTo>
                      <a:pt x="1180868" y="1753052"/>
                    </a:lnTo>
                    <a:lnTo>
                      <a:pt x="1180868" y="1767842"/>
                    </a:lnTo>
                    <a:lnTo>
                      <a:pt x="1180868" y="2614354"/>
                    </a:lnTo>
                    <a:cubicBezTo>
                      <a:pt x="1180868" y="2713765"/>
                      <a:pt x="1100279" y="2794354"/>
                      <a:pt x="1000868" y="2794354"/>
                    </a:cubicBezTo>
                    <a:cubicBezTo>
                      <a:pt x="901457" y="2794354"/>
                      <a:pt x="820868" y="2713765"/>
                      <a:pt x="820868" y="2614354"/>
                    </a:cubicBezTo>
                    <a:lnTo>
                      <a:pt x="820868" y="1896900"/>
                    </a:lnTo>
                    <a:lnTo>
                      <a:pt x="766536" y="1896900"/>
                    </a:lnTo>
                    <a:lnTo>
                      <a:pt x="766536" y="2608003"/>
                    </a:lnTo>
                    <a:cubicBezTo>
                      <a:pt x="766536" y="2707414"/>
                      <a:pt x="685947" y="2788003"/>
                      <a:pt x="586536" y="2788003"/>
                    </a:cubicBezTo>
                    <a:cubicBezTo>
                      <a:pt x="487125" y="2788003"/>
                      <a:pt x="406536" y="2707414"/>
                      <a:pt x="406536" y="2608003"/>
                    </a:cubicBezTo>
                    <a:lnTo>
                      <a:pt x="406536" y="1767842"/>
                    </a:lnTo>
                    <a:lnTo>
                      <a:pt x="406536" y="1746701"/>
                    </a:lnTo>
                    <a:lnTo>
                      <a:pt x="406536" y="1515057"/>
                    </a:lnTo>
                    <a:lnTo>
                      <a:pt x="343024" y="1650548"/>
                    </a:lnTo>
                    <a:cubicBezTo>
                      <a:pt x="300831" y="1740560"/>
                      <a:pt x="193656" y="1779325"/>
                      <a:pt x="103644" y="1737132"/>
                    </a:cubicBezTo>
                    <a:cubicBezTo>
                      <a:pt x="13631" y="1694939"/>
                      <a:pt x="-25134" y="1587764"/>
                      <a:pt x="17059" y="1497751"/>
                    </a:cubicBezTo>
                    <a:lnTo>
                      <a:pt x="337932" y="813224"/>
                    </a:lnTo>
                    <a:cubicBezTo>
                      <a:pt x="366192" y="752937"/>
                      <a:pt x="423602" y="715638"/>
                      <a:pt x="485735" y="713166"/>
                    </a:cubicBezTo>
                    <a:cubicBezTo>
                      <a:pt x="501053" y="706658"/>
                      <a:pt x="517908" y="703100"/>
                      <a:pt x="535594" y="703100"/>
                    </a:cubicBezTo>
                    <a:lnTo>
                      <a:pt x="682289" y="703100"/>
                    </a:lnTo>
                    <a:cubicBezTo>
                      <a:pt x="533636" y="660168"/>
                      <a:pt x="425723" y="522687"/>
                      <a:pt x="425723" y="360000"/>
                    </a:cubicBezTo>
                    <a:cubicBezTo>
                      <a:pt x="425723" y="161177"/>
                      <a:pt x="586900" y="0"/>
                      <a:pt x="785723"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fontAlgn="base">
                  <a:spcBef>
                    <a:spcPct val="0"/>
                  </a:spcBef>
                  <a:spcAft>
                    <a:spcPct val="0"/>
                  </a:spcAft>
                </a:pPr>
                <a:endParaRPr lang="en-GB" dirty="0">
                  <a:solidFill>
                    <a:srgbClr val="0F5385"/>
                  </a:solidFill>
                  <a:latin typeface="Arial" panose="020B0604020202020204" pitchFamily="34" charset="0"/>
                  <a:cs typeface="Arial" panose="020B0604020202020204" pitchFamily="34" charset="0"/>
                </a:endParaRPr>
              </a:p>
            </p:txBody>
          </p:sp>
          <p:sp>
            <p:nvSpPr>
              <p:cNvPr id="438" name="TextBox 437"/>
              <p:cNvSpPr txBox="1"/>
              <p:nvPr/>
            </p:nvSpPr>
            <p:spPr>
              <a:xfrm>
                <a:off x="3183577" y="3028208"/>
                <a:ext cx="1710046" cy="1200329"/>
              </a:xfrm>
              <a:prstGeom prst="rect">
                <a:avLst/>
              </a:prstGeom>
              <a:noFill/>
            </p:spPr>
            <p:txBody>
              <a:bodyPr wrap="square" rtlCol="0">
                <a:normAutofit fontScale="25000" lnSpcReduction="20000"/>
              </a:bodyPr>
              <a:lstStyle/>
              <a:p>
                <a:pPr algn="ctr" fontAlgn="base">
                  <a:spcBef>
                    <a:spcPct val="0"/>
                  </a:spcBef>
                  <a:spcAft>
                    <a:spcPct val="0"/>
                  </a:spcAft>
                </a:pPr>
                <a:endParaRPr lang="en-GB" b="1" dirty="0">
                  <a:solidFill>
                    <a:prstClr val="white"/>
                  </a:solidFill>
                  <a:latin typeface="Arial" panose="020B0604020202020204" pitchFamily="34" charset="0"/>
                  <a:ea typeface="ＭＳ Ｐゴシック" pitchFamily="34" charset="-128"/>
                  <a:cs typeface="Arial" pitchFamily="34" charset="0"/>
                </a:endParaRPr>
              </a:p>
            </p:txBody>
          </p:sp>
        </p:grpSp>
        <p:grpSp>
          <p:nvGrpSpPr>
            <p:cNvPr id="439" name="Group 438"/>
            <p:cNvGrpSpPr>
              <a:grpSpLocks noChangeAspect="1"/>
            </p:cNvGrpSpPr>
            <p:nvPr/>
          </p:nvGrpSpPr>
          <p:grpSpPr>
            <a:xfrm>
              <a:off x="4232099" y="2463145"/>
              <a:ext cx="288117" cy="677755"/>
              <a:chOff x="2897213" y="3028208"/>
              <a:chExt cx="2282774" cy="5369891"/>
            </a:xfrm>
          </p:grpSpPr>
          <p:sp>
            <p:nvSpPr>
              <p:cNvPr id="440" name="Rounded Rectangle 11"/>
              <p:cNvSpPr>
                <a:spLocks noChangeAspect="1"/>
              </p:cNvSpPr>
              <p:nvPr/>
            </p:nvSpPr>
            <p:spPr>
              <a:xfrm>
                <a:off x="2897213" y="4300651"/>
                <a:ext cx="2282774" cy="4097448"/>
              </a:xfrm>
              <a:custGeom>
                <a:avLst/>
                <a:gdLst/>
                <a:ahLst/>
                <a:cxnLst/>
                <a:rect l="l" t="t" r="r" b="b"/>
                <a:pathLst>
                  <a:path w="1556792" h="2794354">
                    <a:moveTo>
                      <a:pt x="785723" y="0"/>
                    </a:moveTo>
                    <a:cubicBezTo>
                      <a:pt x="984546" y="0"/>
                      <a:pt x="1145723" y="161177"/>
                      <a:pt x="1145723" y="360000"/>
                    </a:cubicBezTo>
                    <a:cubicBezTo>
                      <a:pt x="1145723" y="522687"/>
                      <a:pt x="1037810" y="660168"/>
                      <a:pt x="889157" y="703100"/>
                    </a:cubicBezTo>
                    <a:lnTo>
                      <a:pt x="1051810" y="703100"/>
                    </a:lnTo>
                    <a:cubicBezTo>
                      <a:pt x="1073552" y="703100"/>
                      <a:pt x="1094039" y="708476"/>
                      <a:pt x="1111237" y="719439"/>
                    </a:cubicBezTo>
                    <a:cubicBezTo>
                      <a:pt x="1157225" y="733316"/>
                      <a:pt x="1196869" y="766309"/>
                      <a:pt x="1218860" y="813224"/>
                    </a:cubicBezTo>
                    <a:lnTo>
                      <a:pt x="1539733" y="1497751"/>
                    </a:lnTo>
                    <a:cubicBezTo>
                      <a:pt x="1581926" y="1587764"/>
                      <a:pt x="1543161" y="1694939"/>
                      <a:pt x="1453148" y="1737132"/>
                    </a:cubicBezTo>
                    <a:cubicBezTo>
                      <a:pt x="1363136" y="1779325"/>
                      <a:pt x="1255961" y="1740560"/>
                      <a:pt x="1213768" y="1650548"/>
                    </a:cubicBezTo>
                    <a:lnTo>
                      <a:pt x="1180868" y="1580362"/>
                    </a:lnTo>
                    <a:lnTo>
                      <a:pt x="1180868" y="1753052"/>
                    </a:lnTo>
                    <a:lnTo>
                      <a:pt x="1180868" y="1767842"/>
                    </a:lnTo>
                    <a:lnTo>
                      <a:pt x="1180868" y="2614354"/>
                    </a:lnTo>
                    <a:cubicBezTo>
                      <a:pt x="1180868" y="2713765"/>
                      <a:pt x="1100279" y="2794354"/>
                      <a:pt x="1000868" y="2794354"/>
                    </a:cubicBezTo>
                    <a:cubicBezTo>
                      <a:pt x="901457" y="2794354"/>
                      <a:pt x="820868" y="2713765"/>
                      <a:pt x="820868" y="2614354"/>
                    </a:cubicBezTo>
                    <a:lnTo>
                      <a:pt x="820868" y="1896900"/>
                    </a:lnTo>
                    <a:lnTo>
                      <a:pt x="766536" y="1896900"/>
                    </a:lnTo>
                    <a:lnTo>
                      <a:pt x="766536" y="2608003"/>
                    </a:lnTo>
                    <a:cubicBezTo>
                      <a:pt x="766536" y="2707414"/>
                      <a:pt x="685947" y="2788003"/>
                      <a:pt x="586536" y="2788003"/>
                    </a:cubicBezTo>
                    <a:cubicBezTo>
                      <a:pt x="487125" y="2788003"/>
                      <a:pt x="406536" y="2707414"/>
                      <a:pt x="406536" y="2608003"/>
                    </a:cubicBezTo>
                    <a:lnTo>
                      <a:pt x="406536" y="1767842"/>
                    </a:lnTo>
                    <a:lnTo>
                      <a:pt x="406536" y="1746701"/>
                    </a:lnTo>
                    <a:lnTo>
                      <a:pt x="406536" y="1515057"/>
                    </a:lnTo>
                    <a:lnTo>
                      <a:pt x="343024" y="1650548"/>
                    </a:lnTo>
                    <a:cubicBezTo>
                      <a:pt x="300831" y="1740560"/>
                      <a:pt x="193656" y="1779325"/>
                      <a:pt x="103644" y="1737132"/>
                    </a:cubicBezTo>
                    <a:cubicBezTo>
                      <a:pt x="13631" y="1694939"/>
                      <a:pt x="-25134" y="1587764"/>
                      <a:pt x="17059" y="1497751"/>
                    </a:cubicBezTo>
                    <a:lnTo>
                      <a:pt x="337932" y="813224"/>
                    </a:lnTo>
                    <a:cubicBezTo>
                      <a:pt x="366192" y="752937"/>
                      <a:pt x="423602" y="715638"/>
                      <a:pt x="485735" y="713166"/>
                    </a:cubicBezTo>
                    <a:cubicBezTo>
                      <a:pt x="501053" y="706658"/>
                      <a:pt x="517908" y="703100"/>
                      <a:pt x="535594" y="703100"/>
                    </a:cubicBezTo>
                    <a:lnTo>
                      <a:pt x="682289" y="703100"/>
                    </a:lnTo>
                    <a:cubicBezTo>
                      <a:pt x="533636" y="660168"/>
                      <a:pt x="425723" y="522687"/>
                      <a:pt x="425723" y="360000"/>
                    </a:cubicBezTo>
                    <a:cubicBezTo>
                      <a:pt x="425723" y="161177"/>
                      <a:pt x="586900" y="0"/>
                      <a:pt x="785723"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fontAlgn="base">
                  <a:spcBef>
                    <a:spcPct val="0"/>
                  </a:spcBef>
                  <a:spcAft>
                    <a:spcPct val="0"/>
                  </a:spcAft>
                </a:pPr>
                <a:endParaRPr lang="en-GB" dirty="0">
                  <a:solidFill>
                    <a:srgbClr val="0F5385"/>
                  </a:solidFill>
                  <a:latin typeface="Arial" panose="020B0604020202020204" pitchFamily="34" charset="0"/>
                  <a:cs typeface="Arial" panose="020B0604020202020204" pitchFamily="34" charset="0"/>
                </a:endParaRPr>
              </a:p>
            </p:txBody>
          </p:sp>
          <p:sp>
            <p:nvSpPr>
              <p:cNvPr id="441" name="TextBox 440"/>
              <p:cNvSpPr txBox="1"/>
              <p:nvPr/>
            </p:nvSpPr>
            <p:spPr>
              <a:xfrm>
                <a:off x="3183577" y="3028208"/>
                <a:ext cx="1710046" cy="1200329"/>
              </a:xfrm>
              <a:prstGeom prst="rect">
                <a:avLst/>
              </a:prstGeom>
              <a:noFill/>
            </p:spPr>
            <p:txBody>
              <a:bodyPr wrap="square" rtlCol="0">
                <a:normAutofit fontScale="25000" lnSpcReduction="20000"/>
              </a:bodyPr>
              <a:lstStyle/>
              <a:p>
                <a:pPr algn="ctr" fontAlgn="base">
                  <a:spcBef>
                    <a:spcPct val="0"/>
                  </a:spcBef>
                  <a:spcAft>
                    <a:spcPct val="0"/>
                  </a:spcAft>
                </a:pPr>
                <a:endParaRPr lang="en-GB" b="1" dirty="0">
                  <a:solidFill>
                    <a:prstClr val="white"/>
                  </a:solidFill>
                  <a:latin typeface="Arial" panose="020B0604020202020204" pitchFamily="34" charset="0"/>
                  <a:ea typeface="ＭＳ Ｐゴシック" pitchFamily="34" charset="-128"/>
                  <a:cs typeface="Arial" pitchFamily="34" charset="0"/>
                </a:endParaRPr>
              </a:p>
            </p:txBody>
          </p:sp>
        </p:grpSp>
        <p:grpSp>
          <p:nvGrpSpPr>
            <p:cNvPr id="448" name="Group 447"/>
            <p:cNvGrpSpPr>
              <a:grpSpLocks noChangeAspect="1"/>
            </p:cNvGrpSpPr>
            <p:nvPr/>
          </p:nvGrpSpPr>
          <p:grpSpPr>
            <a:xfrm>
              <a:off x="3132575" y="2323944"/>
              <a:ext cx="288117" cy="517155"/>
              <a:chOff x="2897213" y="1925311"/>
              <a:chExt cx="2282774" cy="4097452"/>
            </a:xfrm>
          </p:grpSpPr>
          <p:sp>
            <p:nvSpPr>
              <p:cNvPr id="449" name="Rounded Rectangle 11"/>
              <p:cNvSpPr>
                <a:spLocks noChangeAspect="1"/>
              </p:cNvSpPr>
              <p:nvPr/>
            </p:nvSpPr>
            <p:spPr>
              <a:xfrm>
                <a:off x="2897213" y="1925311"/>
                <a:ext cx="2282774" cy="4097452"/>
              </a:xfrm>
              <a:custGeom>
                <a:avLst/>
                <a:gdLst/>
                <a:ahLst/>
                <a:cxnLst/>
                <a:rect l="l" t="t" r="r" b="b"/>
                <a:pathLst>
                  <a:path w="1556792" h="2794354">
                    <a:moveTo>
                      <a:pt x="785723" y="0"/>
                    </a:moveTo>
                    <a:cubicBezTo>
                      <a:pt x="984546" y="0"/>
                      <a:pt x="1145723" y="161177"/>
                      <a:pt x="1145723" y="360000"/>
                    </a:cubicBezTo>
                    <a:cubicBezTo>
                      <a:pt x="1145723" y="522687"/>
                      <a:pt x="1037810" y="660168"/>
                      <a:pt x="889157" y="703100"/>
                    </a:cubicBezTo>
                    <a:lnTo>
                      <a:pt x="1051810" y="703100"/>
                    </a:lnTo>
                    <a:cubicBezTo>
                      <a:pt x="1073552" y="703100"/>
                      <a:pt x="1094039" y="708476"/>
                      <a:pt x="1111237" y="719439"/>
                    </a:cubicBezTo>
                    <a:cubicBezTo>
                      <a:pt x="1157225" y="733316"/>
                      <a:pt x="1196869" y="766309"/>
                      <a:pt x="1218860" y="813224"/>
                    </a:cubicBezTo>
                    <a:lnTo>
                      <a:pt x="1539733" y="1497751"/>
                    </a:lnTo>
                    <a:cubicBezTo>
                      <a:pt x="1581926" y="1587764"/>
                      <a:pt x="1543161" y="1694939"/>
                      <a:pt x="1453148" y="1737132"/>
                    </a:cubicBezTo>
                    <a:cubicBezTo>
                      <a:pt x="1363136" y="1779325"/>
                      <a:pt x="1255961" y="1740560"/>
                      <a:pt x="1213768" y="1650548"/>
                    </a:cubicBezTo>
                    <a:lnTo>
                      <a:pt x="1180868" y="1580362"/>
                    </a:lnTo>
                    <a:lnTo>
                      <a:pt x="1180868" y="1753052"/>
                    </a:lnTo>
                    <a:lnTo>
                      <a:pt x="1180868" y="1767842"/>
                    </a:lnTo>
                    <a:lnTo>
                      <a:pt x="1180868" y="2614354"/>
                    </a:lnTo>
                    <a:cubicBezTo>
                      <a:pt x="1180868" y="2713765"/>
                      <a:pt x="1100279" y="2794354"/>
                      <a:pt x="1000868" y="2794354"/>
                    </a:cubicBezTo>
                    <a:cubicBezTo>
                      <a:pt x="901457" y="2794354"/>
                      <a:pt x="820868" y="2713765"/>
                      <a:pt x="820868" y="2614354"/>
                    </a:cubicBezTo>
                    <a:lnTo>
                      <a:pt x="820868" y="1896900"/>
                    </a:lnTo>
                    <a:lnTo>
                      <a:pt x="766536" y="1896900"/>
                    </a:lnTo>
                    <a:lnTo>
                      <a:pt x="766536" y="2608003"/>
                    </a:lnTo>
                    <a:cubicBezTo>
                      <a:pt x="766536" y="2707414"/>
                      <a:pt x="685947" y="2788003"/>
                      <a:pt x="586536" y="2788003"/>
                    </a:cubicBezTo>
                    <a:cubicBezTo>
                      <a:pt x="487125" y="2788003"/>
                      <a:pt x="406536" y="2707414"/>
                      <a:pt x="406536" y="2608003"/>
                    </a:cubicBezTo>
                    <a:lnTo>
                      <a:pt x="406536" y="1767842"/>
                    </a:lnTo>
                    <a:lnTo>
                      <a:pt x="406536" y="1746701"/>
                    </a:lnTo>
                    <a:lnTo>
                      <a:pt x="406536" y="1515057"/>
                    </a:lnTo>
                    <a:lnTo>
                      <a:pt x="343024" y="1650548"/>
                    </a:lnTo>
                    <a:cubicBezTo>
                      <a:pt x="300831" y="1740560"/>
                      <a:pt x="193656" y="1779325"/>
                      <a:pt x="103644" y="1737132"/>
                    </a:cubicBezTo>
                    <a:cubicBezTo>
                      <a:pt x="13631" y="1694939"/>
                      <a:pt x="-25134" y="1587764"/>
                      <a:pt x="17059" y="1497751"/>
                    </a:cubicBezTo>
                    <a:lnTo>
                      <a:pt x="337932" y="813224"/>
                    </a:lnTo>
                    <a:cubicBezTo>
                      <a:pt x="366192" y="752937"/>
                      <a:pt x="423602" y="715638"/>
                      <a:pt x="485735" y="713166"/>
                    </a:cubicBezTo>
                    <a:cubicBezTo>
                      <a:pt x="501053" y="706658"/>
                      <a:pt x="517908" y="703100"/>
                      <a:pt x="535594" y="703100"/>
                    </a:cubicBezTo>
                    <a:lnTo>
                      <a:pt x="682289" y="703100"/>
                    </a:lnTo>
                    <a:cubicBezTo>
                      <a:pt x="533636" y="660168"/>
                      <a:pt x="425723" y="522687"/>
                      <a:pt x="425723" y="360000"/>
                    </a:cubicBezTo>
                    <a:cubicBezTo>
                      <a:pt x="425723" y="161177"/>
                      <a:pt x="586900" y="0"/>
                      <a:pt x="785723"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fontAlgn="base">
                  <a:spcBef>
                    <a:spcPct val="0"/>
                  </a:spcBef>
                  <a:spcAft>
                    <a:spcPct val="0"/>
                  </a:spcAft>
                </a:pPr>
                <a:endParaRPr lang="en-GB" dirty="0">
                  <a:solidFill>
                    <a:srgbClr val="0F5385"/>
                  </a:solidFill>
                  <a:latin typeface="Arial" panose="020B0604020202020204" pitchFamily="34" charset="0"/>
                  <a:cs typeface="Arial" panose="020B0604020202020204" pitchFamily="34" charset="0"/>
                </a:endParaRPr>
              </a:p>
            </p:txBody>
          </p:sp>
          <p:sp>
            <p:nvSpPr>
              <p:cNvPr id="450" name="TextBox 449"/>
              <p:cNvSpPr txBox="1"/>
              <p:nvPr/>
            </p:nvSpPr>
            <p:spPr>
              <a:xfrm>
                <a:off x="3183577" y="3028208"/>
                <a:ext cx="1710046" cy="1200329"/>
              </a:xfrm>
              <a:prstGeom prst="rect">
                <a:avLst/>
              </a:prstGeom>
              <a:noFill/>
            </p:spPr>
            <p:txBody>
              <a:bodyPr wrap="square" rtlCol="0">
                <a:normAutofit fontScale="25000" lnSpcReduction="20000"/>
              </a:bodyPr>
              <a:lstStyle/>
              <a:p>
                <a:pPr algn="ctr" fontAlgn="base">
                  <a:spcBef>
                    <a:spcPct val="0"/>
                  </a:spcBef>
                  <a:spcAft>
                    <a:spcPct val="0"/>
                  </a:spcAft>
                </a:pPr>
                <a:endParaRPr lang="en-GB" b="1" dirty="0">
                  <a:solidFill>
                    <a:prstClr val="white"/>
                  </a:solidFill>
                  <a:latin typeface="Arial" panose="020B0604020202020204" pitchFamily="34" charset="0"/>
                  <a:ea typeface="ＭＳ Ｐゴシック" pitchFamily="34" charset="-128"/>
                  <a:cs typeface="Arial" pitchFamily="34" charset="0"/>
                </a:endParaRPr>
              </a:p>
            </p:txBody>
          </p:sp>
        </p:grpSp>
        <p:grpSp>
          <p:nvGrpSpPr>
            <p:cNvPr id="481" name="Group 480"/>
            <p:cNvGrpSpPr>
              <a:grpSpLocks noChangeAspect="1"/>
            </p:cNvGrpSpPr>
            <p:nvPr/>
          </p:nvGrpSpPr>
          <p:grpSpPr>
            <a:xfrm>
              <a:off x="6431146" y="2323944"/>
              <a:ext cx="288117" cy="517155"/>
              <a:chOff x="2897213" y="1925311"/>
              <a:chExt cx="2282774" cy="4097452"/>
            </a:xfrm>
          </p:grpSpPr>
          <p:sp>
            <p:nvSpPr>
              <p:cNvPr id="482" name="Rounded Rectangle 11"/>
              <p:cNvSpPr>
                <a:spLocks noChangeAspect="1"/>
              </p:cNvSpPr>
              <p:nvPr/>
            </p:nvSpPr>
            <p:spPr>
              <a:xfrm>
                <a:off x="2897213" y="1925311"/>
                <a:ext cx="2282774" cy="4097452"/>
              </a:xfrm>
              <a:custGeom>
                <a:avLst/>
                <a:gdLst/>
                <a:ahLst/>
                <a:cxnLst/>
                <a:rect l="l" t="t" r="r" b="b"/>
                <a:pathLst>
                  <a:path w="1556792" h="2794354">
                    <a:moveTo>
                      <a:pt x="785723" y="0"/>
                    </a:moveTo>
                    <a:cubicBezTo>
                      <a:pt x="984546" y="0"/>
                      <a:pt x="1145723" y="161177"/>
                      <a:pt x="1145723" y="360000"/>
                    </a:cubicBezTo>
                    <a:cubicBezTo>
                      <a:pt x="1145723" y="522687"/>
                      <a:pt x="1037810" y="660168"/>
                      <a:pt x="889157" y="703100"/>
                    </a:cubicBezTo>
                    <a:lnTo>
                      <a:pt x="1051810" y="703100"/>
                    </a:lnTo>
                    <a:cubicBezTo>
                      <a:pt x="1073552" y="703100"/>
                      <a:pt x="1094039" y="708476"/>
                      <a:pt x="1111237" y="719439"/>
                    </a:cubicBezTo>
                    <a:cubicBezTo>
                      <a:pt x="1157225" y="733316"/>
                      <a:pt x="1196869" y="766309"/>
                      <a:pt x="1218860" y="813224"/>
                    </a:cubicBezTo>
                    <a:lnTo>
                      <a:pt x="1539733" y="1497751"/>
                    </a:lnTo>
                    <a:cubicBezTo>
                      <a:pt x="1581926" y="1587764"/>
                      <a:pt x="1543161" y="1694939"/>
                      <a:pt x="1453148" y="1737132"/>
                    </a:cubicBezTo>
                    <a:cubicBezTo>
                      <a:pt x="1363136" y="1779325"/>
                      <a:pt x="1255961" y="1740560"/>
                      <a:pt x="1213768" y="1650548"/>
                    </a:cubicBezTo>
                    <a:lnTo>
                      <a:pt x="1180868" y="1580362"/>
                    </a:lnTo>
                    <a:lnTo>
                      <a:pt x="1180868" y="1753052"/>
                    </a:lnTo>
                    <a:lnTo>
                      <a:pt x="1180868" y="1767842"/>
                    </a:lnTo>
                    <a:lnTo>
                      <a:pt x="1180868" y="2614354"/>
                    </a:lnTo>
                    <a:cubicBezTo>
                      <a:pt x="1180868" y="2713765"/>
                      <a:pt x="1100279" y="2794354"/>
                      <a:pt x="1000868" y="2794354"/>
                    </a:cubicBezTo>
                    <a:cubicBezTo>
                      <a:pt x="901457" y="2794354"/>
                      <a:pt x="820868" y="2713765"/>
                      <a:pt x="820868" y="2614354"/>
                    </a:cubicBezTo>
                    <a:lnTo>
                      <a:pt x="820868" y="1896900"/>
                    </a:lnTo>
                    <a:lnTo>
                      <a:pt x="766536" y="1896900"/>
                    </a:lnTo>
                    <a:lnTo>
                      <a:pt x="766536" y="2608003"/>
                    </a:lnTo>
                    <a:cubicBezTo>
                      <a:pt x="766536" y="2707414"/>
                      <a:pt x="685947" y="2788003"/>
                      <a:pt x="586536" y="2788003"/>
                    </a:cubicBezTo>
                    <a:cubicBezTo>
                      <a:pt x="487125" y="2788003"/>
                      <a:pt x="406536" y="2707414"/>
                      <a:pt x="406536" y="2608003"/>
                    </a:cubicBezTo>
                    <a:lnTo>
                      <a:pt x="406536" y="1767842"/>
                    </a:lnTo>
                    <a:lnTo>
                      <a:pt x="406536" y="1746701"/>
                    </a:lnTo>
                    <a:lnTo>
                      <a:pt x="406536" y="1515057"/>
                    </a:lnTo>
                    <a:lnTo>
                      <a:pt x="343024" y="1650548"/>
                    </a:lnTo>
                    <a:cubicBezTo>
                      <a:pt x="300831" y="1740560"/>
                      <a:pt x="193656" y="1779325"/>
                      <a:pt x="103644" y="1737132"/>
                    </a:cubicBezTo>
                    <a:cubicBezTo>
                      <a:pt x="13631" y="1694939"/>
                      <a:pt x="-25134" y="1587764"/>
                      <a:pt x="17059" y="1497751"/>
                    </a:cubicBezTo>
                    <a:lnTo>
                      <a:pt x="337932" y="813224"/>
                    </a:lnTo>
                    <a:cubicBezTo>
                      <a:pt x="366192" y="752937"/>
                      <a:pt x="423602" y="715638"/>
                      <a:pt x="485735" y="713166"/>
                    </a:cubicBezTo>
                    <a:cubicBezTo>
                      <a:pt x="501053" y="706658"/>
                      <a:pt x="517908" y="703100"/>
                      <a:pt x="535594" y="703100"/>
                    </a:cubicBezTo>
                    <a:lnTo>
                      <a:pt x="682289" y="703100"/>
                    </a:lnTo>
                    <a:cubicBezTo>
                      <a:pt x="533636" y="660168"/>
                      <a:pt x="425723" y="522687"/>
                      <a:pt x="425723" y="360000"/>
                    </a:cubicBezTo>
                    <a:cubicBezTo>
                      <a:pt x="425723" y="161177"/>
                      <a:pt x="586900" y="0"/>
                      <a:pt x="785723"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fontAlgn="base">
                  <a:spcBef>
                    <a:spcPct val="0"/>
                  </a:spcBef>
                  <a:spcAft>
                    <a:spcPct val="0"/>
                  </a:spcAft>
                </a:pPr>
                <a:endParaRPr lang="en-GB" dirty="0">
                  <a:solidFill>
                    <a:srgbClr val="0F5385"/>
                  </a:solidFill>
                  <a:latin typeface="Arial" panose="020B0604020202020204" pitchFamily="34" charset="0"/>
                  <a:cs typeface="Arial" panose="020B0604020202020204" pitchFamily="34" charset="0"/>
                </a:endParaRPr>
              </a:p>
            </p:txBody>
          </p:sp>
          <p:sp>
            <p:nvSpPr>
              <p:cNvPr id="483" name="TextBox 482"/>
              <p:cNvSpPr txBox="1"/>
              <p:nvPr/>
            </p:nvSpPr>
            <p:spPr>
              <a:xfrm>
                <a:off x="3183577" y="3028208"/>
                <a:ext cx="1710046" cy="1200329"/>
              </a:xfrm>
              <a:prstGeom prst="rect">
                <a:avLst/>
              </a:prstGeom>
              <a:noFill/>
            </p:spPr>
            <p:txBody>
              <a:bodyPr wrap="square" rtlCol="0">
                <a:normAutofit fontScale="25000" lnSpcReduction="20000"/>
              </a:bodyPr>
              <a:lstStyle/>
              <a:p>
                <a:pPr algn="ctr" fontAlgn="base">
                  <a:spcBef>
                    <a:spcPct val="0"/>
                  </a:spcBef>
                  <a:spcAft>
                    <a:spcPct val="0"/>
                  </a:spcAft>
                </a:pPr>
                <a:endParaRPr lang="en-GB" b="1" dirty="0">
                  <a:solidFill>
                    <a:prstClr val="white"/>
                  </a:solidFill>
                  <a:latin typeface="Arial" panose="020B0604020202020204" pitchFamily="34" charset="0"/>
                  <a:ea typeface="ＭＳ Ｐゴシック" pitchFamily="34" charset="-128"/>
                  <a:cs typeface="Arial" pitchFamily="34" charset="0"/>
                </a:endParaRPr>
              </a:p>
            </p:txBody>
          </p:sp>
        </p:grpSp>
        <p:grpSp>
          <p:nvGrpSpPr>
            <p:cNvPr id="532" name="Group 531"/>
            <p:cNvGrpSpPr>
              <a:grpSpLocks noChangeAspect="1"/>
            </p:cNvGrpSpPr>
            <p:nvPr/>
          </p:nvGrpSpPr>
          <p:grpSpPr>
            <a:xfrm>
              <a:off x="1587201" y="3212725"/>
              <a:ext cx="288117" cy="517155"/>
              <a:chOff x="2897213" y="1925311"/>
              <a:chExt cx="2282774" cy="4097452"/>
            </a:xfrm>
          </p:grpSpPr>
          <p:sp>
            <p:nvSpPr>
              <p:cNvPr id="533" name="Rounded Rectangle 11"/>
              <p:cNvSpPr>
                <a:spLocks noChangeAspect="1"/>
              </p:cNvSpPr>
              <p:nvPr/>
            </p:nvSpPr>
            <p:spPr>
              <a:xfrm>
                <a:off x="2897213" y="1925311"/>
                <a:ext cx="2282774" cy="4097452"/>
              </a:xfrm>
              <a:custGeom>
                <a:avLst/>
                <a:gdLst/>
                <a:ahLst/>
                <a:cxnLst/>
                <a:rect l="l" t="t" r="r" b="b"/>
                <a:pathLst>
                  <a:path w="1556792" h="2794354">
                    <a:moveTo>
                      <a:pt x="785723" y="0"/>
                    </a:moveTo>
                    <a:cubicBezTo>
                      <a:pt x="984546" y="0"/>
                      <a:pt x="1145723" y="161177"/>
                      <a:pt x="1145723" y="360000"/>
                    </a:cubicBezTo>
                    <a:cubicBezTo>
                      <a:pt x="1145723" y="522687"/>
                      <a:pt x="1037810" y="660168"/>
                      <a:pt x="889157" y="703100"/>
                    </a:cubicBezTo>
                    <a:lnTo>
                      <a:pt x="1051810" y="703100"/>
                    </a:lnTo>
                    <a:cubicBezTo>
                      <a:pt x="1073552" y="703100"/>
                      <a:pt x="1094039" y="708476"/>
                      <a:pt x="1111237" y="719439"/>
                    </a:cubicBezTo>
                    <a:cubicBezTo>
                      <a:pt x="1157225" y="733316"/>
                      <a:pt x="1196869" y="766309"/>
                      <a:pt x="1218860" y="813224"/>
                    </a:cubicBezTo>
                    <a:lnTo>
                      <a:pt x="1539733" y="1497751"/>
                    </a:lnTo>
                    <a:cubicBezTo>
                      <a:pt x="1581926" y="1587764"/>
                      <a:pt x="1543161" y="1694939"/>
                      <a:pt x="1453148" y="1737132"/>
                    </a:cubicBezTo>
                    <a:cubicBezTo>
                      <a:pt x="1363136" y="1779325"/>
                      <a:pt x="1255961" y="1740560"/>
                      <a:pt x="1213768" y="1650548"/>
                    </a:cubicBezTo>
                    <a:lnTo>
                      <a:pt x="1180868" y="1580362"/>
                    </a:lnTo>
                    <a:lnTo>
                      <a:pt x="1180868" y="1753052"/>
                    </a:lnTo>
                    <a:lnTo>
                      <a:pt x="1180868" y="1767842"/>
                    </a:lnTo>
                    <a:lnTo>
                      <a:pt x="1180868" y="2614354"/>
                    </a:lnTo>
                    <a:cubicBezTo>
                      <a:pt x="1180868" y="2713765"/>
                      <a:pt x="1100279" y="2794354"/>
                      <a:pt x="1000868" y="2794354"/>
                    </a:cubicBezTo>
                    <a:cubicBezTo>
                      <a:pt x="901457" y="2794354"/>
                      <a:pt x="820868" y="2713765"/>
                      <a:pt x="820868" y="2614354"/>
                    </a:cubicBezTo>
                    <a:lnTo>
                      <a:pt x="820868" y="1896900"/>
                    </a:lnTo>
                    <a:lnTo>
                      <a:pt x="766536" y="1896900"/>
                    </a:lnTo>
                    <a:lnTo>
                      <a:pt x="766536" y="2608003"/>
                    </a:lnTo>
                    <a:cubicBezTo>
                      <a:pt x="766536" y="2707414"/>
                      <a:pt x="685947" y="2788003"/>
                      <a:pt x="586536" y="2788003"/>
                    </a:cubicBezTo>
                    <a:cubicBezTo>
                      <a:pt x="487125" y="2788003"/>
                      <a:pt x="406536" y="2707414"/>
                      <a:pt x="406536" y="2608003"/>
                    </a:cubicBezTo>
                    <a:lnTo>
                      <a:pt x="406536" y="1767842"/>
                    </a:lnTo>
                    <a:lnTo>
                      <a:pt x="406536" y="1746701"/>
                    </a:lnTo>
                    <a:lnTo>
                      <a:pt x="406536" y="1515057"/>
                    </a:lnTo>
                    <a:lnTo>
                      <a:pt x="343024" y="1650548"/>
                    </a:lnTo>
                    <a:cubicBezTo>
                      <a:pt x="300831" y="1740560"/>
                      <a:pt x="193656" y="1779325"/>
                      <a:pt x="103644" y="1737132"/>
                    </a:cubicBezTo>
                    <a:cubicBezTo>
                      <a:pt x="13631" y="1694939"/>
                      <a:pt x="-25134" y="1587764"/>
                      <a:pt x="17059" y="1497751"/>
                    </a:cubicBezTo>
                    <a:lnTo>
                      <a:pt x="337932" y="813224"/>
                    </a:lnTo>
                    <a:cubicBezTo>
                      <a:pt x="366192" y="752937"/>
                      <a:pt x="423602" y="715638"/>
                      <a:pt x="485735" y="713166"/>
                    </a:cubicBezTo>
                    <a:cubicBezTo>
                      <a:pt x="501053" y="706658"/>
                      <a:pt x="517908" y="703100"/>
                      <a:pt x="535594" y="703100"/>
                    </a:cubicBezTo>
                    <a:lnTo>
                      <a:pt x="682289" y="703100"/>
                    </a:lnTo>
                    <a:cubicBezTo>
                      <a:pt x="533636" y="660168"/>
                      <a:pt x="425723" y="522687"/>
                      <a:pt x="425723" y="360000"/>
                    </a:cubicBezTo>
                    <a:cubicBezTo>
                      <a:pt x="425723" y="161177"/>
                      <a:pt x="586900" y="0"/>
                      <a:pt x="785723"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fontAlgn="base">
                  <a:spcBef>
                    <a:spcPct val="0"/>
                  </a:spcBef>
                  <a:spcAft>
                    <a:spcPct val="0"/>
                  </a:spcAft>
                </a:pPr>
                <a:endParaRPr lang="en-GB" dirty="0">
                  <a:solidFill>
                    <a:srgbClr val="0F5385"/>
                  </a:solidFill>
                  <a:latin typeface="Arial" panose="020B0604020202020204" pitchFamily="34" charset="0"/>
                  <a:cs typeface="Arial" panose="020B0604020202020204" pitchFamily="34" charset="0"/>
                </a:endParaRPr>
              </a:p>
            </p:txBody>
          </p:sp>
          <p:sp>
            <p:nvSpPr>
              <p:cNvPr id="534" name="TextBox 533"/>
              <p:cNvSpPr txBox="1"/>
              <p:nvPr/>
            </p:nvSpPr>
            <p:spPr>
              <a:xfrm>
                <a:off x="3183577" y="3028208"/>
                <a:ext cx="1710046" cy="1200329"/>
              </a:xfrm>
              <a:prstGeom prst="rect">
                <a:avLst/>
              </a:prstGeom>
              <a:noFill/>
            </p:spPr>
            <p:txBody>
              <a:bodyPr wrap="square" rtlCol="0">
                <a:normAutofit fontScale="25000" lnSpcReduction="20000"/>
              </a:bodyPr>
              <a:lstStyle/>
              <a:p>
                <a:pPr algn="ctr" fontAlgn="base">
                  <a:spcBef>
                    <a:spcPct val="0"/>
                  </a:spcBef>
                  <a:spcAft>
                    <a:spcPct val="0"/>
                  </a:spcAft>
                </a:pPr>
                <a:endParaRPr lang="en-GB" b="1" dirty="0">
                  <a:solidFill>
                    <a:prstClr val="white"/>
                  </a:solidFill>
                  <a:latin typeface="Arial" panose="020B0604020202020204" pitchFamily="34" charset="0"/>
                  <a:ea typeface="ＭＳ Ｐゴシック" pitchFamily="34" charset="-128"/>
                  <a:cs typeface="Arial" pitchFamily="34" charset="0"/>
                </a:endParaRPr>
              </a:p>
            </p:txBody>
          </p:sp>
        </p:grpSp>
        <p:grpSp>
          <p:nvGrpSpPr>
            <p:cNvPr id="535" name="Group 534"/>
            <p:cNvGrpSpPr>
              <a:grpSpLocks noChangeAspect="1"/>
            </p:cNvGrpSpPr>
            <p:nvPr/>
          </p:nvGrpSpPr>
          <p:grpSpPr>
            <a:xfrm>
              <a:off x="2686725" y="3212725"/>
              <a:ext cx="288117" cy="517155"/>
              <a:chOff x="2897213" y="1925311"/>
              <a:chExt cx="2282774" cy="4097452"/>
            </a:xfrm>
          </p:grpSpPr>
          <p:sp>
            <p:nvSpPr>
              <p:cNvPr id="536" name="Rounded Rectangle 11"/>
              <p:cNvSpPr>
                <a:spLocks noChangeAspect="1"/>
              </p:cNvSpPr>
              <p:nvPr/>
            </p:nvSpPr>
            <p:spPr>
              <a:xfrm>
                <a:off x="2897213" y="1925311"/>
                <a:ext cx="2282774" cy="4097452"/>
              </a:xfrm>
              <a:custGeom>
                <a:avLst/>
                <a:gdLst/>
                <a:ahLst/>
                <a:cxnLst/>
                <a:rect l="l" t="t" r="r" b="b"/>
                <a:pathLst>
                  <a:path w="1556792" h="2794354">
                    <a:moveTo>
                      <a:pt x="785723" y="0"/>
                    </a:moveTo>
                    <a:cubicBezTo>
                      <a:pt x="984546" y="0"/>
                      <a:pt x="1145723" y="161177"/>
                      <a:pt x="1145723" y="360000"/>
                    </a:cubicBezTo>
                    <a:cubicBezTo>
                      <a:pt x="1145723" y="522687"/>
                      <a:pt x="1037810" y="660168"/>
                      <a:pt x="889157" y="703100"/>
                    </a:cubicBezTo>
                    <a:lnTo>
                      <a:pt x="1051810" y="703100"/>
                    </a:lnTo>
                    <a:cubicBezTo>
                      <a:pt x="1073552" y="703100"/>
                      <a:pt x="1094039" y="708476"/>
                      <a:pt x="1111237" y="719439"/>
                    </a:cubicBezTo>
                    <a:cubicBezTo>
                      <a:pt x="1157225" y="733316"/>
                      <a:pt x="1196869" y="766309"/>
                      <a:pt x="1218860" y="813224"/>
                    </a:cubicBezTo>
                    <a:lnTo>
                      <a:pt x="1539733" y="1497751"/>
                    </a:lnTo>
                    <a:cubicBezTo>
                      <a:pt x="1581926" y="1587764"/>
                      <a:pt x="1543161" y="1694939"/>
                      <a:pt x="1453148" y="1737132"/>
                    </a:cubicBezTo>
                    <a:cubicBezTo>
                      <a:pt x="1363136" y="1779325"/>
                      <a:pt x="1255961" y="1740560"/>
                      <a:pt x="1213768" y="1650548"/>
                    </a:cubicBezTo>
                    <a:lnTo>
                      <a:pt x="1180868" y="1580362"/>
                    </a:lnTo>
                    <a:lnTo>
                      <a:pt x="1180868" y="1753052"/>
                    </a:lnTo>
                    <a:lnTo>
                      <a:pt x="1180868" y="1767842"/>
                    </a:lnTo>
                    <a:lnTo>
                      <a:pt x="1180868" y="2614354"/>
                    </a:lnTo>
                    <a:cubicBezTo>
                      <a:pt x="1180868" y="2713765"/>
                      <a:pt x="1100279" y="2794354"/>
                      <a:pt x="1000868" y="2794354"/>
                    </a:cubicBezTo>
                    <a:cubicBezTo>
                      <a:pt x="901457" y="2794354"/>
                      <a:pt x="820868" y="2713765"/>
                      <a:pt x="820868" y="2614354"/>
                    </a:cubicBezTo>
                    <a:lnTo>
                      <a:pt x="820868" y="1896900"/>
                    </a:lnTo>
                    <a:lnTo>
                      <a:pt x="766536" y="1896900"/>
                    </a:lnTo>
                    <a:lnTo>
                      <a:pt x="766536" y="2608003"/>
                    </a:lnTo>
                    <a:cubicBezTo>
                      <a:pt x="766536" y="2707414"/>
                      <a:pt x="685947" y="2788003"/>
                      <a:pt x="586536" y="2788003"/>
                    </a:cubicBezTo>
                    <a:cubicBezTo>
                      <a:pt x="487125" y="2788003"/>
                      <a:pt x="406536" y="2707414"/>
                      <a:pt x="406536" y="2608003"/>
                    </a:cubicBezTo>
                    <a:lnTo>
                      <a:pt x="406536" y="1767842"/>
                    </a:lnTo>
                    <a:lnTo>
                      <a:pt x="406536" y="1746701"/>
                    </a:lnTo>
                    <a:lnTo>
                      <a:pt x="406536" y="1515057"/>
                    </a:lnTo>
                    <a:lnTo>
                      <a:pt x="343024" y="1650548"/>
                    </a:lnTo>
                    <a:cubicBezTo>
                      <a:pt x="300831" y="1740560"/>
                      <a:pt x="193656" y="1779325"/>
                      <a:pt x="103644" y="1737132"/>
                    </a:cubicBezTo>
                    <a:cubicBezTo>
                      <a:pt x="13631" y="1694939"/>
                      <a:pt x="-25134" y="1587764"/>
                      <a:pt x="17059" y="1497751"/>
                    </a:cubicBezTo>
                    <a:lnTo>
                      <a:pt x="337932" y="813224"/>
                    </a:lnTo>
                    <a:cubicBezTo>
                      <a:pt x="366192" y="752937"/>
                      <a:pt x="423602" y="715638"/>
                      <a:pt x="485735" y="713166"/>
                    </a:cubicBezTo>
                    <a:cubicBezTo>
                      <a:pt x="501053" y="706658"/>
                      <a:pt x="517908" y="703100"/>
                      <a:pt x="535594" y="703100"/>
                    </a:cubicBezTo>
                    <a:lnTo>
                      <a:pt x="682289" y="703100"/>
                    </a:lnTo>
                    <a:cubicBezTo>
                      <a:pt x="533636" y="660168"/>
                      <a:pt x="425723" y="522687"/>
                      <a:pt x="425723" y="360000"/>
                    </a:cubicBezTo>
                    <a:cubicBezTo>
                      <a:pt x="425723" y="161177"/>
                      <a:pt x="586900" y="0"/>
                      <a:pt x="785723"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fontAlgn="base">
                  <a:spcBef>
                    <a:spcPct val="0"/>
                  </a:spcBef>
                  <a:spcAft>
                    <a:spcPct val="0"/>
                  </a:spcAft>
                </a:pPr>
                <a:endParaRPr lang="en-GB" dirty="0">
                  <a:solidFill>
                    <a:srgbClr val="0F5385"/>
                  </a:solidFill>
                  <a:latin typeface="Arial" panose="020B0604020202020204" pitchFamily="34" charset="0"/>
                  <a:cs typeface="Arial" panose="020B0604020202020204" pitchFamily="34" charset="0"/>
                </a:endParaRPr>
              </a:p>
            </p:txBody>
          </p:sp>
          <p:sp>
            <p:nvSpPr>
              <p:cNvPr id="537" name="TextBox 536"/>
              <p:cNvSpPr txBox="1"/>
              <p:nvPr/>
            </p:nvSpPr>
            <p:spPr>
              <a:xfrm>
                <a:off x="3183577" y="3028208"/>
                <a:ext cx="1710046" cy="1200329"/>
              </a:xfrm>
              <a:prstGeom prst="rect">
                <a:avLst/>
              </a:prstGeom>
              <a:noFill/>
            </p:spPr>
            <p:txBody>
              <a:bodyPr wrap="square" rtlCol="0">
                <a:normAutofit fontScale="25000" lnSpcReduction="20000"/>
              </a:bodyPr>
              <a:lstStyle/>
              <a:p>
                <a:pPr algn="ctr" fontAlgn="base">
                  <a:spcBef>
                    <a:spcPct val="0"/>
                  </a:spcBef>
                  <a:spcAft>
                    <a:spcPct val="0"/>
                  </a:spcAft>
                </a:pPr>
                <a:endParaRPr lang="en-GB" b="1" dirty="0">
                  <a:solidFill>
                    <a:prstClr val="white"/>
                  </a:solidFill>
                  <a:latin typeface="Arial" panose="020B0604020202020204" pitchFamily="34" charset="0"/>
                  <a:ea typeface="ＭＳ Ｐゴシック" pitchFamily="34" charset="-128"/>
                  <a:cs typeface="Arial" pitchFamily="34" charset="0"/>
                </a:endParaRPr>
              </a:p>
            </p:txBody>
          </p:sp>
        </p:grpSp>
        <p:grpSp>
          <p:nvGrpSpPr>
            <p:cNvPr id="538" name="Group 537"/>
            <p:cNvGrpSpPr>
              <a:grpSpLocks noChangeAspect="1"/>
            </p:cNvGrpSpPr>
            <p:nvPr/>
          </p:nvGrpSpPr>
          <p:grpSpPr>
            <a:xfrm>
              <a:off x="5985297" y="3212725"/>
              <a:ext cx="288117" cy="517155"/>
              <a:chOff x="2897213" y="1925311"/>
              <a:chExt cx="2282774" cy="4097452"/>
            </a:xfrm>
          </p:grpSpPr>
          <p:sp>
            <p:nvSpPr>
              <p:cNvPr id="539" name="Rounded Rectangle 11"/>
              <p:cNvSpPr>
                <a:spLocks noChangeAspect="1"/>
              </p:cNvSpPr>
              <p:nvPr/>
            </p:nvSpPr>
            <p:spPr>
              <a:xfrm>
                <a:off x="2897213" y="1925311"/>
                <a:ext cx="2282774" cy="4097452"/>
              </a:xfrm>
              <a:custGeom>
                <a:avLst/>
                <a:gdLst/>
                <a:ahLst/>
                <a:cxnLst/>
                <a:rect l="l" t="t" r="r" b="b"/>
                <a:pathLst>
                  <a:path w="1556792" h="2794354">
                    <a:moveTo>
                      <a:pt x="785723" y="0"/>
                    </a:moveTo>
                    <a:cubicBezTo>
                      <a:pt x="984546" y="0"/>
                      <a:pt x="1145723" y="161177"/>
                      <a:pt x="1145723" y="360000"/>
                    </a:cubicBezTo>
                    <a:cubicBezTo>
                      <a:pt x="1145723" y="522687"/>
                      <a:pt x="1037810" y="660168"/>
                      <a:pt x="889157" y="703100"/>
                    </a:cubicBezTo>
                    <a:lnTo>
                      <a:pt x="1051810" y="703100"/>
                    </a:lnTo>
                    <a:cubicBezTo>
                      <a:pt x="1073552" y="703100"/>
                      <a:pt x="1094039" y="708476"/>
                      <a:pt x="1111237" y="719439"/>
                    </a:cubicBezTo>
                    <a:cubicBezTo>
                      <a:pt x="1157225" y="733316"/>
                      <a:pt x="1196869" y="766309"/>
                      <a:pt x="1218860" y="813224"/>
                    </a:cubicBezTo>
                    <a:lnTo>
                      <a:pt x="1539733" y="1497751"/>
                    </a:lnTo>
                    <a:cubicBezTo>
                      <a:pt x="1581926" y="1587764"/>
                      <a:pt x="1543161" y="1694939"/>
                      <a:pt x="1453148" y="1737132"/>
                    </a:cubicBezTo>
                    <a:cubicBezTo>
                      <a:pt x="1363136" y="1779325"/>
                      <a:pt x="1255961" y="1740560"/>
                      <a:pt x="1213768" y="1650548"/>
                    </a:cubicBezTo>
                    <a:lnTo>
                      <a:pt x="1180868" y="1580362"/>
                    </a:lnTo>
                    <a:lnTo>
                      <a:pt x="1180868" y="1753052"/>
                    </a:lnTo>
                    <a:lnTo>
                      <a:pt x="1180868" y="1767842"/>
                    </a:lnTo>
                    <a:lnTo>
                      <a:pt x="1180868" y="2614354"/>
                    </a:lnTo>
                    <a:cubicBezTo>
                      <a:pt x="1180868" y="2713765"/>
                      <a:pt x="1100279" y="2794354"/>
                      <a:pt x="1000868" y="2794354"/>
                    </a:cubicBezTo>
                    <a:cubicBezTo>
                      <a:pt x="901457" y="2794354"/>
                      <a:pt x="820868" y="2713765"/>
                      <a:pt x="820868" y="2614354"/>
                    </a:cubicBezTo>
                    <a:lnTo>
                      <a:pt x="820868" y="1896900"/>
                    </a:lnTo>
                    <a:lnTo>
                      <a:pt x="766536" y="1896900"/>
                    </a:lnTo>
                    <a:lnTo>
                      <a:pt x="766536" y="2608003"/>
                    </a:lnTo>
                    <a:cubicBezTo>
                      <a:pt x="766536" y="2707414"/>
                      <a:pt x="685947" y="2788003"/>
                      <a:pt x="586536" y="2788003"/>
                    </a:cubicBezTo>
                    <a:cubicBezTo>
                      <a:pt x="487125" y="2788003"/>
                      <a:pt x="406536" y="2707414"/>
                      <a:pt x="406536" y="2608003"/>
                    </a:cubicBezTo>
                    <a:lnTo>
                      <a:pt x="406536" y="1767842"/>
                    </a:lnTo>
                    <a:lnTo>
                      <a:pt x="406536" y="1746701"/>
                    </a:lnTo>
                    <a:lnTo>
                      <a:pt x="406536" y="1515057"/>
                    </a:lnTo>
                    <a:lnTo>
                      <a:pt x="343024" y="1650548"/>
                    </a:lnTo>
                    <a:cubicBezTo>
                      <a:pt x="300831" y="1740560"/>
                      <a:pt x="193656" y="1779325"/>
                      <a:pt x="103644" y="1737132"/>
                    </a:cubicBezTo>
                    <a:cubicBezTo>
                      <a:pt x="13631" y="1694939"/>
                      <a:pt x="-25134" y="1587764"/>
                      <a:pt x="17059" y="1497751"/>
                    </a:cubicBezTo>
                    <a:lnTo>
                      <a:pt x="337932" y="813224"/>
                    </a:lnTo>
                    <a:cubicBezTo>
                      <a:pt x="366192" y="752937"/>
                      <a:pt x="423602" y="715638"/>
                      <a:pt x="485735" y="713166"/>
                    </a:cubicBezTo>
                    <a:cubicBezTo>
                      <a:pt x="501053" y="706658"/>
                      <a:pt x="517908" y="703100"/>
                      <a:pt x="535594" y="703100"/>
                    </a:cubicBezTo>
                    <a:lnTo>
                      <a:pt x="682289" y="703100"/>
                    </a:lnTo>
                    <a:cubicBezTo>
                      <a:pt x="533636" y="660168"/>
                      <a:pt x="425723" y="522687"/>
                      <a:pt x="425723" y="360000"/>
                    </a:cubicBezTo>
                    <a:cubicBezTo>
                      <a:pt x="425723" y="161177"/>
                      <a:pt x="586900" y="0"/>
                      <a:pt x="785723"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fontAlgn="base">
                  <a:spcBef>
                    <a:spcPct val="0"/>
                  </a:spcBef>
                  <a:spcAft>
                    <a:spcPct val="0"/>
                  </a:spcAft>
                </a:pPr>
                <a:endParaRPr lang="en-GB" dirty="0">
                  <a:solidFill>
                    <a:srgbClr val="0F5385"/>
                  </a:solidFill>
                  <a:latin typeface="Arial" panose="020B0604020202020204" pitchFamily="34" charset="0"/>
                  <a:cs typeface="Arial" panose="020B0604020202020204" pitchFamily="34" charset="0"/>
                </a:endParaRPr>
              </a:p>
            </p:txBody>
          </p:sp>
          <p:sp>
            <p:nvSpPr>
              <p:cNvPr id="540" name="TextBox 539"/>
              <p:cNvSpPr txBox="1"/>
              <p:nvPr/>
            </p:nvSpPr>
            <p:spPr>
              <a:xfrm>
                <a:off x="3183577" y="3028208"/>
                <a:ext cx="1710046" cy="1200329"/>
              </a:xfrm>
              <a:prstGeom prst="rect">
                <a:avLst/>
              </a:prstGeom>
              <a:noFill/>
            </p:spPr>
            <p:txBody>
              <a:bodyPr wrap="square" rtlCol="0">
                <a:normAutofit fontScale="25000" lnSpcReduction="20000"/>
              </a:bodyPr>
              <a:lstStyle/>
              <a:p>
                <a:pPr algn="ctr" fontAlgn="base">
                  <a:spcBef>
                    <a:spcPct val="0"/>
                  </a:spcBef>
                  <a:spcAft>
                    <a:spcPct val="0"/>
                  </a:spcAft>
                </a:pPr>
                <a:endParaRPr lang="en-GB" b="1" dirty="0">
                  <a:solidFill>
                    <a:prstClr val="white"/>
                  </a:solidFill>
                  <a:latin typeface="Arial" panose="020B0604020202020204" pitchFamily="34" charset="0"/>
                  <a:ea typeface="ＭＳ Ｐゴシック" pitchFamily="34" charset="-128"/>
                  <a:cs typeface="Arial" pitchFamily="34" charset="0"/>
                </a:endParaRPr>
              </a:p>
            </p:txBody>
          </p:sp>
        </p:grpSp>
        <p:grpSp>
          <p:nvGrpSpPr>
            <p:cNvPr id="541" name="Group 540"/>
            <p:cNvGrpSpPr>
              <a:grpSpLocks noChangeAspect="1"/>
            </p:cNvGrpSpPr>
            <p:nvPr/>
          </p:nvGrpSpPr>
          <p:grpSpPr>
            <a:xfrm>
              <a:off x="4885773" y="3212725"/>
              <a:ext cx="288117" cy="517155"/>
              <a:chOff x="2897213" y="1925311"/>
              <a:chExt cx="2282774" cy="4097452"/>
            </a:xfrm>
          </p:grpSpPr>
          <p:sp>
            <p:nvSpPr>
              <p:cNvPr id="542" name="Rounded Rectangle 11"/>
              <p:cNvSpPr>
                <a:spLocks noChangeAspect="1"/>
              </p:cNvSpPr>
              <p:nvPr/>
            </p:nvSpPr>
            <p:spPr>
              <a:xfrm>
                <a:off x="2897213" y="1925311"/>
                <a:ext cx="2282774" cy="4097452"/>
              </a:xfrm>
              <a:custGeom>
                <a:avLst/>
                <a:gdLst/>
                <a:ahLst/>
                <a:cxnLst/>
                <a:rect l="l" t="t" r="r" b="b"/>
                <a:pathLst>
                  <a:path w="1556792" h="2794354">
                    <a:moveTo>
                      <a:pt x="785723" y="0"/>
                    </a:moveTo>
                    <a:cubicBezTo>
                      <a:pt x="984546" y="0"/>
                      <a:pt x="1145723" y="161177"/>
                      <a:pt x="1145723" y="360000"/>
                    </a:cubicBezTo>
                    <a:cubicBezTo>
                      <a:pt x="1145723" y="522687"/>
                      <a:pt x="1037810" y="660168"/>
                      <a:pt x="889157" y="703100"/>
                    </a:cubicBezTo>
                    <a:lnTo>
                      <a:pt x="1051810" y="703100"/>
                    </a:lnTo>
                    <a:cubicBezTo>
                      <a:pt x="1073552" y="703100"/>
                      <a:pt x="1094039" y="708476"/>
                      <a:pt x="1111237" y="719439"/>
                    </a:cubicBezTo>
                    <a:cubicBezTo>
                      <a:pt x="1157225" y="733316"/>
                      <a:pt x="1196869" y="766309"/>
                      <a:pt x="1218860" y="813224"/>
                    </a:cubicBezTo>
                    <a:lnTo>
                      <a:pt x="1539733" y="1497751"/>
                    </a:lnTo>
                    <a:cubicBezTo>
                      <a:pt x="1581926" y="1587764"/>
                      <a:pt x="1543161" y="1694939"/>
                      <a:pt x="1453148" y="1737132"/>
                    </a:cubicBezTo>
                    <a:cubicBezTo>
                      <a:pt x="1363136" y="1779325"/>
                      <a:pt x="1255961" y="1740560"/>
                      <a:pt x="1213768" y="1650548"/>
                    </a:cubicBezTo>
                    <a:lnTo>
                      <a:pt x="1180868" y="1580362"/>
                    </a:lnTo>
                    <a:lnTo>
                      <a:pt x="1180868" y="1753052"/>
                    </a:lnTo>
                    <a:lnTo>
                      <a:pt x="1180868" y="1767842"/>
                    </a:lnTo>
                    <a:lnTo>
                      <a:pt x="1180868" y="2614354"/>
                    </a:lnTo>
                    <a:cubicBezTo>
                      <a:pt x="1180868" y="2713765"/>
                      <a:pt x="1100279" y="2794354"/>
                      <a:pt x="1000868" y="2794354"/>
                    </a:cubicBezTo>
                    <a:cubicBezTo>
                      <a:pt x="901457" y="2794354"/>
                      <a:pt x="820868" y="2713765"/>
                      <a:pt x="820868" y="2614354"/>
                    </a:cubicBezTo>
                    <a:lnTo>
                      <a:pt x="820868" y="1896900"/>
                    </a:lnTo>
                    <a:lnTo>
                      <a:pt x="766536" y="1896900"/>
                    </a:lnTo>
                    <a:lnTo>
                      <a:pt x="766536" y="2608003"/>
                    </a:lnTo>
                    <a:cubicBezTo>
                      <a:pt x="766536" y="2707414"/>
                      <a:pt x="685947" y="2788003"/>
                      <a:pt x="586536" y="2788003"/>
                    </a:cubicBezTo>
                    <a:cubicBezTo>
                      <a:pt x="487125" y="2788003"/>
                      <a:pt x="406536" y="2707414"/>
                      <a:pt x="406536" y="2608003"/>
                    </a:cubicBezTo>
                    <a:lnTo>
                      <a:pt x="406536" y="1767842"/>
                    </a:lnTo>
                    <a:lnTo>
                      <a:pt x="406536" y="1746701"/>
                    </a:lnTo>
                    <a:lnTo>
                      <a:pt x="406536" y="1515057"/>
                    </a:lnTo>
                    <a:lnTo>
                      <a:pt x="343024" y="1650548"/>
                    </a:lnTo>
                    <a:cubicBezTo>
                      <a:pt x="300831" y="1740560"/>
                      <a:pt x="193656" y="1779325"/>
                      <a:pt x="103644" y="1737132"/>
                    </a:cubicBezTo>
                    <a:cubicBezTo>
                      <a:pt x="13631" y="1694939"/>
                      <a:pt x="-25134" y="1587764"/>
                      <a:pt x="17059" y="1497751"/>
                    </a:cubicBezTo>
                    <a:lnTo>
                      <a:pt x="337932" y="813224"/>
                    </a:lnTo>
                    <a:cubicBezTo>
                      <a:pt x="366192" y="752937"/>
                      <a:pt x="423602" y="715638"/>
                      <a:pt x="485735" y="713166"/>
                    </a:cubicBezTo>
                    <a:cubicBezTo>
                      <a:pt x="501053" y="706658"/>
                      <a:pt x="517908" y="703100"/>
                      <a:pt x="535594" y="703100"/>
                    </a:cubicBezTo>
                    <a:lnTo>
                      <a:pt x="682289" y="703100"/>
                    </a:lnTo>
                    <a:cubicBezTo>
                      <a:pt x="533636" y="660168"/>
                      <a:pt x="425723" y="522687"/>
                      <a:pt x="425723" y="360000"/>
                    </a:cubicBezTo>
                    <a:cubicBezTo>
                      <a:pt x="425723" y="161177"/>
                      <a:pt x="586900" y="0"/>
                      <a:pt x="785723"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fontAlgn="base">
                  <a:spcBef>
                    <a:spcPct val="0"/>
                  </a:spcBef>
                  <a:spcAft>
                    <a:spcPct val="0"/>
                  </a:spcAft>
                </a:pPr>
                <a:endParaRPr lang="en-GB" dirty="0">
                  <a:solidFill>
                    <a:srgbClr val="0F5385"/>
                  </a:solidFill>
                  <a:latin typeface="Arial" panose="020B0604020202020204" pitchFamily="34" charset="0"/>
                  <a:cs typeface="Arial" panose="020B0604020202020204" pitchFamily="34" charset="0"/>
                </a:endParaRPr>
              </a:p>
            </p:txBody>
          </p:sp>
          <p:sp>
            <p:nvSpPr>
              <p:cNvPr id="543" name="TextBox 542"/>
              <p:cNvSpPr txBox="1"/>
              <p:nvPr/>
            </p:nvSpPr>
            <p:spPr>
              <a:xfrm>
                <a:off x="3183577" y="3028208"/>
                <a:ext cx="1710046" cy="1200329"/>
              </a:xfrm>
              <a:prstGeom prst="rect">
                <a:avLst/>
              </a:prstGeom>
              <a:noFill/>
            </p:spPr>
            <p:txBody>
              <a:bodyPr wrap="square" rtlCol="0">
                <a:normAutofit fontScale="25000" lnSpcReduction="20000"/>
              </a:bodyPr>
              <a:lstStyle/>
              <a:p>
                <a:pPr algn="ctr" fontAlgn="base">
                  <a:spcBef>
                    <a:spcPct val="0"/>
                  </a:spcBef>
                  <a:spcAft>
                    <a:spcPct val="0"/>
                  </a:spcAft>
                </a:pPr>
                <a:endParaRPr lang="en-GB" b="1" dirty="0">
                  <a:solidFill>
                    <a:prstClr val="white"/>
                  </a:solidFill>
                  <a:latin typeface="Arial" panose="020B0604020202020204" pitchFamily="34" charset="0"/>
                  <a:ea typeface="ＭＳ Ｐゴシック" pitchFamily="34" charset="-128"/>
                  <a:cs typeface="Arial" pitchFamily="34" charset="0"/>
                </a:endParaRPr>
              </a:p>
            </p:txBody>
          </p:sp>
        </p:grpSp>
        <p:grpSp>
          <p:nvGrpSpPr>
            <p:cNvPr id="544" name="Group 543"/>
            <p:cNvGrpSpPr>
              <a:grpSpLocks noChangeAspect="1"/>
            </p:cNvGrpSpPr>
            <p:nvPr/>
          </p:nvGrpSpPr>
          <p:grpSpPr>
            <a:xfrm>
              <a:off x="3786249" y="3212725"/>
              <a:ext cx="288117" cy="517155"/>
              <a:chOff x="2897213" y="1925311"/>
              <a:chExt cx="2282774" cy="4097452"/>
            </a:xfrm>
          </p:grpSpPr>
          <p:sp>
            <p:nvSpPr>
              <p:cNvPr id="545" name="Rounded Rectangle 11"/>
              <p:cNvSpPr>
                <a:spLocks noChangeAspect="1"/>
              </p:cNvSpPr>
              <p:nvPr/>
            </p:nvSpPr>
            <p:spPr>
              <a:xfrm>
                <a:off x="2897213" y="1925311"/>
                <a:ext cx="2282774" cy="4097452"/>
              </a:xfrm>
              <a:custGeom>
                <a:avLst/>
                <a:gdLst/>
                <a:ahLst/>
                <a:cxnLst/>
                <a:rect l="l" t="t" r="r" b="b"/>
                <a:pathLst>
                  <a:path w="1556792" h="2794354">
                    <a:moveTo>
                      <a:pt x="785723" y="0"/>
                    </a:moveTo>
                    <a:cubicBezTo>
                      <a:pt x="984546" y="0"/>
                      <a:pt x="1145723" y="161177"/>
                      <a:pt x="1145723" y="360000"/>
                    </a:cubicBezTo>
                    <a:cubicBezTo>
                      <a:pt x="1145723" y="522687"/>
                      <a:pt x="1037810" y="660168"/>
                      <a:pt x="889157" y="703100"/>
                    </a:cubicBezTo>
                    <a:lnTo>
                      <a:pt x="1051810" y="703100"/>
                    </a:lnTo>
                    <a:cubicBezTo>
                      <a:pt x="1073552" y="703100"/>
                      <a:pt x="1094039" y="708476"/>
                      <a:pt x="1111237" y="719439"/>
                    </a:cubicBezTo>
                    <a:cubicBezTo>
                      <a:pt x="1157225" y="733316"/>
                      <a:pt x="1196869" y="766309"/>
                      <a:pt x="1218860" y="813224"/>
                    </a:cubicBezTo>
                    <a:lnTo>
                      <a:pt x="1539733" y="1497751"/>
                    </a:lnTo>
                    <a:cubicBezTo>
                      <a:pt x="1581926" y="1587764"/>
                      <a:pt x="1543161" y="1694939"/>
                      <a:pt x="1453148" y="1737132"/>
                    </a:cubicBezTo>
                    <a:cubicBezTo>
                      <a:pt x="1363136" y="1779325"/>
                      <a:pt x="1255961" y="1740560"/>
                      <a:pt x="1213768" y="1650548"/>
                    </a:cubicBezTo>
                    <a:lnTo>
                      <a:pt x="1180868" y="1580362"/>
                    </a:lnTo>
                    <a:lnTo>
                      <a:pt x="1180868" y="1753052"/>
                    </a:lnTo>
                    <a:lnTo>
                      <a:pt x="1180868" y="1767842"/>
                    </a:lnTo>
                    <a:lnTo>
                      <a:pt x="1180868" y="2614354"/>
                    </a:lnTo>
                    <a:cubicBezTo>
                      <a:pt x="1180868" y="2713765"/>
                      <a:pt x="1100279" y="2794354"/>
                      <a:pt x="1000868" y="2794354"/>
                    </a:cubicBezTo>
                    <a:cubicBezTo>
                      <a:pt x="901457" y="2794354"/>
                      <a:pt x="820868" y="2713765"/>
                      <a:pt x="820868" y="2614354"/>
                    </a:cubicBezTo>
                    <a:lnTo>
                      <a:pt x="820868" y="1896900"/>
                    </a:lnTo>
                    <a:lnTo>
                      <a:pt x="766536" y="1896900"/>
                    </a:lnTo>
                    <a:lnTo>
                      <a:pt x="766536" y="2608003"/>
                    </a:lnTo>
                    <a:cubicBezTo>
                      <a:pt x="766536" y="2707414"/>
                      <a:pt x="685947" y="2788003"/>
                      <a:pt x="586536" y="2788003"/>
                    </a:cubicBezTo>
                    <a:cubicBezTo>
                      <a:pt x="487125" y="2788003"/>
                      <a:pt x="406536" y="2707414"/>
                      <a:pt x="406536" y="2608003"/>
                    </a:cubicBezTo>
                    <a:lnTo>
                      <a:pt x="406536" y="1767842"/>
                    </a:lnTo>
                    <a:lnTo>
                      <a:pt x="406536" y="1746701"/>
                    </a:lnTo>
                    <a:lnTo>
                      <a:pt x="406536" y="1515057"/>
                    </a:lnTo>
                    <a:lnTo>
                      <a:pt x="343024" y="1650548"/>
                    </a:lnTo>
                    <a:cubicBezTo>
                      <a:pt x="300831" y="1740560"/>
                      <a:pt x="193656" y="1779325"/>
                      <a:pt x="103644" y="1737132"/>
                    </a:cubicBezTo>
                    <a:cubicBezTo>
                      <a:pt x="13631" y="1694939"/>
                      <a:pt x="-25134" y="1587764"/>
                      <a:pt x="17059" y="1497751"/>
                    </a:cubicBezTo>
                    <a:lnTo>
                      <a:pt x="337932" y="813224"/>
                    </a:lnTo>
                    <a:cubicBezTo>
                      <a:pt x="366192" y="752937"/>
                      <a:pt x="423602" y="715638"/>
                      <a:pt x="485735" y="713166"/>
                    </a:cubicBezTo>
                    <a:cubicBezTo>
                      <a:pt x="501053" y="706658"/>
                      <a:pt x="517908" y="703100"/>
                      <a:pt x="535594" y="703100"/>
                    </a:cubicBezTo>
                    <a:lnTo>
                      <a:pt x="682289" y="703100"/>
                    </a:lnTo>
                    <a:cubicBezTo>
                      <a:pt x="533636" y="660168"/>
                      <a:pt x="425723" y="522687"/>
                      <a:pt x="425723" y="360000"/>
                    </a:cubicBezTo>
                    <a:cubicBezTo>
                      <a:pt x="425723" y="161177"/>
                      <a:pt x="586900" y="0"/>
                      <a:pt x="785723"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fontAlgn="base">
                  <a:spcBef>
                    <a:spcPct val="0"/>
                  </a:spcBef>
                  <a:spcAft>
                    <a:spcPct val="0"/>
                  </a:spcAft>
                </a:pPr>
                <a:endParaRPr lang="en-GB" dirty="0">
                  <a:solidFill>
                    <a:srgbClr val="0F5385"/>
                  </a:solidFill>
                  <a:latin typeface="Arial" panose="020B0604020202020204" pitchFamily="34" charset="0"/>
                  <a:cs typeface="Arial" panose="020B0604020202020204" pitchFamily="34" charset="0"/>
                </a:endParaRPr>
              </a:p>
            </p:txBody>
          </p:sp>
          <p:sp>
            <p:nvSpPr>
              <p:cNvPr id="546" name="TextBox 545"/>
              <p:cNvSpPr txBox="1"/>
              <p:nvPr/>
            </p:nvSpPr>
            <p:spPr>
              <a:xfrm>
                <a:off x="3183577" y="3028208"/>
                <a:ext cx="1710046" cy="1200329"/>
              </a:xfrm>
              <a:prstGeom prst="rect">
                <a:avLst/>
              </a:prstGeom>
              <a:noFill/>
            </p:spPr>
            <p:txBody>
              <a:bodyPr wrap="square" rtlCol="0">
                <a:normAutofit fontScale="25000" lnSpcReduction="20000"/>
              </a:bodyPr>
              <a:lstStyle/>
              <a:p>
                <a:pPr algn="ctr" fontAlgn="base">
                  <a:spcBef>
                    <a:spcPct val="0"/>
                  </a:spcBef>
                  <a:spcAft>
                    <a:spcPct val="0"/>
                  </a:spcAft>
                </a:pPr>
                <a:endParaRPr lang="en-GB" b="1" dirty="0">
                  <a:solidFill>
                    <a:prstClr val="white"/>
                  </a:solidFill>
                  <a:latin typeface="Arial" panose="020B0604020202020204" pitchFamily="34" charset="0"/>
                  <a:ea typeface="ＭＳ Ｐゴシック" pitchFamily="34" charset="-128"/>
                  <a:cs typeface="Arial" pitchFamily="34" charset="0"/>
                </a:endParaRPr>
              </a:p>
            </p:txBody>
          </p:sp>
        </p:grpSp>
        <p:grpSp>
          <p:nvGrpSpPr>
            <p:cNvPr id="547" name="Group 546"/>
            <p:cNvGrpSpPr>
              <a:grpSpLocks noChangeAspect="1"/>
            </p:cNvGrpSpPr>
            <p:nvPr/>
          </p:nvGrpSpPr>
          <p:grpSpPr>
            <a:xfrm>
              <a:off x="7084820" y="3212725"/>
              <a:ext cx="288117" cy="517155"/>
              <a:chOff x="2897213" y="1925311"/>
              <a:chExt cx="2282774" cy="4097452"/>
            </a:xfrm>
          </p:grpSpPr>
          <p:sp>
            <p:nvSpPr>
              <p:cNvPr id="548" name="Rounded Rectangle 11"/>
              <p:cNvSpPr>
                <a:spLocks noChangeAspect="1"/>
              </p:cNvSpPr>
              <p:nvPr/>
            </p:nvSpPr>
            <p:spPr>
              <a:xfrm>
                <a:off x="2897213" y="1925311"/>
                <a:ext cx="2282774" cy="4097452"/>
              </a:xfrm>
              <a:custGeom>
                <a:avLst/>
                <a:gdLst/>
                <a:ahLst/>
                <a:cxnLst/>
                <a:rect l="l" t="t" r="r" b="b"/>
                <a:pathLst>
                  <a:path w="1556792" h="2794354">
                    <a:moveTo>
                      <a:pt x="785723" y="0"/>
                    </a:moveTo>
                    <a:cubicBezTo>
                      <a:pt x="984546" y="0"/>
                      <a:pt x="1145723" y="161177"/>
                      <a:pt x="1145723" y="360000"/>
                    </a:cubicBezTo>
                    <a:cubicBezTo>
                      <a:pt x="1145723" y="522687"/>
                      <a:pt x="1037810" y="660168"/>
                      <a:pt x="889157" y="703100"/>
                    </a:cubicBezTo>
                    <a:lnTo>
                      <a:pt x="1051810" y="703100"/>
                    </a:lnTo>
                    <a:cubicBezTo>
                      <a:pt x="1073552" y="703100"/>
                      <a:pt x="1094039" y="708476"/>
                      <a:pt x="1111237" y="719439"/>
                    </a:cubicBezTo>
                    <a:cubicBezTo>
                      <a:pt x="1157225" y="733316"/>
                      <a:pt x="1196869" y="766309"/>
                      <a:pt x="1218860" y="813224"/>
                    </a:cubicBezTo>
                    <a:lnTo>
                      <a:pt x="1539733" y="1497751"/>
                    </a:lnTo>
                    <a:cubicBezTo>
                      <a:pt x="1581926" y="1587764"/>
                      <a:pt x="1543161" y="1694939"/>
                      <a:pt x="1453148" y="1737132"/>
                    </a:cubicBezTo>
                    <a:cubicBezTo>
                      <a:pt x="1363136" y="1779325"/>
                      <a:pt x="1255961" y="1740560"/>
                      <a:pt x="1213768" y="1650548"/>
                    </a:cubicBezTo>
                    <a:lnTo>
                      <a:pt x="1180868" y="1580362"/>
                    </a:lnTo>
                    <a:lnTo>
                      <a:pt x="1180868" y="1753052"/>
                    </a:lnTo>
                    <a:lnTo>
                      <a:pt x="1180868" y="1767842"/>
                    </a:lnTo>
                    <a:lnTo>
                      <a:pt x="1180868" y="2614354"/>
                    </a:lnTo>
                    <a:cubicBezTo>
                      <a:pt x="1180868" y="2713765"/>
                      <a:pt x="1100279" y="2794354"/>
                      <a:pt x="1000868" y="2794354"/>
                    </a:cubicBezTo>
                    <a:cubicBezTo>
                      <a:pt x="901457" y="2794354"/>
                      <a:pt x="820868" y="2713765"/>
                      <a:pt x="820868" y="2614354"/>
                    </a:cubicBezTo>
                    <a:lnTo>
                      <a:pt x="820868" y="1896900"/>
                    </a:lnTo>
                    <a:lnTo>
                      <a:pt x="766536" y="1896900"/>
                    </a:lnTo>
                    <a:lnTo>
                      <a:pt x="766536" y="2608003"/>
                    </a:lnTo>
                    <a:cubicBezTo>
                      <a:pt x="766536" y="2707414"/>
                      <a:pt x="685947" y="2788003"/>
                      <a:pt x="586536" y="2788003"/>
                    </a:cubicBezTo>
                    <a:cubicBezTo>
                      <a:pt x="487125" y="2788003"/>
                      <a:pt x="406536" y="2707414"/>
                      <a:pt x="406536" y="2608003"/>
                    </a:cubicBezTo>
                    <a:lnTo>
                      <a:pt x="406536" y="1767842"/>
                    </a:lnTo>
                    <a:lnTo>
                      <a:pt x="406536" y="1746701"/>
                    </a:lnTo>
                    <a:lnTo>
                      <a:pt x="406536" y="1515057"/>
                    </a:lnTo>
                    <a:lnTo>
                      <a:pt x="343024" y="1650548"/>
                    </a:lnTo>
                    <a:cubicBezTo>
                      <a:pt x="300831" y="1740560"/>
                      <a:pt x="193656" y="1779325"/>
                      <a:pt x="103644" y="1737132"/>
                    </a:cubicBezTo>
                    <a:cubicBezTo>
                      <a:pt x="13631" y="1694939"/>
                      <a:pt x="-25134" y="1587764"/>
                      <a:pt x="17059" y="1497751"/>
                    </a:cubicBezTo>
                    <a:lnTo>
                      <a:pt x="337932" y="813224"/>
                    </a:lnTo>
                    <a:cubicBezTo>
                      <a:pt x="366192" y="752937"/>
                      <a:pt x="423602" y="715638"/>
                      <a:pt x="485735" y="713166"/>
                    </a:cubicBezTo>
                    <a:cubicBezTo>
                      <a:pt x="501053" y="706658"/>
                      <a:pt x="517908" y="703100"/>
                      <a:pt x="535594" y="703100"/>
                    </a:cubicBezTo>
                    <a:lnTo>
                      <a:pt x="682289" y="703100"/>
                    </a:lnTo>
                    <a:cubicBezTo>
                      <a:pt x="533636" y="660168"/>
                      <a:pt x="425723" y="522687"/>
                      <a:pt x="425723" y="360000"/>
                    </a:cubicBezTo>
                    <a:cubicBezTo>
                      <a:pt x="425723" y="161177"/>
                      <a:pt x="586900" y="0"/>
                      <a:pt x="785723"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fontAlgn="base">
                  <a:spcBef>
                    <a:spcPct val="0"/>
                  </a:spcBef>
                  <a:spcAft>
                    <a:spcPct val="0"/>
                  </a:spcAft>
                </a:pPr>
                <a:endParaRPr lang="en-GB" dirty="0">
                  <a:solidFill>
                    <a:srgbClr val="0F5385"/>
                  </a:solidFill>
                  <a:latin typeface="Arial" panose="020B0604020202020204" pitchFamily="34" charset="0"/>
                  <a:cs typeface="Arial" panose="020B0604020202020204" pitchFamily="34" charset="0"/>
                </a:endParaRPr>
              </a:p>
            </p:txBody>
          </p:sp>
          <p:sp>
            <p:nvSpPr>
              <p:cNvPr id="549" name="TextBox 548"/>
              <p:cNvSpPr txBox="1"/>
              <p:nvPr/>
            </p:nvSpPr>
            <p:spPr>
              <a:xfrm>
                <a:off x="3183577" y="3028208"/>
                <a:ext cx="1710046" cy="1200329"/>
              </a:xfrm>
              <a:prstGeom prst="rect">
                <a:avLst/>
              </a:prstGeom>
              <a:noFill/>
            </p:spPr>
            <p:txBody>
              <a:bodyPr wrap="square" rtlCol="0">
                <a:normAutofit fontScale="25000" lnSpcReduction="20000"/>
              </a:bodyPr>
              <a:lstStyle/>
              <a:p>
                <a:pPr algn="ctr" fontAlgn="base">
                  <a:spcBef>
                    <a:spcPct val="0"/>
                  </a:spcBef>
                  <a:spcAft>
                    <a:spcPct val="0"/>
                  </a:spcAft>
                </a:pPr>
                <a:endParaRPr lang="en-GB" b="1" dirty="0">
                  <a:solidFill>
                    <a:prstClr val="white"/>
                  </a:solidFill>
                  <a:latin typeface="Arial" panose="020B0604020202020204" pitchFamily="34" charset="0"/>
                  <a:ea typeface="ＭＳ Ｐゴシック" pitchFamily="34" charset="-128"/>
                  <a:cs typeface="Arial" pitchFamily="34" charset="0"/>
                </a:endParaRPr>
              </a:p>
            </p:txBody>
          </p:sp>
        </p:grpSp>
        <p:grpSp>
          <p:nvGrpSpPr>
            <p:cNvPr id="550" name="Group 549"/>
            <p:cNvGrpSpPr>
              <a:grpSpLocks noChangeAspect="1"/>
            </p:cNvGrpSpPr>
            <p:nvPr/>
          </p:nvGrpSpPr>
          <p:grpSpPr>
            <a:xfrm>
              <a:off x="997996" y="1349248"/>
              <a:ext cx="5225175" cy="3020964"/>
              <a:chOff x="3183577" y="-19706752"/>
              <a:chExt cx="41399479" cy="23935289"/>
            </a:xfrm>
          </p:grpSpPr>
          <p:sp>
            <p:nvSpPr>
              <p:cNvPr id="551" name="Rounded Rectangle 11"/>
              <p:cNvSpPr>
                <a:spLocks noChangeAspect="1"/>
              </p:cNvSpPr>
              <p:nvPr/>
            </p:nvSpPr>
            <p:spPr>
              <a:xfrm>
                <a:off x="42300282" y="-19706752"/>
                <a:ext cx="2282774" cy="4097452"/>
              </a:xfrm>
              <a:custGeom>
                <a:avLst/>
                <a:gdLst/>
                <a:ahLst/>
                <a:cxnLst/>
                <a:rect l="l" t="t" r="r" b="b"/>
                <a:pathLst>
                  <a:path w="1556792" h="2794354">
                    <a:moveTo>
                      <a:pt x="785723" y="0"/>
                    </a:moveTo>
                    <a:cubicBezTo>
                      <a:pt x="984546" y="0"/>
                      <a:pt x="1145723" y="161177"/>
                      <a:pt x="1145723" y="360000"/>
                    </a:cubicBezTo>
                    <a:cubicBezTo>
                      <a:pt x="1145723" y="522687"/>
                      <a:pt x="1037810" y="660168"/>
                      <a:pt x="889157" y="703100"/>
                    </a:cubicBezTo>
                    <a:lnTo>
                      <a:pt x="1051810" y="703100"/>
                    </a:lnTo>
                    <a:cubicBezTo>
                      <a:pt x="1073552" y="703100"/>
                      <a:pt x="1094039" y="708476"/>
                      <a:pt x="1111237" y="719439"/>
                    </a:cubicBezTo>
                    <a:cubicBezTo>
                      <a:pt x="1157225" y="733316"/>
                      <a:pt x="1196869" y="766309"/>
                      <a:pt x="1218860" y="813224"/>
                    </a:cubicBezTo>
                    <a:lnTo>
                      <a:pt x="1539733" y="1497751"/>
                    </a:lnTo>
                    <a:cubicBezTo>
                      <a:pt x="1581926" y="1587764"/>
                      <a:pt x="1543161" y="1694939"/>
                      <a:pt x="1453148" y="1737132"/>
                    </a:cubicBezTo>
                    <a:cubicBezTo>
                      <a:pt x="1363136" y="1779325"/>
                      <a:pt x="1255961" y="1740560"/>
                      <a:pt x="1213768" y="1650548"/>
                    </a:cubicBezTo>
                    <a:lnTo>
                      <a:pt x="1180868" y="1580362"/>
                    </a:lnTo>
                    <a:lnTo>
                      <a:pt x="1180868" y="1753052"/>
                    </a:lnTo>
                    <a:lnTo>
                      <a:pt x="1180868" y="1767842"/>
                    </a:lnTo>
                    <a:lnTo>
                      <a:pt x="1180868" y="2614354"/>
                    </a:lnTo>
                    <a:cubicBezTo>
                      <a:pt x="1180868" y="2713765"/>
                      <a:pt x="1100279" y="2794354"/>
                      <a:pt x="1000868" y="2794354"/>
                    </a:cubicBezTo>
                    <a:cubicBezTo>
                      <a:pt x="901457" y="2794354"/>
                      <a:pt x="820868" y="2713765"/>
                      <a:pt x="820868" y="2614354"/>
                    </a:cubicBezTo>
                    <a:lnTo>
                      <a:pt x="820868" y="1896900"/>
                    </a:lnTo>
                    <a:lnTo>
                      <a:pt x="766536" y="1896900"/>
                    </a:lnTo>
                    <a:lnTo>
                      <a:pt x="766536" y="2608003"/>
                    </a:lnTo>
                    <a:cubicBezTo>
                      <a:pt x="766536" y="2707414"/>
                      <a:pt x="685947" y="2788003"/>
                      <a:pt x="586536" y="2788003"/>
                    </a:cubicBezTo>
                    <a:cubicBezTo>
                      <a:pt x="487125" y="2788003"/>
                      <a:pt x="406536" y="2707414"/>
                      <a:pt x="406536" y="2608003"/>
                    </a:cubicBezTo>
                    <a:lnTo>
                      <a:pt x="406536" y="1767842"/>
                    </a:lnTo>
                    <a:lnTo>
                      <a:pt x="406536" y="1746701"/>
                    </a:lnTo>
                    <a:lnTo>
                      <a:pt x="406536" y="1515057"/>
                    </a:lnTo>
                    <a:lnTo>
                      <a:pt x="343024" y="1650548"/>
                    </a:lnTo>
                    <a:cubicBezTo>
                      <a:pt x="300831" y="1740560"/>
                      <a:pt x="193656" y="1779325"/>
                      <a:pt x="103644" y="1737132"/>
                    </a:cubicBezTo>
                    <a:cubicBezTo>
                      <a:pt x="13631" y="1694939"/>
                      <a:pt x="-25134" y="1587764"/>
                      <a:pt x="17059" y="1497751"/>
                    </a:cubicBezTo>
                    <a:lnTo>
                      <a:pt x="337932" y="813224"/>
                    </a:lnTo>
                    <a:cubicBezTo>
                      <a:pt x="366192" y="752937"/>
                      <a:pt x="423602" y="715638"/>
                      <a:pt x="485735" y="713166"/>
                    </a:cubicBezTo>
                    <a:cubicBezTo>
                      <a:pt x="501053" y="706658"/>
                      <a:pt x="517908" y="703100"/>
                      <a:pt x="535594" y="703100"/>
                    </a:cubicBezTo>
                    <a:lnTo>
                      <a:pt x="682289" y="703100"/>
                    </a:lnTo>
                    <a:cubicBezTo>
                      <a:pt x="533636" y="660168"/>
                      <a:pt x="425723" y="522687"/>
                      <a:pt x="425723" y="360000"/>
                    </a:cubicBezTo>
                    <a:cubicBezTo>
                      <a:pt x="425723" y="161177"/>
                      <a:pt x="586900" y="0"/>
                      <a:pt x="785723"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fontAlgn="base">
                  <a:spcBef>
                    <a:spcPct val="0"/>
                  </a:spcBef>
                  <a:spcAft>
                    <a:spcPct val="0"/>
                  </a:spcAft>
                </a:pPr>
                <a:endParaRPr lang="en-GB" dirty="0">
                  <a:solidFill>
                    <a:srgbClr val="0F5385"/>
                  </a:solidFill>
                  <a:latin typeface="Arial" panose="020B0604020202020204" pitchFamily="34" charset="0"/>
                  <a:cs typeface="Arial" panose="020B0604020202020204" pitchFamily="34" charset="0"/>
                </a:endParaRPr>
              </a:p>
            </p:txBody>
          </p:sp>
          <p:sp>
            <p:nvSpPr>
              <p:cNvPr id="552" name="TextBox 551"/>
              <p:cNvSpPr txBox="1"/>
              <p:nvPr/>
            </p:nvSpPr>
            <p:spPr>
              <a:xfrm>
                <a:off x="3183577" y="3028208"/>
                <a:ext cx="1710046" cy="1200329"/>
              </a:xfrm>
              <a:prstGeom prst="rect">
                <a:avLst/>
              </a:prstGeom>
              <a:noFill/>
            </p:spPr>
            <p:txBody>
              <a:bodyPr wrap="square" rtlCol="0">
                <a:normAutofit fontScale="25000" lnSpcReduction="20000"/>
              </a:bodyPr>
              <a:lstStyle/>
              <a:p>
                <a:pPr algn="ctr" fontAlgn="base">
                  <a:spcBef>
                    <a:spcPct val="0"/>
                  </a:spcBef>
                  <a:spcAft>
                    <a:spcPct val="0"/>
                  </a:spcAft>
                </a:pPr>
                <a:endParaRPr lang="en-GB" b="1" dirty="0">
                  <a:solidFill>
                    <a:prstClr val="white"/>
                  </a:solidFill>
                  <a:latin typeface="Arial" panose="020B0604020202020204" pitchFamily="34" charset="0"/>
                  <a:ea typeface="ＭＳ Ｐゴシック" pitchFamily="34" charset="-128"/>
                  <a:cs typeface="Arial" pitchFamily="34" charset="0"/>
                </a:endParaRPr>
              </a:p>
            </p:txBody>
          </p:sp>
        </p:grpSp>
        <p:grpSp>
          <p:nvGrpSpPr>
            <p:cNvPr id="553" name="Group 552"/>
            <p:cNvGrpSpPr>
              <a:grpSpLocks noChangeAspect="1"/>
            </p:cNvGrpSpPr>
            <p:nvPr/>
          </p:nvGrpSpPr>
          <p:grpSpPr>
            <a:xfrm>
              <a:off x="2061377" y="4218714"/>
              <a:ext cx="288117" cy="1067495"/>
              <a:chOff x="2897213" y="3028208"/>
              <a:chExt cx="2282774" cy="8457823"/>
            </a:xfrm>
          </p:grpSpPr>
          <p:sp>
            <p:nvSpPr>
              <p:cNvPr id="554" name="Rounded Rectangle 11"/>
              <p:cNvSpPr>
                <a:spLocks noChangeAspect="1"/>
              </p:cNvSpPr>
              <p:nvPr/>
            </p:nvSpPr>
            <p:spPr>
              <a:xfrm>
                <a:off x="2897213" y="7388583"/>
                <a:ext cx="2282774" cy="4097448"/>
              </a:xfrm>
              <a:custGeom>
                <a:avLst/>
                <a:gdLst/>
                <a:ahLst/>
                <a:cxnLst/>
                <a:rect l="l" t="t" r="r" b="b"/>
                <a:pathLst>
                  <a:path w="1556792" h="2794354">
                    <a:moveTo>
                      <a:pt x="785723" y="0"/>
                    </a:moveTo>
                    <a:cubicBezTo>
                      <a:pt x="984546" y="0"/>
                      <a:pt x="1145723" y="161177"/>
                      <a:pt x="1145723" y="360000"/>
                    </a:cubicBezTo>
                    <a:cubicBezTo>
                      <a:pt x="1145723" y="522687"/>
                      <a:pt x="1037810" y="660168"/>
                      <a:pt x="889157" y="703100"/>
                    </a:cubicBezTo>
                    <a:lnTo>
                      <a:pt x="1051810" y="703100"/>
                    </a:lnTo>
                    <a:cubicBezTo>
                      <a:pt x="1073552" y="703100"/>
                      <a:pt x="1094039" y="708476"/>
                      <a:pt x="1111237" y="719439"/>
                    </a:cubicBezTo>
                    <a:cubicBezTo>
                      <a:pt x="1157225" y="733316"/>
                      <a:pt x="1196869" y="766309"/>
                      <a:pt x="1218860" y="813224"/>
                    </a:cubicBezTo>
                    <a:lnTo>
                      <a:pt x="1539733" y="1497751"/>
                    </a:lnTo>
                    <a:cubicBezTo>
                      <a:pt x="1581926" y="1587764"/>
                      <a:pt x="1543161" y="1694939"/>
                      <a:pt x="1453148" y="1737132"/>
                    </a:cubicBezTo>
                    <a:cubicBezTo>
                      <a:pt x="1363136" y="1779325"/>
                      <a:pt x="1255961" y="1740560"/>
                      <a:pt x="1213768" y="1650548"/>
                    </a:cubicBezTo>
                    <a:lnTo>
                      <a:pt x="1180868" y="1580362"/>
                    </a:lnTo>
                    <a:lnTo>
                      <a:pt x="1180868" y="1753052"/>
                    </a:lnTo>
                    <a:lnTo>
                      <a:pt x="1180868" y="1767842"/>
                    </a:lnTo>
                    <a:lnTo>
                      <a:pt x="1180868" y="2614354"/>
                    </a:lnTo>
                    <a:cubicBezTo>
                      <a:pt x="1180868" y="2713765"/>
                      <a:pt x="1100279" y="2794354"/>
                      <a:pt x="1000868" y="2794354"/>
                    </a:cubicBezTo>
                    <a:cubicBezTo>
                      <a:pt x="901457" y="2794354"/>
                      <a:pt x="820868" y="2713765"/>
                      <a:pt x="820868" y="2614354"/>
                    </a:cubicBezTo>
                    <a:lnTo>
                      <a:pt x="820868" y="1896900"/>
                    </a:lnTo>
                    <a:lnTo>
                      <a:pt x="766536" y="1896900"/>
                    </a:lnTo>
                    <a:lnTo>
                      <a:pt x="766536" y="2608003"/>
                    </a:lnTo>
                    <a:cubicBezTo>
                      <a:pt x="766536" y="2707414"/>
                      <a:pt x="685947" y="2788003"/>
                      <a:pt x="586536" y="2788003"/>
                    </a:cubicBezTo>
                    <a:cubicBezTo>
                      <a:pt x="487125" y="2788003"/>
                      <a:pt x="406536" y="2707414"/>
                      <a:pt x="406536" y="2608003"/>
                    </a:cubicBezTo>
                    <a:lnTo>
                      <a:pt x="406536" y="1767842"/>
                    </a:lnTo>
                    <a:lnTo>
                      <a:pt x="406536" y="1746701"/>
                    </a:lnTo>
                    <a:lnTo>
                      <a:pt x="406536" y="1515057"/>
                    </a:lnTo>
                    <a:lnTo>
                      <a:pt x="343024" y="1650548"/>
                    </a:lnTo>
                    <a:cubicBezTo>
                      <a:pt x="300831" y="1740560"/>
                      <a:pt x="193656" y="1779325"/>
                      <a:pt x="103644" y="1737132"/>
                    </a:cubicBezTo>
                    <a:cubicBezTo>
                      <a:pt x="13631" y="1694939"/>
                      <a:pt x="-25134" y="1587764"/>
                      <a:pt x="17059" y="1497751"/>
                    </a:cubicBezTo>
                    <a:lnTo>
                      <a:pt x="337932" y="813224"/>
                    </a:lnTo>
                    <a:cubicBezTo>
                      <a:pt x="366192" y="752937"/>
                      <a:pt x="423602" y="715638"/>
                      <a:pt x="485735" y="713166"/>
                    </a:cubicBezTo>
                    <a:cubicBezTo>
                      <a:pt x="501053" y="706658"/>
                      <a:pt x="517908" y="703100"/>
                      <a:pt x="535594" y="703100"/>
                    </a:cubicBezTo>
                    <a:lnTo>
                      <a:pt x="682289" y="703100"/>
                    </a:lnTo>
                    <a:cubicBezTo>
                      <a:pt x="533636" y="660168"/>
                      <a:pt x="425723" y="522687"/>
                      <a:pt x="425723" y="360000"/>
                    </a:cubicBezTo>
                    <a:cubicBezTo>
                      <a:pt x="425723" y="161177"/>
                      <a:pt x="586900" y="0"/>
                      <a:pt x="785723"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fontAlgn="base">
                  <a:spcBef>
                    <a:spcPct val="0"/>
                  </a:spcBef>
                  <a:spcAft>
                    <a:spcPct val="0"/>
                  </a:spcAft>
                </a:pPr>
                <a:endParaRPr lang="en-GB" dirty="0">
                  <a:solidFill>
                    <a:srgbClr val="0F5385"/>
                  </a:solidFill>
                  <a:latin typeface="Arial" panose="020B0604020202020204" pitchFamily="34" charset="0"/>
                  <a:cs typeface="Arial" panose="020B0604020202020204" pitchFamily="34" charset="0"/>
                </a:endParaRPr>
              </a:p>
            </p:txBody>
          </p:sp>
          <p:sp>
            <p:nvSpPr>
              <p:cNvPr id="555" name="TextBox 554"/>
              <p:cNvSpPr txBox="1"/>
              <p:nvPr/>
            </p:nvSpPr>
            <p:spPr>
              <a:xfrm>
                <a:off x="3183577" y="3028208"/>
                <a:ext cx="1710046" cy="1200329"/>
              </a:xfrm>
              <a:prstGeom prst="rect">
                <a:avLst/>
              </a:prstGeom>
              <a:noFill/>
            </p:spPr>
            <p:txBody>
              <a:bodyPr wrap="square" rtlCol="0">
                <a:normAutofit fontScale="25000" lnSpcReduction="20000"/>
              </a:bodyPr>
              <a:lstStyle/>
              <a:p>
                <a:pPr algn="ctr" fontAlgn="base">
                  <a:spcBef>
                    <a:spcPct val="0"/>
                  </a:spcBef>
                  <a:spcAft>
                    <a:spcPct val="0"/>
                  </a:spcAft>
                </a:pPr>
                <a:endParaRPr lang="en-GB" b="1" dirty="0">
                  <a:solidFill>
                    <a:prstClr val="white"/>
                  </a:solidFill>
                  <a:latin typeface="Arial" panose="020B0604020202020204" pitchFamily="34" charset="0"/>
                  <a:ea typeface="ＭＳ Ｐゴシック" pitchFamily="34" charset="-128"/>
                  <a:cs typeface="Arial" pitchFamily="34" charset="0"/>
                </a:endParaRPr>
              </a:p>
            </p:txBody>
          </p:sp>
        </p:grpSp>
        <p:grpSp>
          <p:nvGrpSpPr>
            <p:cNvPr id="556" name="Group 555"/>
            <p:cNvGrpSpPr>
              <a:grpSpLocks noChangeAspect="1"/>
            </p:cNvGrpSpPr>
            <p:nvPr/>
          </p:nvGrpSpPr>
          <p:grpSpPr>
            <a:xfrm>
              <a:off x="5359949" y="3749733"/>
              <a:ext cx="288117" cy="620479"/>
              <a:chOff x="2897213" y="-687563"/>
              <a:chExt cx="2282774" cy="4916100"/>
            </a:xfrm>
          </p:grpSpPr>
          <p:sp>
            <p:nvSpPr>
              <p:cNvPr id="557" name="Rounded Rectangle 11"/>
              <p:cNvSpPr>
                <a:spLocks noChangeAspect="1"/>
              </p:cNvSpPr>
              <p:nvPr/>
            </p:nvSpPr>
            <p:spPr>
              <a:xfrm>
                <a:off x="2897213" y="-687563"/>
                <a:ext cx="2282774" cy="4097456"/>
              </a:xfrm>
              <a:custGeom>
                <a:avLst/>
                <a:gdLst/>
                <a:ahLst/>
                <a:cxnLst/>
                <a:rect l="l" t="t" r="r" b="b"/>
                <a:pathLst>
                  <a:path w="1556792" h="2794354">
                    <a:moveTo>
                      <a:pt x="785723" y="0"/>
                    </a:moveTo>
                    <a:cubicBezTo>
                      <a:pt x="984546" y="0"/>
                      <a:pt x="1145723" y="161177"/>
                      <a:pt x="1145723" y="360000"/>
                    </a:cubicBezTo>
                    <a:cubicBezTo>
                      <a:pt x="1145723" y="522687"/>
                      <a:pt x="1037810" y="660168"/>
                      <a:pt x="889157" y="703100"/>
                    </a:cubicBezTo>
                    <a:lnTo>
                      <a:pt x="1051810" y="703100"/>
                    </a:lnTo>
                    <a:cubicBezTo>
                      <a:pt x="1073552" y="703100"/>
                      <a:pt x="1094039" y="708476"/>
                      <a:pt x="1111237" y="719439"/>
                    </a:cubicBezTo>
                    <a:cubicBezTo>
                      <a:pt x="1157225" y="733316"/>
                      <a:pt x="1196869" y="766309"/>
                      <a:pt x="1218860" y="813224"/>
                    </a:cubicBezTo>
                    <a:lnTo>
                      <a:pt x="1539733" y="1497751"/>
                    </a:lnTo>
                    <a:cubicBezTo>
                      <a:pt x="1581926" y="1587764"/>
                      <a:pt x="1543161" y="1694939"/>
                      <a:pt x="1453148" y="1737132"/>
                    </a:cubicBezTo>
                    <a:cubicBezTo>
                      <a:pt x="1363136" y="1779325"/>
                      <a:pt x="1255961" y="1740560"/>
                      <a:pt x="1213768" y="1650548"/>
                    </a:cubicBezTo>
                    <a:lnTo>
                      <a:pt x="1180868" y="1580362"/>
                    </a:lnTo>
                    <a:lnTo>
                      <a:pt x="1180868" y="1753052"/>
                    </a:lnTo>
                    <a:lnTo>
                      <a:pt x="1180868" y="1767842"/>
                    </a:lnTo>
                    <a:lnTo>
                      <a:pt x="1180868" y="2614354"/>
                    </a:lnTo>
                    <a:cubicBezTo>
                      <a:pt x="1180868" y="2713765"/>
                      <a:pt x="1100279" y="2794354"/>
                      <a:pt x="1000868" y="2794354"/>
                    </a:cubicBezTo>
                    <a:cubicBezTo>
                      <a:pt x="901457" y="2794354"/>
                      <a:pt x="820868" y="2713765"/>
                      <a:pt x="820868" y="2614354"/>
                    </a:cubicBezTo>
                    <a:lnTo>
                      <a:pt x="820868" y="1896900"/>
                    </a:lnTo>
                    <a:lnTo>
                      <a:pt x="766536" y="1896900"/>
                    </a:lnTo>
                    <a:lnTo>
                      <a:pt x="766536" y="2608003"/>
                    </a:lnTo>
                    <a:cubicBezTo>
                      <a:pt x="766536" y="2707414"/>
                      <a:pt x="685947" y="2788003"/>
                      <a:pt x="586536" y="2788003"/>
                    </a:cubicBezTo>
                    <a:cubicBezTo>
                      <a:pt x="487125" y="2788003"/>
                      <a:pt x="406536" y="2707414"/>
                      <a:pt x="406536" y="2608003"/>
                    </a:cubicBezTo>
                    <a:lnTo>
                      <a:pt x="406536" y="1767842"/>
                    </a:lnTo>
                    <a:lnTo>
                      <a:pt x="406536" y="1746701"/>
                    </a:lnTo>
                    <a:lnTo>
                      <a:pt x="406536" y="1515057"/>
                    </a:lnTo>
                    <a:lnTo>
                      <a:pt x="343024" y="1650548"/>
                    </a:lnTo>
                    <a:cubicBezTo>
                      <a:pt x="300831" y="1740560"/>
                      <a:pt x="193656" y="1779325"/>
                      <a:pt x="103644" y="1737132"/>
                    </a:cubicBezTo>
                    <a:cubicBezTo>
                      <a:pt x="13631" y="1694939"/>
                      <a:pt x="-25134" y="1587764"/>
                      <a:pt x="17059" y="1497751"/>
                    </a:cubicBezTo>
                    <a:lnTo>
                      <a:pt x="337932" y="813224"/>
                    </a:lnTo>
                    <a:cubicBezTo>
                      <a:pt x="366192" y="752937"/>
                      <a:pt x="423602" y="715638"/>
                      <a:pt x="485735" y="713166"/>
                    </a:cubicBezTo>
                    <a:cubicBezTo>
                      <a:pt x="501053" y="706658"/>
                      <a:pt x="517908" y="703100"/>
                      <a:pt x="535594" y="703100"/>
                    </a:cubicBezTo>
                    <a:lnTo>
                      <a:pt x="682289" y="703100"/>
                    </a:lnTo>
                    <a:cubicBezTo>
                      <a:pt x="533636" y="660168"/>
                      <a:pt x="425723" y="522687"/>
                      <a:pt x="425723" y="360000"/>
                    </a:cubicBezTo>
                    <a:cubicBezTo>
                      <a:pt x="425723" y="161177"/>
                      <a:pt x="586900" y="0"/>
                      <a:pt x="785723"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fontAlgn="base">
                  <a:spcBef>
                    <a:spcPct val="0"/>
                  </a:spcBef>
                  <a:spcAft>
                    <a:spcPct val="0"/>
                  </a:spcAft>
                </a:pPr>
                <a:endParaRPr lang="en-GB" dirty="0">
                  <a:solidFill>
                    <a:srgbClr val="0F5385"/>
                  </a:solidFill>
                  <a:latin typeface="Arial" panose="020B0604020202020204" pitchFamily="34" charset="0"/>
                  <a:cs typeface="Arial" panose="020B0604020202020204" pitchFamily="34" charset="0"/>
                </a:endParaRPr>
              </a:p>
            </p:txBody>
          </p:sp>
          <p:sp>
            <p:nvSpPr>
              <p:cNvPr id="558" name="TextBox 557"/>
              <p:cNvSpPr txBox="1"/>
              <p:nvPr/>
            </p:nvSpPr>
            <p:spPr>
              <a:xfrm>
                <a:off x="3183577" y="3028208"/>
                <a:ext cx="1710046" cy="1200329"/>
              </a:xfrm>
              <a:prstGeom prst="rect">
                <a:avLst/>
              </a:prstGeom>
              <a:noFill/>
            </p:spPr>
            <p:txBody>
              <a:bodyPr wrap="square" rtlCol="0">
                <a:normAutofit fontScale="25000" lnSpcReduction="20000"/>
              </a:bodyPr>
              <a:lstStyle/>
              <a:p>
                <a:pPr algn="ctr" fontAlgn="base">
                  <a:spcBef>
                    <a:spcPct val="0"/>
                  </a:spcBef>
                  <a:spcAft>
                    <a:spcPct val="0"/>
                  </a:spcAft>
                </a:pPr>
                <a:endParaRPr lang="en-GB" b="1" dirty="0">
                  <a:solidFill>
                    <a:prstClr val="white"/>
                  </a:solidFill>
                  <a:latin typeface="Arial" panose="020B0604020202020204" pitchFamily="34" charset="0"/>
                  <a:ea typeface="ＭＳ Ｐゴシック" pitchFamily="34" charset="-128"/>
                  <a:cs typeface="Arial" pitchFamily="34" charset="0"/>
                </a:endParaRPr>
              </a:p>
            </p:txBody>
          </p:sp>
        </p:grpSp>
        <p:sp>
          <p:nvSpPr>
            <p:cNvPr id="561" name="TextBox 560"/>
            <p:cNvSpPr txBox="1"/>
            <p:nvPr/>
          </p:nvSpPr>
          <p:spPr>
            <a:xfrm>
              <a:off x="4296568" y="4218714"/>
              <a:ext cx="215831" cy="151498"/>
            </a:xfrm>
            <a:prstGeom prst="rect">
              <a:avLst/>
            </a:prstGeom>
            <a:noFill/>
          </p:spPr>
          <p:txBody>
            <a:bodyPr wrap="square" rtlCol="0">
              <a:normAutofit fontScale="25000" lnSpcReduction="20000"/>
            </a:bodyPr>
            <a:lstStyle/>
            <a:p>
              <a:pPr algn="ctr" fontAlgn="base">
                <a:spcBef>
                  <a:spcPct val="0"/>
                </a:spcBef>
                <a:spcAft>
                  <a:spcPct val="0"/>
                </a:spcAft>
              </a:pPr>
              <a:endParaRPr lang="en-GB" b="1" dirty="0">
                <a:solidFill>
                  <a:prstClr val="white"/>
                </a:solidFill>
                <a:latin typeface="Arial" panose="020B0604020202020204" pitchFamily="34" charset="0"/>
                <a:ea typeface="ＭＳ Ｐゴシック" pitchFamily="34" charset="-128"/>
                <a:cs typeface="Arial" pitchFamily="34" charset="0"/>
              </a:endParaRPr>
            </a:p>
          </p:txBody>
        </p:sp>
        <p:grpSp>
          <p:nvGrpSpPr>
            <p:cNvPr id="562" name="Group 561"/>
            <p:cNvGrpSpPr>
              <a:grpSpLocks noChangeAspect="1"/>
            </p:cNvGrpSpPr>
            <p:nvPr/>
          </p:nvGrpSpPr>
          <p:grpSpPr>
            <a:xfrm>
              <a:off x="3160901" y="3764723"/>
              <a:ext cx="288117" cy="605489"/>
              <a:chOff x="2897213" y="-568796"/>
              <a:chExt cx="2282774" cy="4797333"/>
            </a:xfrm>
          </p:grpSpPr>
          <p:sp>
            <p:nvSpPr>
              <p:cNvPr id="563" name="Rounded Rectangle 11"/>
              <p:cNvSpPr>
                <a:spLocks noChangeAspect="1"/>
              </p:cNvSpPr>
              <p:nvPr/>
            </p:nvSpPr>
            <p:spPr>
              <a:xfrm>
                <a:off x="2897213" y="-568796"/>
                <a:ext cx="2282774" cy="4097456"/>
              </a:xfrm>
              <a:custGeom>
                <a:avLst/>
                <a:gdLst/>
                <a:ahLst/>
                <a:cxnLst/>
                <a:rect l="l" t="t" r="r" b="b"/>
                <a:pathLst>
                  <a:path w="1556792" h="2794354">
                    <a:moveTo>
                      <a:pt x="785723" y="0"/>
                    </a:moveTo>
                    <a:cubicBezTo>
                      <a:pt x="984546" y="0"/>
                      <a:pt x="1145723" y="161177"/>
                      <a:pt x="1145723" y="360000"/>
                    </a:cubicBezTo>
                    <a:cubicBezTo>
                      <a:pt x="1145723" y="522687"/>
                      <a:pt x="1037810" y="660168"/>
                      <a:pt x="889157" y="703100"/>
                    </a:cubicBezTo>
                    <a:lnTo>
                      <a:pt x="1051810" y="703100"/>
                    </a:lnTo>
                    <a:cubicBezTo>
                      <a:pt x="1073552" y="703100"/>
                      <a:pt x="1094039" y="708476"/>
                      <a:pt x="1111237" y="719439"/>
                    </a:cubicBezTo>
                    <a:cubicBezTo>
                      <a:pt x="1157225" y="733316"/>
                      <a:pt x="1196869" y="766309"/>
                      <a:pt x="1218860" y="813224"/>
                    </a:cubicBezTo>
                    <a:lnTo>
                      <a:pt x="1539733" y="1497751"/>
                    </a:lnTo>
                    <a:cubicBezTo>
                      <a:pt x="1581926" y="1587764"/>
                      <a:pt x="1543161" y="1694939"/>
                      <a:pt x="1453148" y="1737132"/>
                    </a:cubicBezTo>
                    <a:cubicBezTo>
                      <a:pt x="1363136" y="1779325"/>
                      <a:pt x="1255961" y="1740560"/>
                      <a:pt x="1213768" y="1650548"/>
                    </a:cubicBezTo>
                    <a:lnTo>
                      <a:pt x="1180868" y="1580362"/>
                    </a:lnTo>
                    <a:lnTo>
                      <a:pt x="1180868" y="1753052"/>
                    </a:lnTo>
                    <a:lnTo>
                      <a:pt x="1180868" y="1767842"/>
                    </a:lnTo>
                    <a:lnTo>
                      <a:pt x="1180868" y="2614354"/>
                    </a:lnTo>
                    <a:cubicBezTo>
                      <a:pt x="1180868" y="2713765"/>
                      <a:pt x="1100279" y="2794354"/>
                      <a:pt x="1000868" y="2794354"/>
                    </a:cubicBezTo>
                    <a:cubicBezTo>
                      <a:pt x="901457" y="2794354"/>
                      <a:pt x="820868" y="2713765"/>
                      <a:pt x="820868" y="2614354"/>
                    </a:cubicBezTo>
                    <a:lnTo>
                      <a:pt x="820868" y="1896900"/>
                    </a:lnTo>
                    <a:lnTo>
                      <a:pt x="766536" y="1896900"/>
                    </a:lnTo>
                    <a:lnTo>
                      <a:pt x="766536" y="2608003"/>
                    </a:lnTo>
                    <a:cubicBezTo>
                      <a:pt x="766536" y="2707414"/>
                      <a:pt x="685947" y="2788003"/>
                      <a:pt x="586536" y="2788003"/>
                    </a:cubicBezTo>
                    <a:cubicBezTo>
                      <a:pt x="487125" y="2788003"/>
                      <a:pt x="406536" y="2707414"/>
                      <a:pt x="406536" y="2608003"/>
                    </a:cubicBezTo>
                    <a:lnTo>
                      <a:pt x="406536" y="1767842"/>
                    </a:lnTo>
                    <a:lnTo>
                      <a:pt x="406536" y="1746701"/>
                    </a:lnTo>
                    <a:lnTo>
                      <a:pt x="406536" y="1515057"/>
                    </a:lnTo>
                    <a:lnTo>
                      <a:pt x="343024" y="1650548"/>
                    </a:lnTo>
                    <a:cubicBezTo>
                      <a:pt x="300831" y="1740560"/>
                      <a:pt x="193656" y="1779325"/>
                      <a:pt x="103644" y="1737132"/>
                    </a:cubicBezTo>
                    <a:cubicBezTo>
                      <a:pt x="13631" y="1694939"/>
                      <a:pt x="-25134" y="1587764"/>
                      <a:pt x="17059" y="1497751"/>
                    </a:cubicBezTo>
                    <a:lnTo>
                      <a:pt x="337932" y="813224"/>
                    </a:lnTo>
                    <a:cubicBezTo>
                      <a:pt x="366192" y="752937"/>
                      <a:pt x="423602" y="715638"/>
                      <a:pt x="485735" y="713166"/>
                    </a:cubicBezTo>
                    <a:cubicBezTo>
                      <a:pt x="501053" y="706658"/>
                      <a:pt x="517908" y="703100"/>
                      <a:pt x="535594" y="703100"/>
                    </a:cubicBezTo>
                    <a:lnTo>
                      <a:pt x="682289" y="703100"/>
                    </a:lnTo>
                    <a:cubicBezTo>
                      <a:pt x="533636" y="660168"/>
                      <a:pt x="425723" y="522687"/>
                      <a:pt x="425723" y="360000"/>
                    </a:cubicBezTo>
                    <a:cubicBezTo>
                      <a:pt x="425723" y="161177"/>
                      <a:pt x="586900" y="0"/>
                      <a:pt x="785723"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fontAlgn="base">
                  <a:spcBef>
                    <a:spcPct val="0"/>
                  </a:spcBef>
                  <a:spcAft>
                    <a:spcPct val="0"/>
                  </a:spcAft>
                </a:pPr>
                <a:endParaRPr lang="en-GB" dirty="0">
                  <a:solidFill>
                    <a:srgbClr val="0F5385"/>
                  </a:solidFill>
                  <a:latin typeface="Arial" panose="020B0604020202020204" pitchFamily="34" charset="0"/>
                  <a:cs typeface="Arial" panose="020B0604020202020204" pitchFamily="34" charset="0"/>
                </a:endParaRPr>
              </a:p>
            </p:txBody>
          </p:sp>
          <p:sp>
            <p:nvSpPr>
              <p:cNvPr id="564" name="TextBox 563"/>
              <p:cNvSpPr txBox="1"/>
              <p:nvPr/>
            </p:nvSpPr>
            <p:spPr>
              <a:xfrm>
                <a:off x="3183577" y="3028208"/>
                <a:ext cx="1710046" cy="1200329"/>
              </a:xfrm>
              <a:prstGeom prst="rect">
                <a:avLst/>
              </a:prstGeom>
              <a:noFill/>
            </p:spPr>
            <p:txBody>
              <a:bodyPr wrap="square" rtlCol="0">
                <a:normAutofit fontScale="25000" lnSpcReduction="20000"/>
              </a:bodyPr>
              <a:lstStyle/>
              <a:p>
                <a:pPr algn="ctr" fontAlgn="base">
                  <a:spcBef>
                    <a:spcPct val="0"/>
                  </a:spcBef>
                  <a:spcAft>
                    <a:spcPct val="0"/>
                  </a:spcAft>
                </a:pPr>
                <a:endParaRPr lang="en-GB" b="1" dirty="0">
                  <a:solidFill>
                    <a:prstClr val="white"/>
                  </a:solidFill>
                  <a:latin typeface="Arial" panose="020B0604020202020204" pitchFamily="34" charset="0"/>
                  <a:ea typeface="ＭＳ Ｐゴシック" pitchFamily="34" charset="-128"/>
                  <a:cs typeface="Arial" pitchFamily="34" charset="0"/>
                </a:endParaRPr>
              </a:p>
            </p:txBody>
          </p:sp>
        </p:grpSp>
        <p:grpSp>
          <p:nvGrpSpPr>
            <p:cNvPr id="565" name="Group 564"/>
            <p:cNvGrpSpPr>
              <a:grpSpLocks noChangeAspect="1"/>
            </p:cNvGrpSpPr>
            <p:nvPr/>
          </p:nvGrpSpPr>
          <p:grpSpPr>
            <a:xfrm>
              <a:off x="6459472" y="4079513"/>
              <a:ext cx="288117" cy="517155"/>
              <a:chOff x="2897213" y="1925311"/>
              <a:chExt cx="2282774" cy="4097452"/>
            </a:xfrm>
          </p:grpSpPr>
          <p:sp>
            <p:nvSpPr>
              <p:cNvPr id="566" name="Rounded Rectangle 11"/>
              <p:cNvSpPr>
                <a:spLocks noChangeAspect="1"/>
              </p:cNvSpPr>
              <p:nvPr/>
            </p:nvSpPr>
            <p:spPr>
              <a:xfrm>
                <a:off x="2897213" y="1925311"/>
                <a:ext cx="2282774" cy="4097452"/>
              </a:xfrm>
              <a:custGeom>
                <a:avLst/>
                <a:gdLst/>
                <a:ahLst/>
                <a:cxnLst/>
                <a:rect l="l" t="t" r="r" b="b"/>
                <a:pathLst>
                  <a:path w="1556792" h="2794354">
                    <a:moveTo>
                      <a:pt x="785723" y="0"/>
                    </a:moveTo>
                    <a:cubicBezTo>
                      <a:pt x="984546" y="0"/>
                      <a:pt x="1145723" y="161177"/>
                      <a:pt x="1145723" y="360000"/>
                    </a:cubicBezTo>
                    <a:cubicBezTo>
                      <a:pt x="1145723" y="522687"/>
                      <a:pt x="1037810" y="660168"/>
                      <a:pt x="889157" y="703100"/>
                    </a:cubicBezTo>
                    <a:lnTo>
                      <a:pt x="1051810" y="703100"/>
                    </a:lnTo>
                    <a:cubicBezTo>
                      <a:pt x="1073552" y="703100"/>
                      <a:pt x="1094039" y="708476"/>
                      <a:pt x="1111237" y="719439"/>
                    </a:cubicBezTo>
                    <a:cubicBezTo>
                      <a:pt x="1157225" y="733316"/>
                      <a:pt x="1196869" y="766309"/>
                      <a:pt x="1218860" y="813224"/>
                    </a:cubicBezTo>
                    <a:lnTo>
                      <a:pt x="1539733" y="1497751"/>
                    </a:lnTo>
                    <a:cubicBezTo>
                      <a:pt x="1581926" y="1587764"/>
                      <a:pt x="1543161" y="1694939"/>
                      <a:pt x="1453148" y="1737132"/>
                    </a:cubicBezTo>
                    <a:cubicBezTo>
                      <a:pt x="1363136" y="1779325"/>
                      <a:pt x="1255961" y="1740560"/>
                      <a:pt x="1213768" y="1650548"/>
                    </a:cubicBezTo>
                    <a:lnTo>
                      <a:pt x="1180868" y="1580362"/>
                    </a:lnTo>
                    <a:lnTo>
                      <a:pt x="1180868" y="1753052"/>
                    </a:lnTo>
                    <a:lnTo>
                      <a:pt x="1180868" y="1767842"/>
                    </a:lnTo>
                    <a:lnTo>
                      <a:pt x="1180868" y="2614354"/>
                    </a:lnTo>
                    <a:cubicBezTo>
                      <a:pt x="1180868" y="2713765"/>
                      <a:pt x="1100279" y="2794354"/>
                      <a:pt x="1000868" y="2794354"/>
                    </a:cubicBezTo>
                    <a:cubicBezTo>
                      <a:pt x="901457" y="2794354"/>
                      <a:pt x="820868" y="2713765"/>
                      <a:pt x="820868" y="2614354"/>
                    </a:cubicBezTo>
                    <a:lnTo>
                      <a:pt x="820868" y="1896900"/>
                    </a:lnTo>
                    <a:lnTo>
                      <a:pt x="766536" y="1896900"/>
                    </a:lnTo>
                    <a:lnTo>
                      <a:pt x="766536" y="2608003"/>
                    </a:lnTo>
                    <a:cubicBezTo>
                      <a:pt x="766536" y="2707414"/>
                      <a:pt x="685947" y="2788003"/>
                      <a:pt x="586536" y="2788003"/>
                    </a:cubicBezTo>
                    <a:cubicBezTo>
                      <a:pt x="487125" y="2788003"/>
                      <a:pt x="406536" y="2707414"/>
                      <a:pt x="406536" y="2608003"/>
                    </a:cubicBezTo>
                    <a:lnTo>
                      <a:pt x="406536" y="1767842"/>
                    </a:lnTo>
                    <a:lnTo>
                      <a:pt x="406536" y="1746701"/>
                    </a:lnTo>
                    <a:lnTo>
                      <a:pt x="406536" y="1515057"/>
                    </a:lnTo>
                    <a:lnTo>
                      <a:pt x="343024" y="1650548"/>
                    </a:lnTo>
                    <a:cubicBezTo>
                      <a:pt x="300831" y="1740560"/>
                      <a:pt x="193656" y="1779325"/>
                      <a:pt x="103644" y="1737132"/>
                    </a:cubicBezTo>
                    <a:cubicBezTo>
                      <a:pt x="13631" y="1694939"/>
                      <a:pt x="-25134" y="1587764"/>
                      <a:pt x="17059" y="1497751"/>
                    </a:cubicBezTo>
                    <a:lnTo>
                      <a:pt x="337932" y="813224"/>
                    </a:lnTo>
                    <a:cubicBezTo>
                      <a:pt x="366192" y="752937"/>
                      <a:pt x="423602" y="715638"/>
                      <a:pt x="485735" y="713166"/>
                    </a:cubicBezTo>
                    <a:cubicBezTo>
                      <a:pt x="501053" y="706658"/>
                      <a:pt x="517908" y="703100"/>
                      <a:pt x="535594" y="703100"/>
                    </a:cubicBezTo>
                    <a:lnTo>
                      <a:pt x="682289" y="703100"/>
                    </a:lnTo>
                    <a:cubicBezTo>
                      <a:pt x="533636" y="660168"/>
                      <a:pt x="425723" y="522687"/>
                      <a:pt x="425723" y="360000"/>
                    </a:cubicBezTo>
                    <a:cubicBezTo>
                      <a:pt x="425723" y="161177"/>
                      <a:pt x="586900" y="0"/>
                      <a:pt x="785723"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fontAlgn="base">
                  <a:spcBef>
                    <a:spcPct val="0"/>
                  </a:spcBef>
                  <a:spcAft>
                    <a:spcPct val="0"/>
                  </a:spcAft>
                </a:pPr>
                <a:endParaRPr lang="en-GB" dirty="0">
                  <a:solidFill>
                    <a:srgbClr val="0F5385"/>
                  </a:solidFill>
                  <a:latin typeface="Arial" panose="020B0604020202020204" pitchFamily="34" charset="0"/>
                  <a:cs typeface="Arial" panose="020B0604020202020204" pitchFamily="34" charset="0"/>
                </a:endParaRPr>
              </a:p>
            </p:txBody>
          </p:sp>
          <p:sp>
            <p:nvSpPr>
              <p:cNvPr id="567" name="TextBox 566"/>
              <p:cNvSpPr txBox="1"/>
              <p:nvPr/>
            </p:nvSpPr>
            <p:spPr>
              <a:xfrm>
                <a:off x="3183577" y="3028208"/>
                <a:ext cx="1710046" cy="1200329"/>
              </a:xfrm>
              <a:prstGeom prst="rect">
                <a:avLst/>
              </a:prstGeom>
              <a:noFill/>
            </p:spPr>
            <p:txBody>
              <a:bodyPr wrap="square" rtlCol="0">
                <a:normAutofit fontScale="25000" lnSpcReduction="20000"/>
              </a:bodyPr>
              <a:lstStyle/>
              <a:p>
                <a:pPr algn="ctr" fontAlgn="base">
                  <a:spcBef>
                    <a:spcPct val="0"/>
                  </a:spcBef>
                  <a:spcAft>
                    <a:spcPct val="0"/>
                  </a:spcAft>
                </a:pPr>
                <a:endParaRPr lang="en-GB" b="1" dirty="0">
                  <a:solidFill>
                    <a:prstClr val="white"/>
                  </a:solidFill>
                  <a:latin typeface="Arial" panose="020B0604020202020204" pitchFamily="34" charset="0"/>
                  <a:ea typeface="ＭＳ Ｐゴシック" pitchFamily="34" charset="-128"/>
                  <a:cs typeface="Arial" pitchFamily="34" charset="0"/>
                </a:endParaRPr>
              </a:p>
            </p:txBody>
          </p:sp>
        </p:grpSp>
        <p:grpSp>
          <p:nvGrpSpPr>
            <p:cNvPr id="568" name="Group 567"/>
            <p:cNvGrpSpPr>
              <a:grpSpLocks noChangeAspect="1"/>
            </p:cNvGrpSpPr>
            <p:nvPr/>
          </p:nvGrpSpPr>
          <p:grpSpPr>
            <a:xfrm>
              <a:off x="2719391" y="4898910"/>
              <a:ext cx="288117" cy="517155"/>
              <a:chOff x="2897213" y="1925311"/>
              <a:chExt cx="2282774" cy="4097452"/>
            </a:xfrm>
          </p:grpSpPr>
          <p:sp>
            <p:nvSpPr>
              <p:cNvPr id="569" name="Rounded Rectangle 11"/>
              <p:cNvSpPr>
                <a:spLocks noChangeAspect="1"/>
              </p:cNvSpPr>
              <p:nvPr/>
            </p:nvSpPr>
            <p:spPr>
              <a:xfrm>
                <a:off x="2897213" y="1925311"/>
                <a:ext cx="2282774" cy="4097452"/>
              </a:xfrm>
              <a:custGeom>
                <a:avLst/>
                <a:gdLst/>
                <a:ahLst/>
                <a:cxnLst/>
                <a:rect l="l" t="t" r="r" b="b"/>
                <a:pathLst>
                  <a:path w="1556792" h="2794354">
                    <a:moveTo>
                      <a:pt x="785723" y="0"/>
                    </a:moveTo>
                    <a:cubicBezTo>
                      <a:pt x="984546" y="0"/>
                      <a:pt x="1145723" y="161177"/>
                      <a:pt x="1145723" y="360000"/>
                    </a:cubicBezTo>
                    <a:cubicBezTo>
                      <a:pt x="1145723" y="522687"/>
                      <a:pt x="1037810" y="660168"/>
                      <a:pt x="889157" y="703100"/>
                    </a:cubicBezTo>
                    <a:lnTo>
                      <a:pt x="1051810" y="703100"/>
                    </a:lnTo>
                    <a:cubicBezTo>
                      <a:pt x="1073552" y="703100"/>
                      <a:pt x="1094039" y="708476"/>
                      <a:pt x="1111237" y="719439"/>
                    </a:cubicBezTo>
                    <a:cubicBezTo>
                      <a:pt x="1157225" y="733316"/>
                      <a:pt x="1196869" y="766309"/>
                      <a:pt x="1218860" y="813224"/>
                    </a:cubicBezTo>
                    <a:lnTo>
                      <a:pt x="1539733" y="1497751"/>
                    </a:lnTo>
                    <a:cubicBezTo>
                      <a:pt x="1581926" y="1587764"/>
                      <a:pt x="1543161" y="1694939"/>
                      <a:pt x="1453148" y="1737132"/>
                    </a:cubicBezTo>
                    <a:cubicBezTo>
                      <a:pt x="1363136" y="1779325"/>
                      <a:pt x="1255961" y="1740560"/>
                      <a:pt x="1213768" y="1650548"/>
                    </a:cubicBezTo>
                    <a:lnTo>
                      <a:pt x="1180868" y="1580362"/>
                    </a:lnTo>
                    <a:lnTo>
                      <a:pt x="1180868" y="1753052"/>
                    </a:lnTo>
                    <a:lnTo>
                      <a:pt x="1180868" y="1767842"/>
                    </a:lnTo>
                    <a:lnTo>
                      <a:pt x="1180868" y="2614354"/>
                    </a:lnTo>
                    <a:cubicBezTo>
                      <a:pt x="1180868" y="2713765"/>
                      <a:pt x="1100279" y="2794354"/>
                      <a:pt x="1000868" y="2794354"/>
                    </a:cubicBezTo>
                    <a:cubicBezTo>
                      <a:pt x="901457" y="2794354"/>
                      <a:pt x="820868" y="2713765"/>
                      <a:pt x="820868" y="2614354"/>
                    </a:cubicBezTo>
                    <a:lnTo>
                      <a:pt x="820868" y="1896900"/>
                    </a:lnTo>
                    <a:lnTo>
                      <a:pt x="766536" y="1896900"/>
                    </a:lnTo>
                    <a:lnTo>
                      <a:pt x="766536" y="2608003"/>
                    </a:lnTo>
                    <a:cubicBezTo>
                      <a:pt x="766536" y="2707414"/>
                      <a:pt x="685947" y="2788003"/>
                      <a:pt x="586536" y="2788003"/>
                    </a:cubicBezTo>
                    <a:cubicBezTo>
                      <a:pt x="487125" y="2788003"/>
                      <a:pt x="406536" y="2707414"/>
                      <a:pt x="406536" y="2608003"/>
                    </a:cubicBezTo>
                    <a:lnTo>
                      <a:pt x="406536" y="1767842"/>
                    </a:lnTo>
                    <a:lnTo>
                      <a:pt x="406536" y="1746701"/>
                    </a:lnTo>
                    <a:lnTo>
                      <a:pt x="406536" y="1515057"/>
                    </a:lnTo>
                    <a:lnTo>
                      <a:pt x="343024" y="1650548"/>
                    </a:lnTo>
                    <a:cubicBezTo>
                      <a:pt x="300831" y="1740560"/>
                      <a:pt x="193656" y="1779325"/>
                      <a:pt x="103644" y="1737132"/>
                    </a:cubicBezTo>
                    <a:cubicBezTo>
                      <a:pt x="13631" y="1694939"/>
                      <a:pt x="-25134" y="1587764"/>
                      <a:pt x="17059" y="1497751"/>
                    </a:cubicBezTo>
                    <a:lnTo>
                      <a:pt x="337932" y="813224"/>
                    </a:lnTo>
                    <a:cubicBezTo>
                      <a:pt x="366192" y="752937"/>
                      <a:pt x="423602" y="715638"/>
                      <a:pt x="485735" y="713166"/>
                    </a:cubicBezTo>
                    <a:cubicBezTo>
                      <a:pt x="501053" y="706658"/>
                      <a:pt x="517908" y="703100"/>
                      <a:pt x="535594" y="703100"/>
                    </a:cubicBezTo>
                    <a:lnTo>
                      <a:pt x="682289" y="703100"/>
                    </a:lnTo>
                    <a:cubicBezTo>
                      <a:pt x="533636" y="660168"/>
                      <a:pt x="425723" y="522687"/>
                      <a:pt x="425723" y="360000"/>
                    </a:cubicBezTo>
                    <a:cubicBezTo>
                      <a:pt x="425723" y="161177"/>
                      <a:pt x="586900" y="0"/>
                      <a:pt x="785723"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fontAlgn="base">
                  <a:spcBef>
                    <a:spcPct val="0"/>
                  </a:spcBef>
                  <a:spcAft>
                    <a:spcPct val="0"/>
                  </a:spcAft>
                </a:pPr>
                <a:endParaRPr lang="en-GB" dirty="0">
                  <a:solidFill>
                    <a:srgbClr val="0F5385"/>
                  </a:solidFill>
                  <a:latin typeface="Arial" panose="020B0604020202020204" pitchFamily="34" charset="0"/>
                  <a:cs typeface="Arial" panose="020B0604020202020204" pitchFamily="34" charset="0"/>
                </a:endParaRPr>
              </a:p>
            </p:txBody>
          </p:sp>
          <p:sp>
            <p:nvSpPr>
              <p:cNvPr id="570" name="TextBox 569"/>
              <p:cNvSpPr txBox="1"/>
              <p:nvPr/>
            </p:nvSpPr>
            <p:spPr>
              <a:xfrm>
                <a:off x="3183577" y="3028208"/>
                <a:ext cx="1710046" cy="1200329"/>
              </a:xfrm>
              <a:prstGeom prst="rect">
                <a:avLst/>
              </a:prstGeom>
              <a:noFill/>
            </p:spPr>
            <p:txBody>
              <a:bodyPr wrap="square" rtlCol="0">
                <a:normAutofit fontScale="25000" lnSpcReduction="20000"/>
              </a:bodyPr>
              <a:lstStyle/>
              <a:p>
                <a:pPr algn="ctr" fontAlgn="base">
                  <a:spcBef>
                    <a:spcPct val="0"/>
                  </a:spcBef>
                  <a:spcAft>
                    <a:spcPct val="0"/>
                  </a:spcAft>
                </a:pPr>
                <a:endParaRPr lang="en-GB" b="1" dirty="0">
                  <a:solidFill>
                    <a:prstClr val="white"/>
                  </a:solidFill>
                  <a:latin typeface="Arial" panose="020B0604020202020204" pitchFamily="34" charset="0"/>
                  <a:ea typeface="ＭＳ Ｐゴシック" pitchFamily="34" charset="-128"/>
                  <a:cs typeface="Arial" pitchFamily="34" charset="0"/>
                </a:endParaRPr>
              </a:p>
            </p:txBody>
          </p:sp>
        </p:grpSp>
        <p:grpSp>
          <p:nvGrpSpPr>
            <p:cNvPr id="571" name="Group 570"/>
            <p:cNvGrpSpPr>
              <a:grpSpLocks noChangeAspect="1"/>
            </p:cNvGrpSpPr>
            <p:nvPr/>
          </p:nvGrpSpPr>
          <p:grpSpPr>
            <a:xfrm>
              <a:off x="3818915" y="4898910"/>
              <a:ext cx="288117" cy="517155"/>
              <a:chOff x="2897213" y="1925311"/>
              <a:chExt cx="2282774" cy="4097452"/>
            </a:xfrm>
          </p:grpSpPr>
          <p:sp>
            <p:nvSpPr>
              <p:cNvPr id="572" name="Rounded Rectangle 11"/>
              <p:cNvSpPr>
                <a:spLocks noChangeAspect="1"/>
              </p:cNvSpPr>
              <p:nvPr/>
            </p:nvSpPr>
            <p:spPr>
              <a:xfrm>
                <a:off x="2897213" y="1925311"/>
                <a:ext cx="2282774" cy="4097452"/>
              </a:xfrm>
              <a:custGeom>
                <a:avLst/>
                <a:gdLst/>
                <a:ahLst/>
                <a:cxnLst/>
                <a:rect l="l" t="t" r="r" b="b"/>
                <a:pathLst>
                  <a:path w="1556792" h="2794354">
                    <a:moveTo>
                      <a:pt x="785723" y="0"/>
                    </a:moveTo>
                    <a:cubicBezTo>
                      <a:pt x="984546" y="0"/>
                      <a:pt x="1145723" y="161177"/>
                      <a:pt x="1145723" y="360000"/>
                    </a:cubicBezTo>
                    <a:cubicBezTo>
                      <a:pt x="1145723" y="522687"/>
                      <a:pt x="1037810" y="660168"/>
                      <a:pt x="889157" y="703100"/>
                    </a:cubicBezTo>
                    <a:lnTo>
                      <a:pt x="1051810" y="703100"/>
                    </a:lnTo>
                    <a:cubicBezTo>
                      <a:pt x="1073552" y="703100"/>
                      <a:pt x="1094039" y="708476"/>
                      <a:pt x="1111237" y="719439"/>
                    </a:cubicBezTo>
                    <a:cubicBezTo>
                      <a:pt x="1157225" y="733316"/>
                      <a:pt x="1196869" y="766309"/>
                      <a:pt x="1218860" y="813224"/>
                    </a:cubicBezTo>
                    <a:lnTo>
                      <a:pt x="1539733" y="1497751"/>
                    </a:lnTo>
                    <a:cubicBezTo>
                      <a:pt x="1581926" y="1587764"/>
                      <a:pt x="1543161" y="1694939"/>
                      <a:pt x="1453148" y="1737132"/>
                    </a:cubicBezTo>
                    <a:cubicBezTo>
                      <a:pt x="1363136" y="1779325"/>
                      <a:pt x="1255961" y="1740560"/>
                      <a:pt x="1213768" y="1650548"/>
                    </a:cubicBezTo>
                    <a:lnTo>
                      <a:pt x="1180868" y="1580362"/>
                    </a:lnTo>
                    <a:lnTo>
                      <a:pt x="1180868" y="1753052"/>
                    </a:lnTo>
                    <a:lnTo>
                      <a:pt x="1180868" y="1767842"/>
                    </a:lnTo>
                    <a:lnTo>
                      <a:pt x="1180868" y="2614354"/>
                    </a:lnTo>
                    <a:cubicBezTo>
                      <a:pt x="1180868" y="2713765"/>
                      <a:pt x="1100279" y="2794354"/>
                      <a:pt x="1000868" y="2794354"/>
                    </a:cubicBezTo>
                    <a:cubicBezTo>
                      <a:pt x="901457" y="2794354"/>
                      <a:pt x="820868" y="2713765"/>
                      <a:pt x="820868" y="2614354"/>
                    </a:cubicBezTo>
                    <a:lnTo>
                      <a:pt x="820868" y="1896900"/>
                    </a:lnTo>
                    <a:lnTo>
                      <a:pt x="766536" y="1896900"/>
                    </a:lnTo>
                    <a:lnTo>
                      <a:pt x="766536" y="2608003"/>
                    </a:lnTo>
                    <a:cubicBezTo>
                      <a:pt x="766536" y="2707414"/>
                      <a:pt x="685947" y="2788003"/>
                      <a:pt x="586536" y="2788003"/>
                    </a:cubicBezTo>
                    <a:cubicBezTo>
                      <a:pt x="487125" y="2788003"/>
                      <a:pt x="406536" y="2707414"/>
                      <a:pt x="406536" y="2608003"/>
                    </a:cubicBezTo>
                    <a:lnTo>
                      <a:pt x="406536" y="1767842"/>
                    </a:lnTo>
                    <a:lnTo>
                      <a:pt x="406536" y="1746701"/>
                    </a:lnTo>
                    <a:lnTo>
                      <a:pt x="406536" y="1515057"/>
                    </a:lnTo>
                    <a:lnTo>
                      <a:pt x="343024" y="1650548"/>
                    </a:lnTo>
                    <a:cubicBezTo>
                      <a:pt x="300831" y="1740560"/>
                      <a:pt x="193656" y="1779325"/>
                      <a:pt x="103644" y="1737132"/>
                    </a:cubicBezTo>
                    <a:cubicBezTo>
                      <a:pt x="13631" y="1694939"/>
                      <a:pt x="-25134" y="1587764"/>
                      <a:pt x="17059" y="1497751"/>
                    </a:cubicBezTo>
                    <a:lnTo>
                      <a:pt x="337932" y="813224"/>
                    </a:lnTo>
                    <a:cubicBezTo>
                      <a:pt x="366192" y="752937"/>
                      <a:pt x="423602" y="715638"/>
                      <a:pt x="485735" y="713166"/>
                    </a:cubicBezTo>
                    <a:cubicBezTo>
                      <a:pt x="501053" y="706658"/>
                      <a:pt x="517908" y="703100"/>
                      <a:pt x="535594" y="703100"/>
                    </a:cubicBezTo>
                    <a:lnTo>
                      <a:pt x="682289" y="703100"/>
                    </a:lnTo>
                    <a:cubicBezTo>
                      <a:pt x="533636" y="660168"/>
                      <a:pt x="425723" y="522687"/>
                      <a:pt x="425723" y="360000"/>
                    </a:cubicBezTo>
                    <a:cubicBezTo>
                      <a:pt x="425723" y="161177"/>
                      <a:pt x="586900" y="0"/>
                      <a:pt x="785723"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fontAlgn="base">
                  <a:spcBef>
                    <a:spcPct val="0"/>
                  </a:spcBef>
                  <a:spcAft>
                    <a:spcPct val="0"/>
                  </a:spcAft>
                </a:pPr>
                <a:endParaRPr lang="en-GB" dirty="0">
                  <a:solidFill>
                    <a:srgbClr val="0F5385"/>
                  </a:solidFill>
                  <a:latin typeface="Arial" panose="020B0604020202020204" pitchFamily="34" charset="0"/>
                  <a:cs typeface="Arial" panose="020B0604020202020204" pitchFamily="34" charset="0"/>
                </a:endParaRPr>
              </a:p>
            </p:txBody>
          </p:sp>
          <p:sp>
            <p:nvSpPr>
              <p:cNvPr id="573" name="TextBox 572"/>
              <p:cNvSpPr txBox="1"/>
              <p:nvPr/>
            </p:nvSpPr>
            <p:spPr>
              <a:xfrm>
                <a:off x="3183577" y="3028208"/>
                <a:ext cx="1710046" cy="1200329"/>
              </a:xfrm>
              <a:prstGeom prst="rect">
                <a:avLst/>
              </a:prstGeom>
              <a:noFill/>
            </p:spPr>
            <p:txBody>
              <a:bodyPr wrap="square" rtlCol="0">
                <a:normAutofit fontScale="25000" lnSpcReduction="20000"/>
              </a:bodyPr>
              <a:lstStyle/>
              <a:p>
                <a:pPr algn="ctr" fontAlgn="base">
                  <a:spcBef>
                    <a:spcPct val="0"/>
                  </a:spcBef>
                  <a:spcAft>
                    <a:spcPct val="0"/>
                  </a:spcAft>
                </a:pPr>
                <a:endParaRPr lang="en-GB" b="1" dirty="0">
                  <a:solidFill>
                    <a:prstClr val="white"/>
                  </a:solidFill>
                  <a:latin typeface="Arial" panose="020B0604020202020204" pitchFamily="34" charset="0"/>
                  <a:ea typeface="ＭＳ Ｐゴシック" pitchFamily="34" charset="-128"/>
                  <a:cs typeface="Arial" pitchFamily="34" charset="0"/>
                </a:endParaRPr>
              </a:p>
            </p:txBody>
          </p:sp>
        </p:grpSp>
        <p:sp>
          <p:nvSpPr>
            <p:cNvPr id="579" name="TextBox 578"/>
            <p:cNvSpPr txBox="1"/>
            <p:nvPr/>
          </p:nvSpPr>
          <p:spPr>
            <a:xfrm>
              <a:off x="6054106" y="5038111"/>
              <a:ext cx="215831" cy="151498"/>
            </a:xfrm>
            <a:prstGeom prst="rect">
              <a:avLst/>
            </a:prstGeom>
            <a:noFill/>
          </p:spPr>
          <p:txBody>
            <a:bodyPr wrap="square" rtlCol="0">
              <a:normAutofit fontScale="25000" lnSpcReduction="20000"/>
            </a:bodyPr>
            <a:lstStyle/>
            <a:p>
              <a:pPr algn="ctr" fontAlgn="base">
                <a:spcBef>
                  <a:spcPct val="0"/>
                </a:spcBef>
                <a:spcAft>
                  <a:spcPct val="0"/>
                </a:spcAft>
              </a:pPr>
              <a:endParaRPr lang="en-GB" b="1" dirty="0">
                <a:solidFill>
                  <a:prstClr val="white"/>
                </a:solidFill>
                <a:latin typeface="Arial" panose="020B0604020202020204" pitchFamily="34" charset="0"/>
                <a:ea typeface="ＭＳ Ｐゴシック" pitchFamily="34" charset="-128"/>
                <a:cs typeface="Arial" pitchFamily="34" charset="0"/>
              </a:endParaRPr>
            </a:p>
          </p:txBody>
        </p:sp>
        <p:grpSp>
          <p:nvGrpSpPr>
            <p:cNvPr id="583" name="Group 582"/>
            <p:cNvGrpSpPr>
              <a:grpSpLocks noChangeAspect="1"/>
            </p:cNvGrpSpPr>
            <p:nvPr/>
          </p:nvGrpSpPr>
          <p:grpSpPr>
            <a:xfrm>
              <a:off x="7541964" y="2178081"/>
              <a:ext cx="288117" cy="517155"/>
              <a:chOff x="1688690" y="769638"/>
              <a:chExt cx="2282774" cy="4097452"/>
            </a:xfrm>
          </p:grpSpPr>
          <p:sp>
            <p:nvSpPr>
              <p:cNvPr id="584" name="Rounded Rectangle 11"/>
              <p:cNvSpPr>
                <a:spLocks noChangeAspect="1"/>
              </p:cNvSpPr>
              <p:nvPr/>
            </p:nvSpPr>
            <p:spPr>
              <a:xfrm>
                <a:off x="1688690" y="769638"/>
                <a:ext cx="2282774" cy="4097452"/>
              </a:xfrm>
              <a:custGeom>
                <a:avLst/>
                <a:gdLst/>
                <a:ahLst/>
                <a:cxnLst/>
                <a:rect l="l" t="t" r="r" b="b"/>
                <a:pathLst>
                  <a:path w="1556792" h="2794354">
                    <a:moveTo>
                      <a:pt x="785723" y="0"/>
                    </a:moveTo>
                    <a:cubicBezTo>
                      <a:pt x="984546" y="0"/>
                      <a:pt x="1145723" y="161177"/>
                      <a:pt x="1145723" y="360000"/>
                    </a:cubicBezTo>
                    <a:cubicBezTo>
                      <a:pt x="1145723" y="522687"/>
                      <a:pt x="1037810" y="660168"/>
                      <a:pt x="889157" y="703100"/>
                    </a:cubicBezTo>
                    <a:lnTo>
                      <a:pt x="1051810" y="703100"/>
                    </a:lnTo>
                    <a:cubicBezTo>
                      <a:pt x="1073552" y="703100"/>
                      <a:pt x="1094039" y="708476"/>
                      <a:pt x="1111237" y="719439"/>
                    </a:cubicBezTo>
                    <a:cubicBezTo>
                      <a:pt x="1157225" y="733316"/>
                      <a:pt x="1196869" y="766309"/>
                      <a:pt x="1218860" y="813224"/>
                    </a:cubicBezTo>
                    <a:lnTo>
                      <a:pt x="1539733" y="1497751"/>
                    </a:lnTo>
                    <a:cubicBezTo>
                      <a:pt x="1581926" y="1587764"/>
                      <a:pt x="1543161" y="1694939"/>
                      <a:pt x="1453148" y="1737132"/>
                    </a:cubicBezTo>
                    <a:cubicBezTo>
                      <a:pt x="1363136" y="1779325"/>
                      <a:pt x="1255961" y="1740560"/>
                      <a:pt x="1213768" y="1650548"/>
                    </a:cubicBezTo>
                    <a:lnTo>
                      <a:pt x="1180868" y="1580362"/>
                    </a:lnTo>
                    <a:lnTo>
                      <a:pt x="1180868" y="1753052"/>
                    </a:lnTo>
                    <a:lnTo>
                      <a:pt x="1180868" y="1767842"/>
                    </a:lnTo>
                    <a:lnTo>
                      <a:pt x="1180868" y="2614354"/>
                    </a:lnTo>
                    <a:cubicBezTo>
                      <a:pt x="1180868" y="2713765"/>
                      <a:pt x="1100279" y="2794354"/>
                      <a:pt x="1000868" y="2794354"/>
                    </a:cubicBezTo>
                    <a:cubicBezTo>
                      <a:pt x="901457" y="2794354"/>
                      <a:pt x="820868" y="2713765"/>
                      <a:pt x="820868" y="2614354"/>
                    </a:cubicBezTo>
                    <a:lnTo>
                      <a:pt x="820868" y="1896900"/>
                    </a:lnTo>
                    <a:lnTo>
                      <a:pt x="766536" y="1896900"/>
                    </a:lnTo>
                    <a:lnTo>
                      <a:pt x="766536" y="2608003"/>
                    </a:lnTo>
                    <a:cubicBezTo>
                      <a:pt x="766536" y="2707414"/>
                      <a:pt x="685947" y="2788003"/>
                      <a:pt x="586536" y="2788003"/>
                    </a:cubicBezTo>
                    <a:cubicBezTo>
                      <a:pt x="487125" y="2788003"/>
                      <a:pt x="406536" y="2707414"/>
                      <a:pt x="406536" y="2608003"/>
                    </a:cubicBezTo>
                    <a:lnTo>
                      <a:pt x="406536" y="1767842"/>
                    </a:lnTo>
                    <a:lnTo>
                      <a:pt x="406536" y="1746701"/>
                    </a:lnTo>
                    <a:lnTo>
                      <a:pt x="406536" y="1515057"/>
                    </a:lnTo>
                    <a:lnTo>
                      <a:pt x="343024" y="1650548"/>
                    </a:lnTo>
                    <a:cubicBezTo>
                      <a:pt x="300831" y="1740560"/>
                      <a:pt x="193656" y="1779325"/>
                      <a:pt x="103644" y="1737132"/>
                    </a:cubicBezTo>
                    <a:cubicBezTo>
                      <a:pt x="13631" y="1694939"/>
                      <a:pt x="-25134" y="1587764"/>
                      <a:pt x="17059" y="1497751"/>
                    </a:cubicBezTo>
                    <a:lnTo>
                      <a:pt x="337932" y="813224"/>
                    </a:lnTo>
                    <a:cubicBezTo>
                      <a:pt x="366192" y="752937"/>
                      <a:pt x="423602" y="715638"/>
                      <a:pt x="485735" y="713166"/>
                    </a:cubicBezTo>
                    <a:cubicBezTo>
                      <a:pt x="501053" y="706658"/>
                      <a:pt x="517908" y="703100"/>
                      <a:pt x="535594" y="703100"/>
                    </a:cubicBezTo>
                    <a:lnTo>
                      <a:pt x="682289" y="703100"/>
                    </a:lnTo>
                    <a:cubicBezTo>
                      <a:pt x="533636" y="660168"/>
                      <a:pt x="425723" y="522687"/>
                      <a:pt x="425723" y="360000"/>
                    </a:cubicBezTo>
                    <a:cubicBezTo>
                      <a:pt x="425723" y="161177"/>
                      <a:pt x="586900" y="0"/>
                      <a:pt x="785723"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fontAlgn="base">
                  <a:spcBef>
                    <a:spcPct val="0"/>
                  </a:spcBef>
                  <a:spcAft>
                    <a:spcPct val="0"/>
                  </a:spcAft>
                </a:pPr>
                <a:endParaRPr lang="en-GB" dirty="0">
                  <a:solidFill>
                    <a:srgbClr val="0F5385"/>
                  </a:solidFill>
                  <a:latin typeface="Arial" panose="020B0604020202020204" pitchFamily="34" charset="0"/>
                  <a:cs typeface="Arial" panose="020B0604020202020204" pitchFamily="34" charset="0"/>
                </a:endParaRPr>
              </a:p>
            </p:txBody>
          </p:sp>
          <p:sp>
            <p:nvSpPr>
              <p:cNvPr id="585" name="TextBox 584"/>
              <p:cNvSpPr txBox="1"/>
              <p:nvPr/>
            </p:nvSpPr>
            <p:spPr>
              <a:xfrm>
                <a:off x="1975054" y="1872536"/>
                <a:ext cx="1710046" cy="1200328"/>
              </a:xfrm>
              <a:prstGeom prst="rect">
                <a:avLst/>
              </a:prstGeom>
              <a:noFill/>
            </p:spPr>
            <p:txBody>
              <a:bodyPr wrap="square" rtlCol="0">
                <a:normAutofit fontScale="25000" lnSpcReduction="20000"/>
              </a:bodyPr>
              <a:lstStyle/>
              <a:p>
                <a:pPr algn="ctr" fontAlgn="base">
                  <a:spcBef>
                    <a:spcPct val="0"/>
                  </a:spcBef>
                  <a:spcAft>
                    <a:spcPct val="0"/>
                  </a:spcAft>
                </a:pPr>
                <a:endParaRPr lang="en-GB" b="1" dirty="0">
                  <a:solidFill>
                    <a:prstClr val="white"/>
                  </a:solidFill>
                  <a:latin typeface="Arial" panose="020B0604020202020204" pitchFamily="34" charset="0"/>
                  <a:ea typeface="ＭＳ Ｐゴシック" pitchFamily="34" charset="-128"/>
                  <a:cs typeface="Arial" pitchFamily="34" charset="0"/>
                </a:endParaRPr>
              </a:p>
            </p:txBody>
          </p:sp>
        </p:grpSp>
        <p:sp>
          <p:nvSpPr>
            <p:cNvPr id="588" name="TextBox 587"/>
            <p:cNvSpPr txBox="1"/>
            <p:nvPr/>
          </p:nvSpPr>
          <p:spPr>
            <a:xfrm>
              <a:off x="4320026" y="5893757"/>
              <a:ext cx="215831" cy="151498"/>
            </a:xfrm>
            <a:prstGeom prst="rect">
              <a:avLst/>
            </a:prstGeom>
            <a:noFill/>
          </p:spPr>
          <p:txBody>
            <a:bodyPr wrap="square" rtlCol="0">
              <a:normAutofit fontScale="25000" lnSpcReduction="20000"/>
            </a:bodyPr>
            <a:lstStyle/>
            <a:p>
              <a:pPr algn="ctr" fontAlgn="base">
                <a:spcBef>
                  <a:spcPct val="0"/>
                </a:spcBef>
                <a:spcAft>
                  <a:spcPct val="0"/>
                </a:spcAft>
              </a:pPr>
              <a:endParaRPr lang="en-GB" b="1" dirty="0">
                <a:solidFill>
                  <a:prstClr val="white"/>
                </a:solidFill>
                <a:latin typeface="Arial" panose="020B0604020202020204" pitchFamily="34" charset="0"/>
                <a:ea typeface="ＭＳ Ｐゴシック" pitchFamily="34" charset="-128"/>
                <a:cs typeface="Arial" pitchFamily="34" charset="0"/>
              </a:endParaRPr>
            </a:p>
          </p:txBody>
        </p:sp>
      </p:grpSp>
      <p:sp>
        <p:nvSpPr>
          <p:cNvPr id="2" name="Text Placeholder 1"/>
          <p:cNvSpPr>
            <a:spLocks noGrp="1"/>
          </p:cNvSpPr>
          <p:nvPr>
            <p:ph type="body" sz="quarter" idx="14"/>
          </p:nvPr>
        </p:nvSpPr>
        <p:spPr>
          <a:xfrm>
            <a:off x="5029831" y="6271711"/>
            <a:ext cx="3771696" cy="504825"/>
          </a:xfrm>
        </p:spPr>
        <p:txBody>
          <a:bodyPr/>
          <a:lstStyle/>
          <a:p>
            <a:r>
              <a:rPr lang="fr-FR" dirty="0" smtClean="0"/>
              <a:t>Mean age: 76 years</a:t>
            </a:r>
            <a:r>
              <a:rPr lang="fr-FR" dirty="0"/>
              <a:t> </a:t>
            </a:r>
            <a:r>
              <a:rPr lang="fr-FR" dirty="0" smtClean="0"/>
              <a:t>(warfarin), 75 years (dabigatran)</a:t>
            </a:r>
          </a:p>
          <a:p>
            <a:r>
              <a:rPr lang="fr-FR" dirty="0" smtClean="0"/>
              <a:t>1. Chan Y-H </a:t>
            </a:r>
            <a:r>
              <a:rPr lang="fr-FR" dirty="0"/>
              <a:t>et al. </a:t>
            </a:r>
            <a:r>
              <a:rPr lang="fr-FR" dirty="0" smtClean="0"/>
              <a:t>Stroke 2016</a:t>
            </a:r>
            <a:endParaRPr lang="da-DK" dirty="0"/>
          </a:p>
        </p:txBody>
      </p:sp>
      <p:sp>
        <p:nvSpPr>
          <p:cNvPr id="92" name="Text Placeholder 4"/>
          <p:cNvSpPr txBox="1">
            <a:spLocks/>
          </p:cNvSpPr>
          <p:nvPr/>
        </p:nvSpPr>
        <p:spPr>
          <a:xfrm>
            <a:off x="337502" y="6271711"/>
            <a:ext cx="4409813" cy="504825"/>
          </a:xfrm>
          <a:prstGeom prst="rect">
            <a:avLst/>
          </a:prstGeom>
        </p:spPr>
        <p:txBody>
          <a:bodyPr vert="horz" lIns="0" tIns="45715" rIns="91429" bIns="45715" rtlCol="0" anchor="b" anchorCtr="0">
            <a:noAutofit/>
          </a:bodyPr>
          <a:lstStyle>
            <a:lvl1pPr marL="0" indent="0" algn="l" defTabSz="914290" rtl="0" eaLnBrk="1" latinLnBrk="0" hangingPunct="1">
              <a:spcBef>
                <a:spcPct val="20000"/>
              </a:spcBef>
              <a:buFont typeface="Arial" panose="020B0604020202020204" pitchFamily="34" charset="0"/>
              <a:buNone/>
              <a:defRPr sz="1200" kern="1200" baseline="0">
                <a:solidFill>
                  <a:schemeClr val="tx1"/>
                </a:solidFill>
                <a:latin typeface="Arial" pitchFamily="34" charset="0"/>
                <a:ea typeface="Tahoma" pitchFamily="34" charset="0"/>
                <a:cs typeface="Arial" pitchFamily="34" charset="0"/>
              </a:defRPr>
            </a:lvl1pPr>
            <a:lvl2pPr marL="742861" indent="-285716" algn="l" defTabSz="91429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863" indent="-228572" algn="l" defTabSz="9142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008" indent="-228572" algn="l" defTabSz="91429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153" indent="-228572" algn="l" defTabSz="91429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298" indent="-228572" algn="l" defTabSz="91429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444" indent="-228572" algn="l" defTabSz="91429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589" indent="-228572" algn="l" defTabSz="91429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733" indent="-228572" algn="l" defTabSz="91429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base">
              <a:spcAft>
                <a:spcPct val="0"/>
              </a:spcAft>
            </a:pPr>
            <a:r>
              <a:rPr lang="en-GB" altLang="en-US" b="1" dirty="0">
                <a:solidFill>
                  <a:srgbClr val="03497C"/>
                </a:solidFill>
                <a:latin typeface="Arial" charset="0"/>
                <a:ea typeface="Geneva" pitchFamily="-102" charset="-128"/>
              </a:rPr>
              <a:t>In </a:t>
            </a:r>
            <a:r>
              <a:rPr lang="en-GB" altLang="en-US" b="1" dirty="0" smtClean="0">
                <a:solidFill>
                  <a:srgbClr val="03497C"/>
                </a:solidFill>
                <a:latin typeface="Arial" charset="0"/>
                <a:ea typeface="Geneva" pitchFamily="-102" charset="-128"/>
              </a:rPr>
              <a:t>Taiwan, </a:t>
            </a:r>
            <a:r>
              <a:rPr lang="en-GB" altLang="en-US" b="1" dirty="0">
                <a:solidFill>
                  <a:srgbClr val="03497C"/>
                </a:solidFill>
                <a:latin typeface="Arial" charset="0"/>
                <a:ea typeface="Geneva" pitchFamily="-102" charset="-128"/>
              </a:rPr>
              <a:t>the licensed doses for Pradaxa</a:t>
            </a:r>
            <a:r>
              <a:rPr lang="en-GB" altLang="en-US" b="1" baseline="30000" dirty="0">
                <a:solidFill>
                  <a:srgbClr val="03497C"/>
                </a:solidFill>
                <a:latin typeface="Arial" charset="0"/>
                <a:ea typeface="Geneva" pitchFamily="-102" charset="-128"/>
              </a:rPr>
              <a:t>®</a:t>
            </a:r>
            <a:r>
              <a:rPr lang="en-GB" altLang="en-US" b="1" dirty="0">
                <a:solidFill>
                  <a:srgbClr val="03497C"/>
                </a:solidFill>
                <a:latin typeface="Arial" charset="0"/>
                <a:ea typeface="Geneva" pitchFamily="-102" charset="-128"/>
              </a:rPr>
              <a:t> are: 150 mg BID and </a:t>
            </a:r>
            <a:r>
              <a:rPr lang="en-GB" altLang="en-US" b="1" dirty="0" smtClean="0">
                <a:solidFill>
                  <a:srgbClr val="03497C"/>
                </a:solidFill>
                <a:latin typeface="Arial" charset="0"/>
                <a:ea typeface="Geneva" pitchFamily="-102" charset="-128"/>
              </a:rPr>
              <a:t>110 </a:t>
            </a:r>
            <a:r>
              <a:rPr lang="en-GB" altLang="en-US" b="1" dirty="0">
                <a:solidFill>
                  <a:srgbClr val="03497C"/>
                </a:solidFill>
                <a:latin typeface="Arial" charset="0"/>
                <a:ea typeface="Geneva" pitchFamily="-102" charset="-128"/>
              </a:rPr>
              <a:t>mg BID for the prevention of stroke and systemic embolism in adult patients with </a:t>
            </a:r>
            <a:r>
              <a:rPr lang="en-GB" altLang="en-US" b="1" dirty="0" smtClean="0">
                <a:solidFill>
                  <a:srgbClr val="03497C"/>
                </a:solidFill>
                <a:latin typeface="Arial" charset="0"/>
                <a:ea typeface="Geneva" pitchFamily="-102" charset="-128"/>
              </a:rPr>
              <a:t>NVAF</a:t>
            </a:r>
            <a:endParaRPr lang="en-GB" dirty="0" smtClean="0">
              <a:solidFill>
                <a:srgbClr val="03497C"/>
              </a:solidFill>
            </a:endParaRPr>
          </a:p>
        </p:txBody>
      </p:sp>
      <p:grpSp>
        <p:nvGrpSpPr>
          <p:cNvPr id="93" name="Group 92"/>
          <p:cNvGrpSpPr/>
          <p:nvPr/>
        </p:nvGrpSpPr>
        <p:grpSpPr>
          <a:xfrm>
            <a:off x="1400717" y="2071613"/>
            <a:ext cx="7049086" cy="3721312"/>
            <a:chOff x="933527" y="2323943"/>
            <a:chExt cx="7049086" cy="3721312"/>
          </a:xfrm>
        </p:grpSpPr>
        <p:grpSp>
          <p:nvGrpSpPr>
            <p:cNvPr id="94" name="Group 93"/>
            <p:cNvGrpSpPr>
              <a:grpSpLocks noChangeAspect="1"/>
            </p:cNvGrpSpPr>
            <p:nvPr/>
          </p:nvGrpSpPr>
          <p:grpSpPr>
            <a:xfrm>
              <a:off x="933527" y="2323944"/>
              <a:ext cx="288117" cy="517155"/>
              <a:chOff x="2897213" y="1925311"/>
              <a:chExt cx="2282774" cy="4097452"/>
            </a:xfrm>
          </p:grpSpPr>
          <p:sp>
            <p:nvSpPr>
              <p:cNvPr id="167" name="Rounded Rectangle 11"/>
              <p:cNvSpPr>
                <a:spLocks noChangeAspect="1"/>
              </p:cNvSpPr>
              <p:nvPr/>
            </p:nvSpPr>
            <p:spPr>
              <a:xfrm>
                <a:off x="2897213" y="1925311"/>
                <a:ext cx="2282774" cy="4097452"/>
              </a:xfrm>
              <a:custGeom>
                <a:avLst/>
                <a:gdLst/>
                <a:ahLst/>
                <a:cxnLst/>
                <a:rect l="l" t="t" r="r" b="b"/>
                <a:pathLst>
                  <a:path w="1556792" h="2794354">
                    <a:moveTo>
                      <a:pt x="785723" y="0"/>
                    </a:moveTo>
                    <a:cubicBezTo>
                      <a:pt x="984546" y="0"/>
                      <a:pt x="1145723" y="161177"/>
                      <a:pt x="1145723" y="360000"/>
                    </a:cubicBezTo>
                    <a:cubicBezTo>
                      <a:pt x="1145723" y="522687"/>
                      <a:pt x="1037810" y="660168"/>
                      <a:pt x="889157" y="703100"/>
                    </a:cubicBezTo>
                    <a:lnTo>
                      <a:pt x="1051810" y="703100"/>
                    </a:lnTo>
                    <a:cubicBezTo>
                      <a:pt x="1073552" y="703100"/>
                      <a:pt x="1094039" y="708476"/>
                      <a:pt x="1111237" y="719439"/>
                    </a:cubicBezTo>
                    <a:cubicBezTo>
                      <a:pt x="1157225" y="733316"/>
                      <a:pt x="1196869" y="766309"/>
                      <a:pt x="1218860" y="813224"/>
                    </a:cubicBezTo>
                    <a:lnTo>
                      <a:pt x="1539733" y="1497751"/>
                    </a:lnTo>
                    <a:cubicBezTo>
                      <a:pt x="1581926" y="1587764"/>
                      <a:pt x="1543161" y="1694939"/>
                      <a:pt x="1453148" y="1737132"/>
                    </a:cubicBezTo>
                    <a:cubicBezTo>
                      <a:pt x="1363136" y="1779325"/>
                      <a:pt x="1255961" y="1740560"/>
                      <a:pt x="1213768" y="1650548"/>
                    </a:cubicBezTo>
                    <a:lnTo>
                      <a:pt x="1180868" y="1580362"/>
                    </a:lnTo>
                    <a:lnTo>
                      <a:pt x="1180868" y="1753052"/>
                    </a:lnTo>
                    <a:lnTo>
                      <a:pt x="1180868" y="1767842"/>
                    </a:lnTo>
                    <a:lnTo>
                      <a:pt x="1180868" y="2614354"/>
                    </a:lnTo>
                    <a:cubicBezTo>
                      <a:pt x="1180868" y="2713765"/>
                      <a:pt x="1100279" y="2794354"/>
                      <a:pt x="1000868" y="2794354"/>
                    </a:cubicBezTo>
                    <a:cubicBezTo>
                      <a:pt x="901457" y="2794354"/>
                      <a:pt x="820868" y="2713765"/>
                      <a:pt x="820868" y="2614354"/>
                    </a:cubicBezTo>
                    <a:lnTo>
                      <a:pt x="820868" y="1896900"/>
                    </a:lnTo>
                    <a:lnTo>
                      <a:pt x="766536" y="1896900"/>
                    </a:lnTo>
                    <a:lnTo>
                      <a:pt x="766536" y="2608003"/>
                    </a:lnTo>
                    <a:cubicBezTo>
                      <a:pt x="766536" y="2707414"/>
                      <a:pt x="685947" y="2788003"/>
                      <a:pt x="586536" y="2788003"/>
                    </a:cubicBezTo>
                    <a:cubicBezTo>
                      <a:pt x="487125" y="2788003"/>
                      <a:pt x="406536" y="2707414"/>
                      <a:pt x="406536" y="2608003"/>
                    </a:cubicBezTo>
                    <a:lnTo>
                      <a:pt x="406536" y="1767842"/>
                    </a:lnTo>
                    <a:lnTo>
                      <a:pt x="406536" y="1746701"/>
                    </a:lnTo>
                    <a:lnTo>
                      <a:pt x="406536" y="1515057"/>
                    </a:lnTo>
                    <a:lnTo>
                      <a:pt x="343024" y="1650548"/>
                    </a:lnTo>
                    <a:cubicBezTo>
                      <a:pt x="300831" y="1740560"/>
                      <a:pt x="193656" y="1779325"/>
                      <a:pt x="103644" y="1737132"/>
                    </a:cubicBezTo>
                    <a:cubicBezTo>
                      <a:pt x="13631" y="1694939"/>
                      <a:pt x="-25134" y="1587764"/>
                      <a:pt x="17059" y="1497751"/>
                    </a:cubicBezTo>
                    <a:lnTo>
                      <a:pt x="337932" y="813224"/>
                    </a:lnTo>
                    <a:cubicBezTo>
                      <a:pt x="366192" y="752937"/>
                      <a:pt x="423602" y="715638"/>
                      <a:pt x="485735" y="713166"/>
                    </a:cubicBezTo>
                    <a:cubicBezTo>
                      <a:pt x="501053" y="706658"/>
                      <a:pt x="517908" y="703100"/>
                      <a:pt x="535594" y="703100"/>
                    </a:cubicBezTo>
                    <a:lnTo>
                      <a:pt x="682289" y="703100"/>
                    </a:lnTo>
                    <a:cubicBezTo>
                      <a:pt x="533636" y="660168"/>
                      <a:pt x="425723" y="522687"/>
                      <a:pt x="425723" y="360000"/>
                    </a:cubicBezTo>
                    <a:cubicBezTo>
                      <a:pt x="425723" y="161177"/>
                      <a:pt x="586900" y="0"/>
                      <a:pt x="785723"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fontAlgn="base">
                  <a:spcBef>
                    <a:spcPct val="0"/>
                  </a:spcBef>
                  <a:spcAft>
                    <a:spcPct val="0"/>
                  </a:spcAft>
                </a:pPr>
                <a:endParaRPr lang="en-GB" dirty="0">
                  <a:solidFill>
                    <a:srgbClr val="0F5385"/>
                  </a:solidFill>
                  <a:latin typeface="Arial" panose="020B0604020202020204" pitchFamily="34" charset="0"/>
                  <a:cs typeface="Arial" panose="020B0604020202020204" pitchFamily="34" charset="0"/>
                </a:endParaRPr>
              </a:p>
            </p:txBody>
          </p:sp>
          <p:sp>
            <p:nvSpPr>
              <p:cNvPr id="168" name="TextBox 167"/>
              <p:cNvSpPr txBox="1"/>
              <p:nvPr/>
            </p:nvSpPr>
            <p:spPr>
              <a:xfrm>
                <a:off x="3183577" y="3028208"/>
                <a:ext cx="1710046" cy="1200329"/>
              </a:xfrm>
              <a:prstGeom prst="rect">
                <a:avLst/>
              </a:prstGeom>
              <a:noFill/>
            </p:spPr>
            <p:txBody>
              <a:bodyPr wrap="square" rtlCol="0">
                <a:normAutofit fontScale="25000" lnSpcReduction="20000"/>
              </a:bodyPr>
              <a:lstStyle/>
              <a:p>
                <a:pPr algn="ctr" fontAlgn="base">
                  <a:spcBef>
                    <a:spcPct val="0"/>
                  </a:spcBef>
                  <a:spcAft>
                    <a:spcPct val="0"/>
                  </a:spcAft>
                </a:pPr>
                <a:endParaRPr lang="en-GB" b="1" dirty="0">
                  <a:solidFill>
                    <a:prstClr val="white"/>
                  </a:solidFill>
                  <a:latin typeface="Arial" panose="020B0604020202020204" pitchFamily="34" charset="0"/>
                  <a:ea typeface="ＭＳ Ｐゴシック" pitchFamily="34" charset="-128"/>
                  <a:cs typeface="Arial" pitchFamily="34" charset="0"/>
                </a:endParaRPr>
              </a:p>
            </p:txBody>
          </p:sp>
        </p:grpSp>
        <p:grpSp>
          <p:nvGrpSpPr>
            <p:cNvPr id="95" name="Group 94"/>
            <p:cNvGrpSpPr>
              <a:grpSpLocks noChangeAspect="1"/>
            </p:cNvGrpSpPr>
            <p:nvPr/>
          </p:nvGrpSpPr>
          <p:grpSpPr>
            <a:xfrm>
              <a:off x="2033051" y="2323944"/>
              <a:ext cx="288117" cy="517155"/>
              <a:chOff x="2897213" y="1925311"/>
              <a:chExt cx="2282774" cy="4097452"/>
            </a:xfrm>
          </p:grpSpPr>
          <p:sp>
            <p:nvSpPr>
              <p:cNvPr id="165" name="Rounded Rectangle 11"/>
              <p:cNvSpPr>
                <a:spLocks noChangeAspect="1"/>
              </p:cNvSpPr>
              <p:nvPr/>
            </p:nvSpPr>
            <p:spPr>
              <a:xfrm>
                <a:off x="2897213" y="1925311"/>
                <a:ext cx="2282774" cy="4097452"/>
              </a:xfrm>
              <a:custGeom>
                <a:avLst/>
                <a:gdLst/>
                <a:ahLst/>
                <a:cxnLst/>
                <a:rect l="l" t="t" r="r" b="b"/>
                <a:pathLst>
                  <a:path w="1556792" h="2794354">
                    <a:moveTo>
                      <a:pt x="785723" y="0"/>
                    </a:moveTo>
                    <a:cubicBezTo>
                      <a:pt x="984546" y="0"/>
                      <a:pt x="1145723" y="161177"/>
                      <a:pt x="1145723" y="360000"/>
                    </a:cubicBezTo>
                    <a:cubicBezTo>
                      <a:pt x="1145723" y="522687"/>
                      <a:pt x="1037810" y="660168"/>
                      <a:pt x="889157" y="703100"/>
                    </a:cubicBezTo>
                    <a:lnTo>
                      <a:pt x="1051810" y="703100"/>
                    </a:lnTo>
                    <a:cubicBezTo>
                      <a:pt x="1073552" y="703100"/>
                      <a:pt x="1094039" y="708476"/>
                      <a:pt x="1111237" y="719439"/>
                    </a:cubicBezTo>
                    <a:cubicBezTo>
                      <a:pt x="1157225" y="733316"/>
                      <a:pt x="1196869" y="766309"/>
                      <a:pt x="1218860" y="813224"/>
                    </a:cubicBezTo>
                    <a:lnTo>
                      <a:pt x="1539733" y="1497751"/>
                    </a:lnTo>
                    <a:cubicBezTo>
                      <a:pt x="1581926" y="1587764"/>
                      <a:pt x="1543161" y="1694939"/>
                      <a:pt x="1453148" y="1737132"/>
                    </a:cubicBezTo>
                    <a:cubicBezTo>
                      <a:pt x="1363136" y="1779325"/>
                      <a:pt x="1255961" y="1740560"/>
                      <a:pt x="1213768" y="1650548"/>
                    </a:cubicBezTo>
                    <a:lnTo>
                      <a:pt x="1180868" y="1580362"/>
                    </a:lnTo>
                    <a:lnTo>
                      <a:pt x="1180868" y="1753052"/>
                    </a:lnTo>
                    <a:lnTo>
                      <a:pt x="1180868" y="1767842"/>
                    </a:lnTo>
                    <a:lnTo>
                      <a:pt x="1180868" y="2614354"/>
                    </a:lnTo>
                    <a:cubicBezTo>
                      <a:pt x="1180868" y="2713765"/>
                      <a:pt x="1100279" y="2794354"/>
                      <a:pt x="1000868" y="2794354"/>
                    </a:cubicBezTo>
                    <a:cubicBezTo>
                      <a:pt x="901457" y="2794354"/>
                      <a:pt x="820868" y="2713765"/>
                      <a:pt x="820868" y="2614354"/>
                    </a:cubicBezTo>
                    <a:lnTo>
                      <a:pt x="820868" y="1896900"/>
                    </a:lnTo>
                    <a:lnTo>
                      <a:pt x="766536" y="1896900"/>
                    </a:lnTo>
                    <a:lnTo>
                      <a:pt x="766536" y="2608003"/>
                    </a:lnTo>
                    <a:cubicBezTo>
                      <a:pt x="766536" y="2707414"/>
                      <a:pt x="685947" y="2788003"/>
                      <a:pt x="586536" y="2788003"/>
                    </a:cubicBezTo>
                    <a:cubicBezTo>
                      <a:pt x="487125" y="2788003"/>
                      <a:pt x="406536" y="2707414"/>
                      <a:pt x="406536" y="2608003"/>
                    </a:cubicBezTo>
                    <a:lnTo>
                      <a:pt x="406536" y="1767842"/>
                    </a:lnTo>
                    <a:lnTo>
                      <a:pt x="406536" y="1746701"/>
                    </a:lnTo>
                    <a:lnTo>
                      <a:pt x="406536" y="1515057"/>
                    </a:lnTo>
                    <a:lnTo>
                      <a:pt x="343024" y="1650548"/>
                    </a:lnTo>
                    <a:cubicBezTo>
                      <a:pt x="300831" y="1740560"/>
                      <a:pt x="193656" y="1779325"/>
                      <a:pt x="103644" y="1737132"/>
                    </a:cubicBezTo>
                    <a:cubicBezTo>
                      <a:pt x="13631" y="1694939"/>
                      <a:pt x="-25134" y="1587764"/>
                      <a:pt x="17059" y="1497751"/>
                    </a:cubicBezTo>
                    <a:lnTo>
                      <a:pt x="337932" y="813224"/>
                    </a:lnTo>
                    <a:cubicBezTo>
                      <a:pt x="366192" y="752937"/>
                      <a:pt x="423602" y="715638"/>
                      <a:pt x="485735" y="713166"/>
                    </a:cubicBezTo>
                    <a:cubicBezTo>
                      <a:pt x="501053" y="706658"/>
                      <a:pt x="517908" y="703100"/>
                      <a:pt x="535594" y="703100"/>
                    </a:cubicBezTo>
                    <a:lnTo>
                      <a:pt x="682289" y="703100"/>
                    </a:lnTo>
                    <a:cubicBezTo>
                      <a:pt x="533636" y="660168"/>
                      <a:pt x="425723" y="522687"/>
                      <a:pt x="425723" y="360000"/>
                    </a:cubicBezTo>
                    <a:cubicBezTo>
                      <a:pt x="425723" y="161177"/>
                      <a:pt x="586900" y="0"/>
                      <a:pt x="785723"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fontAlgn="base">
                  <a:spcBef>
                    <a:spcPct val="0"/>
                  </a:spcBef>
                  <a:spcAft>
                    <a:spcPct val="0"/>
                  </a:spcAft>
                </a:pPr>
                <a:endParaRPr lang="en-GB" dirty="0">
                  <a:solidFill>
                    <a:srgbClr val="0F5385"/>
                  </a:solidFill>
                  <a:latin typeface="Arial" panose="020B0604020202020204" pitchFamily="34" charset="0"/>
                  <a:cs typeface="Arial" panose="020B0604020202020204" pitchFamily="34" charset="0"/>
                </a:endParaRPr>
              </a:p>
            </p:txBody>
          </p:sp>
          <p:sp>
            <p:nvSpPr>
              <p:cNvPr id="166" name="TextBox 165"/>
              <p:cNvSpPr txBox="1"/>
              <p:nvPr/>
            </p:nvSpPr>
            <p:spPr>
              <a:xfrm>
                <a:off x="3183577" y="3028208"/>
                <a:ext cx="1710046" cy="1200329"/>
              </a:xfrm>
              <a:prstGeom prst="rect">
                <a:avLst/>
              </a:prstGeom>
              <a:noFill/>
            </p:spPr>
            <p:txBody>
              <a:bodyPr wrap="square" rtlCol="0">
                <a:normAutofit fontScale="25000" lnSpcReduction="20000"/>
              </a:bodyPr>
              <a:lstStyle/>
              <a:p>
                <a:pPr algn="ctr" fontAlgn="base">
                  <a:spcBef>
                    <a:spcPct val="0"/>
                  </a:spcBef>
                  <a:spcAft>
                    <a:spcPct val="0"/>
                  </a:spcAft>
                </a:pPr>
                <a:endParaRPr lang="en-GB" b="1" dirty="0">
                  <a:solidFill>
                    <a:prstClr val="white"/>
                  </a:solidFill>
                  <a:latin typeface="Arial" panose="020B0604020202020204" pitchFamily="34" charset="0"/>
                  <a:ea typeface="ＭＳ Ｐゴシック" pitchFamily="34" charset="-128"/>
                  <a:cs typeface="Arial" pitchFamily="34" charset="0"/>
                </a:endParaRPr>
              </a:p>
            </p:txBody>
          </p:sp>
        </p:grpSp>
        <p:grpSp>
          <p:nvGrpSpPr>
            <p:cNvPr id="96" name="Group 95"/>
            <p:cNvGrpSpPr>
              <a:grpSpLocks noChangeAspect="1"/>
            </p:cNvGrpSpPr>
            <p:nvPr/>
          </p:nvGrpSpPr>
          <p:grpSpPr>
            <a:xfrm>
              <a:off x="5331623" y="2323944"/>
              <a:ext cx="288117" cy="517155"/>
              <a:chOff x="2897213" y="1925311"/>
              <a:chExt cx="2282774" cy="4097452"/>
            </a:xfrm>
          </p:grpSpPr>
          <p:sp>
            <p:nvSpPr>
              <p:cNvPr id="163" name="Rounded Rectangle 11"/>
              <p:cNvSpPr>
                <a:spLocks noChangeAspect="1"/>
              </p:cNvSpPr>
              <p:nvPr/>
            </p:nvSpPr>
            <p:spPr>
              <a:xfrm>
                <a:off x="2897213" y="1925311"/>
                <a:ext cx="2282774" cy="4097452"/>
              </a:xfrm>
              <a:custGeom>
                <a:avLst/>
                <a:gdLst/>
                <a:ahLst/>
                <a:cxnLst/>
                <a:rect l="l" t="t" r="r" b="b"/>
                <a:pathLst>
                  <a:path w="1556792" h="2794354">
                    <a:moveTo>
                      <a:pt x="785723" y="0"/>
                    </a:moveTo>
                    <a:cubicBezTo>
                      <a:pt x="984546" y="0"/>
                      <a:pt x="1145723" y="161177"/>
                      <a:pt x="1145723" y="360000"/>
                    </a:cubicBezTo>
                    <a:cubicBezTo>
                      <a:pt x="1145723" y="522687"/>
                      <a:pt x="1037810" y="660168"/>
                      <a:pt x="889157" y="703100"/>
                    </a:cubicBezTo>
                    <a:lnTo>
                      <a:pt x="1051810" y="703100"/>
                    </a:lnTo>
                    <a:cubicBezTo>
                      <a:pt x="1073552" y="703100"/>
                      <a:pt x="1094039" y="708476"/>
                      <a:pt x="1111237" y="719439"/>
                    </a:cubicBezTo>
                    <a:cubicBezTo>
                      <a:pt x="1157225" y="733316"/>
                      <a:pt x="1196869" y="766309"/>
                      <a:pt x="1218860" y="813224"/>
                    </a:cubicBezTo>
                    <a:lnTo>
                      <a:pt x="1539733" y="1497751"/>
                    </a:lnTo>
                    <a:cubicBezTo>
                      <a:pt x="1581926" y="1587764"/>
                      <a:pt x="1543161" y="1694939"/>
                      <a:pt x="1453148" y="1737132"/>
                    </a:cubicBezTo>
                    <a:cubicBezTo>
                      <a:pt x="1363136" y="1779325"/>
                      <a:pt x="1255961" y="1740560"/>
                      <a:pt x="1213768" y="1650548"/>
                    </a:cubicBezTo>
                    <a:lnTo>
                      <a:pt x="1180868" y="1580362"/>
                    </a:lnTo>
                    <a:lnTo>
                      <a:pt x="1180868" y="1753052"/>
                    </a:lnTo>
                    <a:lnTo>
                      <a:pt x="1180868" y="1767842"/>
                    </a:lnTo>
                    <a:lnTo>
                      <a:pt x="1180868" y="2614354"/>
                    </a:lnTo>
                    <a:cubicBezTo>
                      <a:pt x="1180868" y="2713765"/>
                      <a:pt x="1100279" y="2794354"/>
                      <a:pt x="1000868" y="2794354"/>
                    </a:cubicBezTo>
                    <a:cubicBezTo>
                      <a:pt x="901457" y="2794354"/>
                      <a:pt x="820868" y="2713765"/>
                      <a:pt x="820868" y="2614354"/>
                    </a:cubicBezTo>
                    <a:lnTo>
                      <a:pt x="820868" y="1896900"/>
                    </a:lnTo>
                    <a:lnTo>
                      <a:pt x="766536" y="1896900"/>
                    </a:lnTo>
                    <a:lnTo>
                      <a:pt x="766536" y="2608003"/>
                    </a:lnTo>
                    <a:cubicBezTo>
                      <a:pt x="766536" y="2707414"/>
                      <a:pt x="685947" y="2788003"/>
                      <a:pt x="586536" y="2788003"/>
                    </a:cubicBezTo>
                    <a:cubicBezTo>
                      <a:pt x="487125" y="2788003"/>
                      <a:pt x="406536" y="2707414"/>
                      <a:pt x="406536" y="2608003"/>
                    </a:cubicBezTo>
                    <a:lnTo>
                      <a:pt x="406536" y="1767842"/>
                    </a:lnTo>
                    <a:lnTo>
                      <a:pt x="406536" y="1746701"/>
                    </a:lnTo>
                    <a:lnTo>
                      <a:pt x="406536" y="1515057"/>
                    </a:lnTo>
                    <a:lnTo>
                      <a:pt x="343024" y="1650548"/>
                    </a:lnTo>
                    <a:cubicBezTo>
                      <a:pt x="300831" y="1740560"/>
                      <a:pt x="193656" y="1779325"/>
                      <a:pt x="103644" y="1737132"/>
                    </a:cubicBezTo>
                    <a:cubicBezTo>
                      <a:pt x="13631" y="1694939"/>
                      <a:pt x="-25134" y="1587764"/>
                      <a:pt x="17059" y="1497751"/>
                    </a:cubicBezTo>
                    <a:lnTo>
                      <a:pt x="337932" y="813224"/>
                    </a:lnTo>
                    <a:cubicBezTo>
                      <a:pt x="366192" y="752937"/>
                      <a:pt x="423602" y="715638"/>
                      <a:pt x="485735" y="713166"/>
                    </a:cubicBezTo>
                    <a:cubicBezTo>
                      <a:pt x="501053" y="706658"/>
                      <a:pt x="517908" y="703100"/>
                      <a:pt x="535594" y="703100"/>
                    </a:cubicBezTo>
                    <a:lnTo>
                      <a:pt x="682289" y="703100"/>
                    </a:lnTo>
                    <a:cubicBezTo>
                      <a:pt x="533636" y="660168"/>
                      <a:pt x="425723" y="522687"/>
                      <a:pt x="425723" y="360000"/>
                    </a:cubicBezTo>
                    <a:cubicBezTo>
                      <a:pt x="425723" y="161177"/>
                      <a:pt x="586900" y="0"/>
                      <a:pt x="785723"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fontAlgn="base">
                  <a:spcBef>
                    <a:spcPct val="0"/>
                  </a:spcBef>
                  <a:spcAft>
                    <a:spcPct val="0"/>
                  </a:spcAft>
                </a:pPr>
                <a:endParaRPr lang="en-GB" dirty="0">
                  <a:solidFill>
                    <a:srgbClr val="0F5385"/>
                  </a:solidFill>
                  <a:latin typeface="Arial" panose="020B0604020202020204" pitchFamily="34" charset="0"/>
                  <a:cs typeface="Arial" panose="020B0604020202020204" pitchFamily="34" charset="0"/>
                </a:endParaRPr>
              </a:p>
            </p:txBody>
          </p:sp>
          <p:sp>
            <p:nvSpPr>
              <p:cNvPr id="164" name="TextBox 163"/>
              <p:cNvSpPr txBox="1"/>
              <p:nvPr/>
            </p:nvSpPr>
            <p:spPr>
              <a:xfrm>
                <a:off x="3183577" y="3028208"/>
                <a:ext cx="1710046" cy="1200329"/>
              </a:xfrm>
              <a:prstGeom prst="rect">
                <a:avLst/>
              </a:prstGeom>
              <a:noFill/>
            </p:spPr>
            <p:txBody>
              <a:bodyPr wrap="square" rtlCol="0">
                <a:normAutofit fontScale="25000" lnSpcReduction="20000"/>
              </a:bodyPr>
              <a:lstStyle/>
              <a:p>
                <a:pPr algn="ctr" fontAlgn="base">
                  <a:spcBef>
                    <a:spcPct val="0"/>
                  </a:spcBef>
                  <a:spcAft>
                    <a:spcPct val="0"/>
                  </a:spcAft>
                </a:pPr>
                <a:endParaRPr lang="en-GB" b="1" dirty="0">
                  <a:solidFill>
                    <a:prstClr val="white"/>
                  </a:solidFill>
                  <a:latin typeface="Arial" panose="020B0604020202020204" pitchFamily="34" charset="0"/>
                  <a:ea typeface="ＭＳ Ｐゴシック" pitchFamily="34" charset="-128"/>
                  <a:cs typeface="Arial" pitchFamily="34" charset="0"/>
                </a:endParaRPr>
              </a:p>
            </p:txBody>
          </p:sp>
        </p:grpSp>
        <p:grpSp>
          <p:nvGrpSpPr>
            <p:cNvPr id="97" name="Group 96"/>
            <p:cNvGrpSpPr>
              <a:grpSpLocks noChangeAspect="1"/>
            </p:cNvGrpSpPr>
            <p:nvPr/>
          </p:nvGrpSpPr>
          <p:grpSpPr>
            <a:xfrm>
              <a:off x="4232099" y="2323944"/>
              <a:ext cx="288117" cy="517155"/>
              <a:chOff x="2897213" y="1925311"/>
              <a:chExt cx="2282774" cy="4097452"/>
            </a:xfrm>
          </p:grpSpPr>
          <p:sp>
            <p:nvSpPr>
              <p:cNvPr id="161" name="Rounded Rectangle 11"/>
              <p:cNvSpPr>
                <a:spLocks noChangeAspect="1"/>
              </p:cNvSpPr>
              <p:nvPr/>
            </p:nvSpPr>
            <p:spPr>
              <a:xfrm>
                <a:off x="2897213" y="1925311"/>
                <a:ext cx="2282774" cy="4097452"/>
              </a:xfrm>
              <a:custGeom>
                <a:avLst/>
                <a:gdLst/>
                <a:ahLst/>
                <a:cxnLst/>
                <a:rect l="l" t="t" r="r" b="b"/>
                <a:pathLst>
                  <a:path w="1556792" h="2794354">
                    <a:moveTo>
                      <a:pt x="785723" y="0"/>
                    </a:moveTo>
                    <a:cubicBezTo>
                      <a:pt x="984546" y="0"/>
                      <a:pt x="1145723" y="161177"/>
                      <a:pt x="1145723" y="360000"/>
                    </a:cubicBezTo>
                    <a:cubicBezTo>
                      <a:pt x="1145723" y="522687"/>
                      <a:pt x="1037810" y="660168"/>
                      <a:pt x="889157" y="703100"/>
                    </a:cubicBezTo>
                    <a:lnTo>
                      <a:pt x="1051810" y="703100"/>
                    </a:lnTo>
                    <a:cubicBezTo>
                      <a:pt x="1073552" y="703100"/>
                      <a:pt x="1094039" y="708476"/>
                      <a:pt x="1111237" y="719439"/>
                    </a:cubicBezTo>
                    <a:cubicBezTo>
                      <a:pt x="1157225" y="733316"/>
                      <a:pt x="1196869" y="766309"/>
                      <a:pt x="1218860" y="813224"/>
                    </a:cubicBezTo>
                    <a:lnTo>
                      <a:pt x="1539733" y="1497751"/>
                    </a:lnTo>
                    <a:cubicBezTo>
                      <a:pt x="1581926" y="1587764"/>
                      <a:pt x="1543161" y="1694939"/>
                      <a:pt x="1453148" y="1737132"/>
                    </a:cubicBezTo>
                    <a:cubicBezTo>
                      <a:pt x="1363136" y="1779325"/>
                      <a:pt x="1255961" y="1740560"/>
                      <a:pt x="1213768" y="1650548"/>
                    </a:cubicBezTo>
                    <a:lnTo>
                      <a:pt x="1180868" y="1580362"/>
                    </a:lnTo>
                    <a:lnTo>
                      <a:pt x="1180868" y="1753052"/>
                    </a:lnTo>
                    <a:lnTo>
                      <a:pt x="1180868" y="1767842"/>
                    </a:lnTo>
                    <a:lnTo>
                      <a:pt x="1180868" y="2614354"/>
                    </a:lnTo>
                    <a:cubicBezTo>
                      <a:pt x="1180868" y="2713765"/>
                      <a:pt x="1100279" y="2794354"/>
                      <a:pt x="1000868" y="2794354"/>
                    </a:cubicBezTo>
                    <a:cubicBezTo>
                      <a:pt x="901457" y="2794354"/>
                      <a:pt x="820868" y="2713765"/>
                      <a:pt x="820868" y="2614354"/>
                    </a:cubicBezTo>
                    <a:lnTo>
                      <a:pt x="820868" y="1896900"/>
                    </a:lnTo>
                    <a:lnTo>
                      <a:pt x="766536" y="1896900"/>
                    </a:lnTo>
                    <a:lnTo>
                      <a:pt x="766536" y="2608003"/>
                    </a:lnTo>
                    <a:cubicBezTo>
                      <a:pt x="766536" y="2707414"/>
                      <a:pt x="685947" y="2788003"/>
                      <a:pt x="586536" y="2788003"/>
                    </a:cubicBezTo>
                    <a:cubicBezTo>
                      <a:pt x="487125" y="2788003"/>
                      <a:pt x="406536" y="2707414"/>
                      <a:pt x="406536" y="2608003"/>
                    </a:cubicBezTo>
                    <a:lnTo>
                      <a:pt x="406536" y="1767842"/>
                    </a:lnTo>
                    <a:lnTo>
                      <a:pt x="406536" y="1746701"/>
                    </a:lnTo>
                    <a:lnTo>
                      <a:pt x="406536" y="1515057"/>
                    </a:lnTo>
                    <a:lnTo>
                      <a:pt x="343024" y="1650548"/>
                    </a:lnTo>
                    <a:cubicBezTo>
                      <a:pt x="300831" y="1740560"/>
                      <a:pt x="193656" y="1779325"/>
                      <a:pt x="103644" y="1737132"/>
                    </a:cubicBezTo>
                    <a:cubicBezTo>
                      <a:pt x="13631" y="1694939"/>
                      <a:pt x="-25134" y="1587764"/>
                      <a:pt x="17059" y="1497751"/>
                    </a:cubicBezTo>
                    <a:lnTo>
                      <a:pt x="337932" y="813224"/>
                    </a:lnTo>
                    <a:cubicBezTo>
                      <a:pt x="366192" y="752937"/>
                      <a:pt x="423602" y="715638"/>
                      <a:pt x="485735" y="713166"/>
                    </a:cubicBezTo>
                    <a:cubicBezTo>
                      <a:pt x="501053" y="706658"/>
                      <a:pt x="517908" y="703100"/>
                      <a:pt x="535594" y="703100"/>
                    </a:cubicBezTo>
                    <a:lnTo>
                      <a:pt x="682289" y="703100"/>
                    </a:lnTo>
                    <a:cubicBezTo>
                      <a:pt x="533636" y="660168"/>
                      <a:pt x="425723" y="522687"/>
                      <a:pt x="425723" y="360000"/>
                    </a:cubicBezTo>
                    <a:cubicBezTo>
                      <a:pt x="425723" y="161177"/>
                      <a:pt x="586900" y="0"/>
                      <a:pt x="785723"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fontAlgn="base">
                  <a:spcBef>
                    <a:spcPct val="0"/>
                  </a:spcBef>
                  <a:spcAft>
                    <a:spcPct val="0"/>
                  </a:spcAft>
                </a:pPr>
                <a:endParaRPr lang="en-GB" dirty="0">
                  <a:solidFill>
                    <a:srgbClr val="0F5385"/>
                  </a:solidFill>
                  <a:latin typeface="Arial" panose="020B0604020202020204" pitchFamily="34" charset="0"/>
                  <a:cs typeface="Arial" panose="020B0604020202020204" pitchFamily="34" charset="0"/>
                </a:endParaRPr>
              </a:p>
            </p:txBody>
          </p:sp>
          <p:sp>
            <p:nvSpPr>
              <p:cNvPr id="162" name="TextBox 161"/>
              <p:cNvSpPr txBox="1"/>
              <p:nvPr/>
            </p:nvSpPr>
            <p:spPr>
              <a:xfrm>
                <a:off x="3183577" y="3028208"/>
                <a:ext cx="1710046" cy="1200329"/>
              </a:xfrm>
              <a:prstGeom prst="rect">
                <a:avLst/>
              </a:prstGeom>
              <a:noFill/>
            </p:spPr>
            <p:txBody>
              <a:bodyPr wrap="square" rtlCol="0">
                <a:normAutofit fontScale="25000" lnSpcReduction="20000"/>
              </a:bodyPr>
              <a:lstStyle/>
              <a:p>
                <a:pPr algn="ctr" fontAlgn="base">
                  <a:spcBef>
                    <a:spcPct val="0"/>
                  </a:spcBef>
                  <a:spcAft>
                    <a:spcPct val="0"/>
                  </a:spcAft>
                </a:pPr>
                <a:endParaRPr lang="en-GB" b="1" dirty="0">
                  <a:solidFill>
                    <a:prstClr val="white"/>
                  </a:solidFill>
                  <a:latin typeface="Arial" panose="020B0604020202020204" pitchFamily="34" charset="0"/>
                  <a:ea typeface="ＭＳ Ｐゴシック" pitchFamily="34" charset="-128"/>
                  <a:cs typeface="Arial" pitchFamily="34" charset="0"/>
                </a:endParaRPr>
              </a:p>
            </p:txBody>
          </p:sp>
        </p:grpSp>
        <p:grpSp>
          <p:nvGrpSpPr>
            <p:cNvPr id="98" name="Group 97"/>
            <p:cNvGrpSpPr>
              <a:grpSpLocks noChangeAspect="1"/>
            </p:cNvGrpSpPr>
            <p:nvPr/>
          </p:nvGrpSpPr>
          <p:grpSpPr>
            <a:xfrm>
              <a:off x="3132575" y="2323944"/>
              <a:ext cx="288117" cy="517155"/>
              <a:chOff x="2897213" y="1925311"/>
              <a:chExt cx="2282774" cy="4097452"/>
            </a:xfrm>
          </p:grpSpPr>
          <p:sp>
            <p:nvSpPr>
              <p:cNvPr id="159" name="Rounded Rectangle 11"/>
              <p:cNvSpPr>
                <a:spLocks noChangeAspect="1"/>
              </p:cNvSpPr>
              <p:nvPr/>
            </p:nvSpPr>
            <p:spPr>
              <a:xfrm>
                <a:off x="2897213" y="1925311"/>
                <a:ext cx="2282774" cy="4097452"/>
              </a:xfrm>
              <a:custGeom>
                <a:avLst/>
                <a:gdLst/>
                <a:ahLst/>
                <a:cxnLst/>
                <a:rect l="l" t="t" r="r" b="b"/>
                <a:pathLst>
                  <a:path w="1556792" h="2794354">
                    <a:moveTo>
                      <a:pt x="785723" y="0"/>
                    </a:moveTo>
                    <a:cubicBezTo>
                      <a:pt x="984546" y="0"/>
                      <a:pt x="1145723" y="161177"/>
                      <a:pt x="1145723" y="360000"/>
                    </a:cubicBezTo>
                    <a:cubicBezTo>
                      <a:pt x="1145723" y="522687"/>
                      <a:pt x="1037810" y="660168"/>
                      <a:pt x="889157" y="703100"/>
                    </a:cubicBezTo>
                    <a:lnTo>
                      <a:pt x="1051810" y="703100"/>
                    </a:lnTo>
                    <a:cubicBezTo>
                      <a:pt x="1073552" y="703100"/>
                      <a:pt x="1094039" y="708476"/>
                      <a:pt x="1111237" y="719439"/>
                    </a:cubicBezTo>
                    <a:cubicBezTo>
                      <a:pt x="1157225" y="733316"/>
                      <a:pt x="1196869" y="766309"/>
                      <a:pt x="1218860" y="813224"/>
                    </a:cubicBezTo>
                    <a:lnTo>
                      <a:pt x="1539733" y="1497751"/>
                    </a:lnTo>
                    <a:cubicBezTo>
                      <a:pt x="1581926" y="1587764"/>
                      <a:pt x="1543161" y="1694939"/>
                      <a:pt x="1453148" y="1737132"/>
                    </a:cubicBezTo>
                    <a:cubicBezTo>
                      <a:pt x="1363136" y="1779325"/>
                      <a:pt x="1255961" y="1740560"/>
                      <a:pt x="1213768" y="1650548"/>
                    </a:cubicBezTo>
                    <a:lnTo>
                      <a:pt x="1180868" y="1580362"/>
                    </a:lnTo>
                    <a:lnTo>
                      <a:pt x="1180868" y="1753052"/>
                    </a:lnTo>
                    <a:lnTo>
                      <a:pt x="1180868" y="1767842"/>
                    </a:lnTo>
                    <a:lnTo>
                      <a:pt x="1180868" y="2614354"/>
                    </a:lnTo>
                    <a:cubicBezTo>
                      <a:pt x="1180868" y="2713765"/>
                      <a:pt x="1100279" y="2794354"/>
                      <a:pt x="1000868" y="2794354"/>
                    </a:cubicBezTo>
                    <a:cubicBezTo>
                      <a:pt x="901457" y="2794354"/>
                      <a:pt x="820868" y="2713765"/>
                      <a:pt x="820868" y="2614354"/>
                    </a:cubicBezTo>
                    <a:lnTo>
                      <a:pt x="820868" y="1896900"/>
                    </a:lnTo>
                    <a:lnTo>
                      <a:pt x="766536" y="1896900"/>
                    </a:lnTo>
                    <a:lnTo>
                      <a:pt x="766536" y="2608003"/>
                    </a:lnTo>
                    <a:cubicBezTo>
                      <a:pt x="766536" y="2707414"/>
                      <a:pt x="685947" y="2788003"/>
                      <a:pt x="586536" y="2788003"/>
                    </a:cubicBezTo>
                    <a:cubicBezTo>
                      <a:pt x="487125" y="2788003"/>
                      <a:pt x="406536" y="2707414"/>
                      <a:pt x="406536" y="2608003"/>
                    </a:cubicBezTo>
                    <a:lnTo>
                      <a:pt x="406536" y="1767842"/>
                    </a:lnTo>
                    <a:lnTo>
                      <a:pt x="406536" y="1746701"/>
                    </a:lnTo>
                    <a:lnTo>
                      <a:pt x="406536" y="1515057"/>
                    </a:lnTo>
                    <a:lnTo>
                      <a:pt x="343024" y="1650548"/>
                    </a:lnTo>
                    <a:cubicBezTo>
                      <a:pt x="300831" y="1740560"/>
                      <a:pt x="193656" y="1779325"/>
                      <a:pt x="103644" y="1737132"/>
                    </a:cubicBezTo>
                    <a:cubicBezTo>
                      <a:pt x="13631" y="1694939"/>
                      <a:pt x="-25134" y="1587764"/>
                      <a:pt x="17059" y="1497751"/>
                    </a:cubicBezTo>
                    <a:lnTo>
                      <a:pt x="337932" y="813224"/>
                    </a:lnTo>
                    <a:cubicBezTo>
                      <a:pt x="366192" y="752937"/>
                      <a:pt x="423602" y="715638"/>
                      <a:pt x="485735" y="713166"/>
                    </a:cubicBezTo>
                    <a:cubicBezTo>
                      <a:pt x="501053" y="706658"/>
                      <a:pt x="517908" y="703100"/>
                      <a:pt x="535594" y="703100"/>
                    </a:cubicBezTo>
                    <a:lnTo>
                      <a:pt x="682289" y="703100"/>
                    </a:lnTo>
                    <a:cubicBezTo>
                      <a:pt x="533636" y="660168"/>
                      <a:pt x="425723" y="522687"/>
                      <a:pt x="425723" y="360000"/>
                    </a:cubicBezTo>
                    <a:cubicBezTo>
                      <a:pt x="425723" y="161177"/>
                      <a:pt x="586900" y="0"/>
                      <a:pt x="785723"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fontAlgn="base">
                  <a:spcBef>
                    <a:spcPct val="0"/>
                  </a:spcBef>
                  <a:spcAft>
                    <a:spcPct val="0"/>
                  </a:spcAft>
                </a:pPr>
                <a:endParaRPr lang="en-GB" dirty="0">
                  <a:solidFill>
                    <a:srgbClr val="0F5385"/>
                  </a:solidFill>
                  <a:latin typeface="Arial" panose="020B0604020202020204" pitchFamily="34" charset="0"/>
                  <a:cs typeface="Arial" panose="020B0604020202020204" pitchFamily="34" charset="0"/>
                </a:endParaRPr>
              </a:p>
            </p:txBody>
          </p:sp>
          <p:sp>
            <p:nvSpPr>
              <p:cNvPr id="160" name="TextBox 159"/>
              <p:cNvSpPr txBox="1"/>
              <p:nvPr/>
            </p:nvSpPr>
            <p:spPr>
              <a:xfrm>
                <a:off x="3183577" y="3028208"/>
                <a:ext cx="1710046" cy="1200329"/>
              </a:xfrm>
              <a:prstGeom prst="rect">
                <a:avLst/>
              </a:prstGeom>
              <a:noFill/>
            </p:spPr>
            <p:txBody>
              <a:bodyPr wrap="square" rtlCol="0">
                <a:normAutofit fontScale="25000" lnSpcReduction="20000"/>
              </a:bodyPr>
              <a:lstStyle/>
              <a:p>
                <a:pPr algn="ctr" fontAlgn="base">
                  <a:spcBef>
                    <a:spcPct val="0"/>
                  </a:spcBef>
                  <a:spcAft>
                    <a:spcPct val="0"/>
                  </a:spcAft>
                </a:pPr>
                <a:endParaRPr lang="en-GB" b="1" dirty="0">
                  <a:solidFill>
                    <a:prstClr val="white"/>
                  </a:solidFill>
                  <a:latin typeface="Arial" panose="020B0604020202020204" pitchFamily="34" charset="0"/>
                  <a:ea typeface="ＭＳ Ｐゴシック" pitchFamily="34" charset="-128"/>
                  <a:cs typeface="Arial" pitchFamily="34" charset="0"/>
                </a:endParaRPr>
              </a:p>
            </p:txBody>
          </p:sp>
        </p:grpSp>
        <p:grpSp>
          <p:nvGrpSpPr>
            <p:cNvPr id="99" name="Group 98"/>
            <p:cNvGrpSpPr>
              <a:grpSpLocks noChangeAspect="1"/>
            </p:cNvGrpSpPr>
            <p:nvPr/>
          </p:nvGrpSpPr>
          <p:grpSpPr>
            <a:xfrm>
              <a:off x="6431146" y="2323944"/>
              <a:ext cx="288117" cy="517155"/>
              <a:chOff x="2897213" y="1925311"/>
              <a:chExt cx="2282774" cy="4097452"/>
            </a:xfrm>
          </p:grpSpPr>
          <p:sp>
            <p:nvSpPr>
              <p:cNvPr id="157" name="Rounded Rectangle 11"/>
              <p:cNvSpPr>
                <a:spLocks noChangeAspect="1"/>
              </p:cNvSpPr>
              <p:nvPr/>
            </p:nvSpPr>
            <p:spPr>
              <a:xfrm>
                <a:off x="2897213" y="1925311"/>
                <a:ext cx="2282774" cy="4097452"/>
              </a:xfrm>
              <a:custGeom>
                <a:avLst/>
                <a:gdLst/>
                <a:ahLst/>
                <a:cxnLst/>
                <a:rect l="l" t="t" r="r" b="b"/>
                <a:pathLst>
                  <a:path w="1556792" h="2794354">
                    <a:moveTo>
                      <a:pt x="785723" y="0"/>
                    </a:moveTo>
                    <a:cubicBezTo>
                      <a:pt x="984546" y="0"/>
                      <a:pt x="1145723" y="161177"/>
                      <a:pt x="1145723" y="360000"/>
                    </a:cubicBezTo>
                    <a:cubicBezTo>
                      <a:pt x="1145723" y="522687"/>
                      <a:pt x="1037810" y="660168"/>
                      <a:pt x="889157" y="703100"/>
                    </a:cubicBezTo>
                    <a:lnTo>
                      <a:pt x="1051810" y="703100"/>
                    </a:lnTo>
                    <a:cubicBezTo>
                      <a:pt x="1073552" y="703100"/>
                      <a:pt x="1094039" y="708476"/>
                      <a:pt x="1111237" y="719439"/>
                    </a:cubicBezTo>
                    <a:cubicBezTo>
                      <a:pt x="1157225" y="733316"/>
                      <a:pt x="1196869" y="766309"/>
                      <a:pt x="1218860" y="813224"/>
                    </a:cubicBezTo>
                    <a:lnTo>
                      <a:pt x="1539733" y="1497751"/>
                    </a:lnTo>
                    <a:cubicBezTo>
                      <a:pt x="1581926" y="1587764"/>
                      <a:pt x="1543161" y="1694939"/>
                      <a:pt x="1453148" y="1737132"/>
                    </a:cubicBezTo>
                    <a:cubicBezTo>
                      <a:pt x="1363136" y="1779325"/>
                      <a:pt x="1255961" y="1740560"/>
                      <a:pt x="1213768" y="1650548"/>
                    </a:cubicBezTo>
                    <a:lnTo>
                      <a:pt x="1180868" y="1580362"/>
                    </a:lnTo>
                    <a:lnTo>
                      <a:pt x="1180868" y="1753052"/>
                    </a:lnTo>
                    <a:lnTo>
                      <a:pt x="1180868" y="1767842"/>
                    </a:lnTo>
                    <a:lnTo>
                      <a:pt x="1180868" y="2614354"/>
                    </a:lnTo>
                    <a:cubicBezTo>
                      <a:pt x="1180868" y="2713765"/>
                      <a:pt x="1100279" y="2794354"/>
                      <a:pt x="1000868" y="2794354"/>
                    </a:cubicBezTo>
                    <a:cubicBezTo>
                      <a:pt x="901457" y="2794354"/>
                      <a:pt x="820868" y="2713765"/>
                      <a:pt x="820868" y="2614354"/>
                    </a:cubicBezTo>
                    <a:lnTo>
                      <a:pt x="820868" y="1896900"/>
                    </a:lnTo>
                    <a:lnTo>
                      <a:pt x="766536" y="1896900"/>
                    </a:lnTo>
                    <a:lnTo>
                      <a:pt x="766536" y="2608003"/>
                    </a:lnTo>
                    <a:cubicBezTo>
                      <a:pt x="766536" y="2707414"/>
                      <a:pt x="685947" y="2788003"/>
                      <a:pt x="586536" y="2788003"/>
                    </a:cubicBezTo>
                    <a:cubicBezTo>
                      <a:pt x="487125" y="2788003"/>
                      <a:pt x="406536" y="2707414"/>
                      <a:pt x="406536" y="2608003"/>
                    </a:cubicBezTo>
                    <a:lnTo>
                      <a:pt x="406536" y="1767842"/>
                    </a:lnTo>
                    <a:lnTo>
                      <a:pt x="406536" y="1746701"/>
                    </a:lnTo>
                    <a:lnTo>
                      <a:pt x="406536" y="1515057"/>
                    </a:lnTo>
                    <a:lnTo>
                      <a:pt x="343024" y="1650548"/>
                    </a:lnTo>
                    <a:cubicBezTo>
                      <a:pt x="300831" y="1740560"/>
                      <a:pt x="193656" y="1779325"/>
                      <a:pt x="103644" y="1737132"/>
                    </a:cubicBezTo>
                    <a:cubicBezTo>
                      <a:pt x="13631" y="1694939"/>
                      <a:pt x="-25134" y="1587764"/>
                      <a:pt x="17059" y="1497751"/>
                    </a:cubicBezTo>
                    <a:lnTo>
                      <a:pt x="337932" y="813224"/>
                    </a:lnTo>
                    <a:cubicBezTo>
                      <a:pt x="366192" y="752937"/>
                      <a:pt x="423602" y="715638"/>
                      <a:pt x="485735" y="713166"/>
                    </a:cubicBezTo>
                    <a:cubicBezTo>
                      <a:pt x="501053" y="706658"/>
                      <a:pt x="517908" y="703100"/>
                      <a:pt x="535594" y="703100"/>
                    </a:cubicBezTo>
                    <a:lnTo>
                      <a:pt x="682289" y="703100"/>
                    </a:lnTo>
                    <a:cubicBezTo>
                      <a:pt x="533636" y="660168"/>
                      <a:pt x="425723" y="522687"/>
                      <a:pt x="425723" y="360000"/>
                    </a:cubicBezTo>
                    <a:cubicBezTo>
                      <a:pt x="425723" y="161177"/>
                      <a:pt x="586900" y="0"/>
                      <a:pt x="785723"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fontAlgn="base">
                  <a:spcBef>
                    <a:spcPct val="0"/>
                  </a:spcBef>
                  <a:spcAft>
                    <a:spcPct val="0"/>
                  </a:spcAft>
                </a:pPr>
                <a:endParaRPr lang="en-GB" dirty="0">
                  <a:solidFill>
                    <a:srgbClr val="0F5385"/>
                  </a:solidFill>
                  <a:latin typeface="Arial" panose="020B0604020202020204" pitchFamily="34" charset="0"/>
                  <a:cs typeface="Arial" panose="020B0604020202020204" pitchFamily="34" charset="0"/>
                </a:endParaRPr>
              </a:p>
            </p:txBody>
          </p:sp>
          <p:sp>
            <p:nvSpPr>
              <p:cNvPr id="158" name="TextBox 157"/>
              <p:cNvSpPr txBox="1"/>
              <p:nvPr/>
            </p:nvSpPr>
            <p:spPr>
              <a:xfrm>
                <a:off x="3183577" y="3028208"/>
                <a:ext cx="1710046" cy="1200329"/>
              </a:xfrm>
              <a:prstGeom prst="rect">
                <a:avLst/>
              </a:prstGeom>
              <a:noFill/>
            </p:spPr>
            <p:txBody>
              <a:bodyPr wrap="square" rtlCol="0">
                <a:normAutofit fontScale="25000" lnSpcReduction="20000"/>
              </a:bodyPr>
              <a:lstStyle/>
              <a:p>
                <a:pPr algn="ctr" fontAlgn="base">
                  <a:spcBef>
                    <a:spcPct val="0"/>
                  </a:spcBef>
                  <a:spcAft>
                    <a:spcPct val="0"/>
                  </a:spcAft>
                </a:pPr>
                <a:endParaRPr lang="en-GB" b="1" dirty="0">
                  <a:solidFill>
                    <a:prstClr val="white"/>
                  </a:solidFill>
                  <a:latin typeface="Arial" panose="020B0604020202020204" pitchFamily="34" charset="0"/>
                  <a:ea typeface="ＭＳ Ｐゴシック" pitchFamily="34" charset="-128"/>
                  <a:cs typeface="Arial" pitchFamily="34" charset="0"/>
                </a:endParaRPr>
              </a:p>
            </p:txBody>
          </p:sp>
        </p:grpSp>
        <p:sp>
          <p:nvSpPr>
            <p:cNvPr id="156" name="TextBox 155"/>
            <p:cNvSpPr txBox="1"/>
            <p:nvPr/>
          </p:nvSpPr>
          <p:spPr>
            <a:xfrm>
              <a:off x="1623344" y="3351926"/>
              <a:ext cx="215831" cy="151498"/>
            </a:xfrm>
            <a:prstGeom prst="rect">
              <a:avLst/>
            </a:prstGeom>
            <a:noFill/>
          </p:spPr>
          <p:txBody>
            <a:bodyPr wrap="square" rtlCol="0">
              <a:normAutofit fontScale="25000" lnSpcReduction="20000"/>
            </a:bodyPr>
            <a:lstStyle/>
            <a:p>
              <a:pPr algn="ctr" fontAlgn="base">
                <a:spcBef>
                  <a:spcPct val="0"/>
                </a:spcBef>
                <a:spcAft>
                  <a:spcPct val="0"/>
                </a:spcAft>
              </a:pPr>
              <a:endParaRPr lang="en-GB" b="1" dirty="0">
                <a:solidFill>
                  <a:prstClr val="white"/>
                </a:solidFill>
                <a:latin typeface="Arial" panose="020B0604020202020204" pitchFamily="34" charset="0"/>
                <a:ea typeface="ＭＳ Ｐゴシック" pitchFamily="34" charset="-128"/>
                <a:cs typeface="Arial" pitchFamily="34" charset="0"/>
              </a:endParaRPr>
            </a:p>
          </p:txBody>
        </p:sp>
        <p:grpSp>
          <p:nvGrpSpPr>
            <p:cNvPr id="101" name="Group 100"/>
            <p:cNvGrpSpPr>
              <a:grpSpLocks noChangeAspect="1"/>
            </p:cNvGrpSpPr>
            <p:nvPr/>
          </p:nvGrpSpPr>
          <p:grpSpPr>
            <a:xfrm>
              <a:off x="2686725" y="3347635"/>
              <a:ext cx="288117" cy="517155"/>
              <a:chOff x="2897213" y="2994214"/>
              <a:chExt cx="2282774" cy="4097452"/>
            </a:xfrm>
          </p:grpSpPr>
          <p:sp>
            <p:nvSpPr>
              <p:cNvPr id="153" name="Rounded Rectangle 11"/>
              <p:cNvSpPr>
                <a:spLocks noChangeAspect="1"/>
              </p:cNvSpPr>
              <p:nvPr/>
            </p:nvSpPr>
            <p:spPr>
              <a:xfrm>
                <a:off x="2897213" y="2994214"/>
                <a:ext cx="2282774" cy="4097452"/>
              </a:xfrm>
              <a:custGeom>
                <a:avLst/>
                <a:gdLst/>
                <a:ahLst/>
                <a:cxnLst/>
                <a:rect l="l" t="t" r="r" b="b"/>
                <a:pathLst>
                  <a:path w="1556792" h="2794354">
                    <a:moveTo>
                      <a:pt x="785723" y="0"/>
                    </a:moveTo>
                    <a:cubicBezTo>
                      <a:pt x="984546" y="0"/>
                      <a:pt x="1145723" y="161177"/>
                      <a:pt x="1145723" y="360000"/>
                    </a:cubicBezTo>
                    <a:cubicBezTo>
                      <a:pt x="1145723" y="522687"/>
                      <a:pt x="1037810" y="660168"/>
                      <a:pt x="889157" y="703100"/>
                    </a:cubicBezTo>
                    <a:lnTo>
                      <a:pt x="1051810" y="703100"/>
                    </a:lnTo>
                    <a:cubicBezTo>
                      <a:pt x="1073552" y="703100"/>
                      <a:pt x="1094039" y="708476"/>
                      <a:pt x="1111237" y="719439"/>
                    </a:cubicBezTo>
                    <a:cubicBezTo>
                      <a:pt x="1157225" y="733316"/>
                      <a:pt x="1196869" y="766309"/>
                      <a:pt x="1218860" y="813224"/>
                    </a:cubicBezTo>
                    <a:lnTo>
                      <a:pt x="1539733" y="1497751"/>
                    </a:lnTo>
                    <a:cubicBezTo>
                      <a:pt x="1581926" y="1587764"/>
                      <a:pt x="1543161" y="1694939"/>
                      <a:pt x="1453148" y="1737132"/>
                    </a:cubicBezTo>
                    <a:cubicBezTo>
                      <a:pt x="1363136" y="1779325"/>
                      <a:pt x="1255961" y="1740560"/>
                      <a:pt x="1213768" y="1650548"/>
                    </a:cubicBezTo>
                    <a:lnTo>
                      <a:pt x="1180868" y="1580362"/>
                    </a:lnTo>
                    <a:lnTo>
                      <a:pt x="1180868" y="1753052"/>
                    </a:lnTo>
                    <a:lnTo>
                      <a:pt x="1180868" y="1767842"/>
                    </a:lnTo>
                    <a:lnTo>
                      <a:pt x="1180868" y="2614354"/>
                    </a:lnTo>
                    <a:cubicBezTo>
                      <a:pt x="1180868" y="2713765"/>
                      <a:pt x="1100279" y="2794354"/>
                      <a:pt x="1000868" y="2794354"/>
                    </a:cubicBezTo>
                    <a:cubicBezTo>
                      <a:pt x="901457" y="2794354"/>
                      <a:pt x="820868" y="2713765"/>
                      <a:pt x="820868" y="2614354"/>
                    </a:cubicBezTo>
                    <a:lnTo>
                      <a:pt x="820868" y="1896900"/>
                    </a:lnTo>
                    <a:lnTo>
                      <a:pt x="766536" y="1896900"/>
                    </a:lnTo>
                    <a:lnTo>
                      <a:pt x="766536" y="2608003"/>
                    </a:lnTo>
                    <a:cubicBezTo>
                      <a:pt x="766536" y="2707414"/>
                      <a:pt x="685947" y="2788003"/>
                      <a:pt x="586536" y="2788003"/>
                    </a:cubicBezTo>
                    <a:cubicBezTo>
                      <a:pt x="487125" y="2788003"/>
                      <a:pt x="406536" y="2707414"/>
                      <a:pt x="406536" y="2608003"/>
                    </a:cubicBezTo>
                    <a:lnTo>
                      <a:pt x="406536" y="1767842"/>
                    </a:lnTo>
                    <a:lnTo>
                      <a:pt x="406536" y="1746701"/>
                    </a:lnTo>
                    <a:lnTo>
                      <a:pt x="406536" y="1515057"/>
                    </a:lnTo>
                    <a:lnTo>
                      <a:pt x="343024" y="1650548"/>
                    </a:lnTo>
                    <a:cubicBezTo>
                      <a:pt x="300831" y="1740560"/>
                      <a:pt x="193656" y="1779325"/>
                      <a:pt x="103644" y="1737132"/>
                    </a:cubicBezTo>
                    <a:cubicBezTo>
                      <a:pt x="13631" y="1694939"/>
                      <a:pt x="-25134" y="1587764"/>
                      <a:pt x="17059" y="1497751"/>
                    </a:cubicBezTo>
                    <a:lnTo>
                      <a:pt x="337932" y="813224"/>
                    </a:lnTo>
                    <a:cubicBezTo>
                      <a:pt x="366192" y="752937"/>
                      <a:pt x="423602" y="715638"/>
                      <a:pt x="485735" y="713166"/>
                    </a:cubicBezTo>
                    <a:cubicBezTo>
                      <a:pt x="501053" y="706658"/>
                      <a:pt x="517908" y="703100"/>
                      <a:pt x="535594" y="703100"/>
                    </a:cubicBezTo>
                    <a:lnTo>
                      <a:pt x="682289" y="703100"/>
                    </a:lnTo>
                    <a:cubicBezTo>
                      <a:pt x="533636" y="660168"/>
                      <a:pt x="425723" y="522687"/>
                      <a:pt x="425723" y="360000"/>
                    </a:cubicBezTo>
                    <a:cubicBezTo>
                      <a:pt x="425723" y="161177"/>
                      <a:pt x="586900" y="0"/>
                      <a:pt x="785723"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fontAlgn="base">
                  <a:spcBef>
                    <a:spcPct val="0"/>
                  </a:spcBef>
                  <a:spcAft>
                    <a:spcPct val="0"/>
                  </a:spcAft>
                </a:pPr>
                <a:endParaRPr lang="en-GB" dirty="0">
                  <a:solidFill>
                    <a:srgbClr val="0F5385"/>
                  </a:solidFill>
                  <a:latin typeface="Arial" panose="020B0604020202020204" pitchFamily="34" charset="0"/>
                  <a:cs typeface="Arial" panose="020B0604020202020204" pitchFamily="34" charset="0"/>
                </a:endParaRPr>
              </a:p>
            </p:txBody>
          </p:sp>
          <p:sp>
            <p:nvSpPr>
              <p:cNvPr id="154" name="TextBox 153"/>
              <p:cNvSpPr txBox="1"/>
              <p:nvPr/>
            </p:nvSpPr>
            <p:spPr>
              <a:xfrm>
                <a:off x="3183577" y="3028208"/>
                <a:ext cx="1710046" cy="1200329"/>
              </a:xfrm>
              <a:prstGeom prst="rect">
                <a:avLst/>
              </a:prstGeom>
              <a:noFill/>
            </p:spPr>
            <p:txBody>
              <a:bodyPr wrap="square" rtlCol="0">
                <a:normAutofit fontScale="25000" lnSpcReduction="20000"/>
              </a:bodyPr>
              <a:lstStyle/>
              <a:p>
                <a:pPr algn="ctr" fontAlgn="base">
                  <a:spcBef>
                    <a:spcPct val="0"/>
                  </a:spcBef>
                  <a:spcAft>
                    <a:spcPct val="0"/>
                  </a:spcAft>
                </a:pPr>
                <a:endParaRPr lang="en-GB" b="1" dirty="0">
                  <a:solidFill>
                    <a:prstClr val="white"/>
                  </a:solidFill>
                  <a:latin typeface="Arial" panose="020B0604020202020204" pitchFamily="34" charset="0"/>
                  <a:ea typeface="ＭＳ Ｐゴシック" pitchFamily="34" charset="-128"/>
                  <a:cs typeface="Arial" pitchFamily="34" charset="0"/>
                </a:endParaRPr>
              </a:p>
            </p:txBody>
          </p:sp>
        </p:grpSp>
        <p:grpSp>
          <p:nvGrpSpPr>
            <p:cNvPr id="102" name="Group 101"/>
            <p:cNvGrpSpPr>
              <a:grpSpLocks noChangeAspect="1"/>
            </p:cNvGrpSpPr>
            <p:nvPr/>
          </p:nvGrpSpPr>
          <p:grpSpPr>
            <a:xfrm>
              <a:off x="5985297" y="3351926"/>
              <a:ext cx="288117" cy="752705"/>
              <a:chOff x="2897213" y="3028208"/>
              <a:chExt cx="2282774" cy="5963724"/>
            </a:xfrm>
          </p:grpSpPr>
          <p:sp>
            <p:nvSpPr>
              <p:cNvPr id="151" name="Rounded Rectangle 11"/>
              <p:cNvSpPr>
                <a:spLocks noChangeAspect="1"/>
              </p:cNvSpPr>
              <p:nvPr/>
            </p:nvSpPr>
            <p:spPr>
              <a:xfrm>
                <a:off x="2897213" y="4894484"/>
                <a:ext cx="2282774" cy="4097448"/>
              </a:xfrm>
              <a:custGeom>
                <a:avLst/>
                <a:gdLst/>
                <a:ahLst/>
                <a:cxnLst/>
                <a:rect l="l" t="t" r="r" b="b"/>
                <a:pathLst>
                  <a:path w="1556792" h="2794354">
                    <a:moveTo>
                      <a:pt x="785723" y="0"/>
                    </a:moveTo>
                    <a:cubicBezTo>
                      <a:pt x="984546" y="0"/>
                      <a:pt x="1145723" y="161177"/>
                      <a:pt x="1145723" y="360000"/>
                    </a:cubicBezTo>
                    <a:cubicBezTo>
                      <a:pt x="1145723" y="522687"/>
                      <a:pt x="1037810" y="660168"/>
                      <a:pt x="889157" y="703100"/>
                    </a:cubicBezTo>
                    <a:lnTo>
                      <a:pt x="1051810" y="703100"/>
                    </a:lnTo>
                    <a:cubicBezTo>
                      <a:pt x="1073552" y="703100"/>
                      <a:pt x="1094039" y="708476"/>
                      <a:pt x="1111237" y="719439"/>
                    </a:cubicBezTo>
                    <a:cubicBezTo>
                      <a:pt x="1157225" y="733316"/>
                      <a:pt x="1196869" y="766309"/>
                      <a:pt x="1218860" y="813224"/>
                    </a:cubicBezTo>
                    <a:lnTo>
                      <a:pt x="1539733" y="1497751"/>
                    </a:lnTo>
                    <a:cubicBezTo>
                      <a:pt x="1581926" y="1587764"/>
                      <a:pt x="1543161" y="1694939"/>
                      <a:pt x="1453148" y="1737132"/>
                    </a:cubicBezTo>
                    <a:cubicBezTo>
                      <a:pt x="1363136" y="1779325"/>
                      <a:pt x="1255961" y="1740560"/>
                      <a:pt x="1213768" y="1650548"/>
                    </a:cubicBezTo>
                    <a:lnTo>
                      <a:pt x="1180868" y="1580362"/>
                    </a:lnTo>
                    <a:lnTo>
                      <a:pt x="1180868" y="1753052"/>
                    </a:lnTo>
                    <a:lnTo>
                      <a:pt x="1180868" y="1767842"/>
                    </a:lnTo>
                    <a:lnTo>
                      <a:pt x="1180868" y="2614354"/>
                    </a:lnTo>
                    <a:cubicBezTo>
                      <a:pt x="1180868" y="2713765"/>
                      <a:pt x="1100279" y="2794354"/>
                      <a:pt x="1000868" y="2794354"/>
                    </a:cubicBezTo>
                    <a:cubicBezTo>
                      <a:pt x="901457" y="2794354"/>
                      <a:pt x="820868" y="2713765"/>
                      <a:pt x="820868" y="2614354"/>
                    </a:cubicBezTo>
                    <a:lnTo>
                      <a:pt x="820868" y="1896900"/>
                    </a:lnTo>
                    <a:lnTo>
                      <a:pt x="766536" y="1896900"/>
                    </a:lnTo>
                    <a:lnTo>
                      <a:pt x="766536" y="2608003"/>
                    </a:lnTo>
                    <a:cubicBezTo>
                      <a:pt x="766536" y="2707414"/>
                      <a:pt x="685947" y="2788003"/>
                      <a:pt x="586536" y="2788003"/>
                    </a:cubicBezTo>
                    <a:cubicBezTo>
                      <a:pt x="487125" y="2788003"/>
                      <a:pt x="406536" y="2707414"/>
                      <a:pt x="406536" y="2608003"/>
                    </a:cubicBezTo>
                    <a:lnTo>
                      <a:pt x="406536" y="1767842"/>
                    </a:lnTo>
                    <a:lnTo>
                      <a:pt x="406536" y="1746701"/>
                    </a:lnTo>
                    <a:lnTo>
                      <a:pt x="406536" y="1515057"/>
                    </a:lnTo>
                    <a:lnTo>
                      <a:pt x="343024" y="1650548"/>
                    </a:lnTo>
                    <a:cubicBezTo>
                      <a:pt x="300831" y="1740560"/>
                      <a:pt x="193656" y="1779325"/>
                      <a:pt x="103644" y="1737132"/>
                    </a:cubicBezTo>
                    <a:cubicBezTo>
                      <a:pt x="13631" y="1694939"/>
                      <a:pt x="-25134" y="1587764"/>
                      <a:pt x="17059" y="1497751"/>
                    </a:cubicBezTo>
                    <a:lnTo>
                      <a:pt x="337932" y="813224"/>
                    </a:lnTo>
                    <a:cubicBezTo>
                      <a:pt x="366192" y="752937"/>
                      <a:pt x="423602" y="715638"/>
                      <a:pt x="485735" y="713166"/>
                    </a:cubicBezTo>
                    <a:cubicBezTo>
                      <a:pt x="501053" y="706658"/>
                      <a:pt x="517908" y="703100"/>
                      <a:pt x="535594" y="703100"/>
                    </a:cubicBezTo>
                    <a:lnTo>
                      <a:pt x="682289" y="703100"/>
                    </a:lnTo>
                    <a:cubicBezTo>
                      <a:pt x="533636" y="660168"/>
                      <a:pt x="425723" y="522687"/>
                      <a:pt x="425723" y="360000"/>
                    </a:cubicBezTo>
                    <a:cubicBezTo>
                      <a:pt x="425723" y="161177"/>
                      <a:pt x="586900" y="0"/>
                      <a:pt x="785723"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fontAlgn="base">
                  <a:spcBef>
                    <a:spcPct val="0"/>
                  </a:spcBef>
                  <a:spcAft>
                    <a:spcPct val="0"/>
                  </a:spcAft>
                </a:pPr>
                <a:endParaRPr lang="en-GB" dirty="0">
                  <a:solidFill>
                    <a:srgbClr val="0F5385"/>
                  </a:solidFill>
                  <a:latin typeface="Arial" panose="020B0604020202020204" pitchFamily="34" charset="0"/>
                  <a:cs typeface="Arial" panose="020B0604020202020204" pitchFamily="34" charset="0"/>
                </a:endParaRPr>
              </a:p>
            </p:txBody>
          </p:sp>
          <p:sp>
            <p:nvSpPr>
              <p:cNvPr id="152" name="TextBox 151"/>
              <p:cNvSpPr txBox="1"/>
              <p:nvPr/>
            </p:nvSpPr>
            <p:spPr>
              <a:xfrm>
                <a:off x="3183577" y="3028208"/>
                <a:ext cx="1710046" cy="1200329"/>
              </a:xfrm>
              <a:prstGeom prst="rect">
                <a:avLst/>
              </a:prstGeom>
              <a:noFill/>
            </p:spPr>
            <p:txBody>
              <a:bodyPr wrap="square" rtlCol="0">
                <a:normAutofit fontScale="25000" lnSpcReduction="20000"/>
              </a:bodyPr>
              <a:lstStyle/>
              <a:p>
                <a:pPr algn="ctr" fontAlgn="base">
                  <a:spcBef>
                    <a:spcPct val="0"/>
                  </a:spcBef>
                  <a:spcAft>
                    <a:spcPct val="0"/>
                  </a:spcAft>
                </a:pPr>
                <a:endParaRPr lang="en-GB" b="1" dirty="0">
                  <a:solidFill>
                    <a:prstClr val="white"/>
                  </a:solidFill>
                  <a:latin typeface="Arial" panose="020B0604020202020204" pitchFamily="34" charset="0"/>
                  <a:ea typeface="ＭＳ Ｐゴシック" pitchFamily="34" charset="-128"/>
                  <a:cs typeface="Arial" pitchFamily="34" charset="0"/>
                </a:endParaRPr>
              </a:p>
            </p:txBody>
          </p:sp>
        </p:grpSp>
        <p:grpSp>
          <p:nvGrpSpPr>
            <p:cNvPr id="103" name="Group 102"/>
            <p:cNvGrpSpPr>
              <a:grpSpLocks noChangeAspect="1"/>
            </p:cNvGrpSpPr>
            <p:nvPr/>
          </p:nvGrpSpPr>
          <p:grpSpPr>
            <a:xfrm>
              <a:off x="4885773" y="3212725"/>
              <a:ext cx="288117" cy="517155"/>
              <a:chOff x="2897213" y="1925311"/>
              <a:chExt cx="2282774" cy="4097452"/>
            </a:xfrm>
          </p:grpSpPr>
          <p:sp>
            <p:nvSpPr>
              <p:cNvPr id="149" name="Rounded Rectangle 11"/>
              <p:cNvSpPr>
                <a:spLocks noChangeAspect="1"/>
              </p:cNvSpPr>
              <p:nvPr/>
            </p:nvSpPr>
            <p:spPr>
              <a:xfrm>
                <a:off x="2897213" y="1925311"/>
                <a:ext cx="2282774" cy="4097452"/>
              </a:xfrm>
              <a:custGeom>
                <a:avLst/>
                <a:gdLst/>
                <a:ahLst/>
                <a:cxnLst/>
                <a:rect l="l" t="t" r="r" b="b"/>
                <a:pathLst>
                  <a:path w="1556792" h="2794354">
                    <a:moveTo>
                      <a:pt x="785723" y="0"/>
                    </a:moveTo>
                    <a:cubicBezTo>
                      <a:pt x="984546" y="0"/>
                      <a:pt x="1145723" y="161177"/>
                      <a:pt x="1145723" y="360000"/>
                    </a:cubicBezTo>
                    <a:cubicBezTo>
                      <a:pt x="1145723" y="522687"/>
                      <a:pt x="1037810" y="660168"/>
                      <a:pt x="889157" y="703100"/>
                    </a:cubicBezTo>
                    <a:lnTo>
                      <a:pt x="1051810" y="703100"/>
                    </a:lnTo>
                    <a:cubicBezTo>
                      <a:pt x="1073552" y="703100"/>
                      <a:pt x="1094039" y="708476"/>
                      <a:pt x="1111237" y="719439"/>
                    </a:cubicBezTo>
                    <a:cubicBezTo>
                      <a:pt x="1157225" y="733316"/>
                      <a:pt x="1196869" y="766309"/>
                      <a:pt x="1218860" y="813224"/>
                    </a:cubicBezTo>
                    <a:lnTo>
                      <a:pt x="1539733" y="1497751"/>
                    </a:lnTo>
                    <a:cubicBezTo>
                      <a:pt x="1581926" y="1587764"/>
                      <a:pt x="1543161" y="1694939"/>
                      <a:pt x="1453148" y="1737132"/>
                    </a:cubicBezTo>
                    <a:cubicBezTo>
                      <a:pt x="1363136" y="1779325"/>
                      <a:pt x="1255961" y="1740560"/>
                      <a:pt x="1213768" y="1650548"/>
                    </a:cubicBezTo>
                    <a:lnTo>
                      <a:pt x="1180868" y="1580362"/>
                    </a:lnTo>
                    <a:lnTo>
                      <a:pt x="1180868" y="1753052"/>
                    </a:lnTo>
                    <a:lnTo>
                      <a:pt x="1180868" y="1767842"/>
                    </a:lnTo>
                    <a:lnTo>
                      <a:pt x="1180868" y="2614354"/>
                    </a:lnTo>
                    <a:cubicBezTo>
                      <a:pt x="1180868" y="2713765"/>
                      <a:pt x="1100279" y="2794354"/>
                      <a:pt x="1000868" y="2794354"/>
                    </a:cubicBezTo>
                    <a:cubicBezTo>
                      <a:pt x="901457" y="2794354"/>
                      <a:pt x="820868" y="2713765"/>
                      <a:pt x="820868" y="2614354"/>
                    </a:cubicBezTo>
                    <a:lnTo>
                      <a:pt x="820868" y="1896900"/>
                    </a:lnTo>
                    <a:lnTo>
                      <a:pt x="766536" y="1896900"/>
                    </a:lnTo>
                    <a:lnTo>
                      <a:pt x="766536" y="2608003"/>
                    </a:lnTo>
                    <a:cubicBezTo>
                      <a:pt x="766536" y="2707414"/>
                      <a:pt x="685947" y="2788003"/>
                      <a:pt x="586536" y="2788003"/>
                    </a:cubicBezTo>
                    <a:cubicBezTo>
                      <a:pt x="487125" y="2788003"/>
                      <a:pt x="406536" y="2707414"/>
                      <a:pt x="406536" y="2608003"/>
                    </a:cubicBezTo>
                    <a:lnTo>
                      <a:pt x="406536" y="1767842"/>
                    </a:lnTo>
                    <a:lnTo>
                      <a:pt x="406536" y="1746701"/>
                    </a:lnTo>
                    <a:lnTo>
                      <a:pt x="406536" y="1515057"/>
                    </a:lnTo>
                    <a:lnTo>
                      <a:pt x="343024" y="1650548"/>
                    </a:lnTo>
                    <a:cubicBezTo>
                      <a:pt x="300831" y="1740560"/>
                      <a:pt x="193656" y="1779325"/>
                      <a:pt x="103644" y="1737132"/>
                    </a:cubicBezTo>
                    <a:cubicBezTo>
                      <a:pt x="13631" y="1694939"/>
                      <a:pt x="-25134" y="1587764"/>
                      <a:pt x="17059" y="1497751"/>
                    </a:cubicBezTo>
                    <a:lnTo>
                      <a:pt x="337932" y="813224"/>
                    </a:lnTo>
                    <a:cubicBezTo>
                      <a:pt x="366192" y="752937"/>
                      <a:pt x="423602" y="715638"/>
                      <a:pt x="485735" y="713166"/>
                    </a:cubicBezTo>
                    <a:cubicBezTo>
                      <a:pt x="501053" y="706658"/>
                      <a:pt x="517908" y="703100"/>
                      <a:pt x="535594" y="703100"/>
                    </a:cubicBezTo>
                    <a:lnTo>
                      <a:pt x="682289" y="703100"/>
                    </a:lnTo>
                    <a:cubicBezTo>
                      <a:pt x="533636" y="660168"/>
                      <a:pt x="425723" y="522687"/>
                      <a:pt x="425723" y="360000"/>
                    </a:cubicBezTo>
                    <a:cubicBezTo>
                      <a:pt x="425723" y="161177"/>
                      <a:pt x="586900" y="0"/>
                      <a:pt x="785723"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fontAlgn="base">
                  <a:spcBef>
                    <a:spcPct val="0"/>
                  </a:spcBef>
                  <a:spcAft>
                    <a:spcPct val="0"/>
                  </a:spcAft>
                </a:pPr>
                <a:endParaRPr lang="en-GB" dirty="0">
                  <a:solidFill>
                    <a:srgbClr val="0F5385"/>
                  </a:solidFill>
                  <a:latin typeface="Arial" panose="020B0604020202020204" pitchFamily="34" charset="0"/>
                  <a:cs typeface="Arial" panose="020B0604020202020204" pitchFamily="34" charset="0"/>
                </a:endParaRPr>
              </a:p>
            </p:txBody>
          </p:sp>
          <p:sp>
            <p:nvSpPr>
              <p:cNvPr id="150" name="TextBox 149"/>
              <p:cNvSpPr txBox="1"/>
              <p:nvPr/>
            </p:nvSpPr>
            <p:spPr>
              <a:xfrm>
                <a:off x="3183577" y="3028208"/>
                <a:ext cx="1710046" cy="1200329"/>
              </a:xfrm>
              <a:prstGeom prst="rect">
                <a:avLst/>
              </a:prstGeom>
              <a:noFill/>
            </p:spPr>
            <p:txBody>
              <a:bodyPr wrap="square" rtlCol="0">
                <a:normAutofit fontScale="25000" lnSpcReduction="20000"/>
              </a:bodyPr>
              <a:lstStyle/>
              <a:p>
                <a:pPr algn="ctr" fontAlgn="base">
                  <a:spcBef>
                    <a:spcPct val="0"/>
                  </a:spcBef>
                  <a:spcAft>
                    <a:spcPct val="0"/>
                  </a:spcAft>
                </a:pPr>
                <a:endParaRPr lang="en-GB" b="1" dirty="0">
                  <a:solidFill>
                    <a:prstClr val="white"/>
                  </a:solidFill>
                  <a:latin typeface="Arial" panose="020B0604020202020204" pitchFamily="34" charset="0"/>
                  <a:ea typeface="ＭＳ Ｐゴシック" pitchFamily="34" charset="-128"/>
                  <a:cs typeface="Arial" pitchFamily="34" charset="0"/>
                </a:endParaRPr>
              </a:p>
            </p:txBody>
          </p:sp>
        </p:grpSp>
        <p:sp>
          <p:nvSpPr>
            <p:cNvPr id="148" name="TextBox 147"/>
            <p:cNvSpPr txBox="1"/>
            <p:nvPr/>
          </p:nvSpPr>
          <p:spPr>
            <a:xfrm>
              <a:off x="3822392" y="3351926"/>
              <a:ext cx="215831" cy="151498"/>
            </a:xfrm>
            <a:prstGeom prst="rect">
              <a:avLst/>
            </a:prstGeom>
            <a:noFill/>
          </p:spPr>
          <p:txBody>
            <a:bodyPr wrap="square" rtlCol="0">
              <a:normAutofit fontScale="25000" lnSpcReduction="20000"/>
            </a:bodyPr>
            <a:lstStyle/>
            <a:p>
              <a:pPr algn="ctr" fontAlgn="base">
                <a:spcBef>
                  <a:spcPct val="0"/>
                </a:spcBef>
                <a:spcAft>
                  <a:spcPct val="0"/>
                </a:spcAft>
              </a:pPr>
              <a:endParaRPr lang="en-GB" b="1" dirty="0">
                <a:solidFill>
                  <a:prstClr val="white"/>
                </a:solidFill>
                <a:latin typeface="Arial" panose="020B0604020202020204" pitchFamily="34" charset="0"/>
                <a:ea typeface="ＭＳ Ｐゴシック" pitchFamily="34" charset="-128"/>
                <a:cs typeface="Arial" pitchFamily="34" charset="0"/>
              </a:endParaRPr>
            </a:p>
          </p:txBody>
        </p:sp>
        <p:grpSp>
          <p:nvGrpSpPr>
            <p:cNvPr id="105" name="Group 104"/>
            <p:cNvGrpSpPr>
              <a:grpSpLocks noChangeAspect="1"/>
            </p:cNvGrpSpPr>
            <p:nvPr/>
          </p:nvGrpSpPr>
          <p:grpSpPr>
            <a:xfrm>
              <a:off x="7084820" y="3212725"/>
              <a:ext cx="288117" cy="517155"/>
              <a:chOff x="2897213" y="1925311"/>
              <a:chExt cx="2282774" cy="4097452"/>
            </a:xfrm>
          </p:grpSpPr>
          <p:sp>
            <p:nvSpPr>
              <p:cNvPr id="145" name="Rounded Rectangle 11"/>
              <p:cNvSpPr>
                <a:spLocks noChangeAspect="1"/>
              </p:cNvSpPr>
              <p:nvPr/>
            </p:nvSpPr>
            <p:spPr>
              <a:xfrm>
                <a:off x="2897213" y="1925311"/>
                <a:ext cx="2282774" cy="4097452"/>
              </a:xfrm>
              <a:custGeom>
                <a:avLst/>
                <a:gdLst/>
                <a:ahLst/>
                <a:cxnLst/>
                <a:rect l="l" t="t" r="r" b="b"/>
                <a:pathLst>
                  <a:path w="1556792" h="2794354">
                    <a:moveTo>
                      <a:pt x="785723" y="0"/>
                    </a:moveTo>
                    <a:cubicBezTo>
                      <a:pt x="984546" y="0"/>
                      <a:pt x="1145723" y="161177"/>
                      <a:pt x="1145723" y="360000"/>
                    </a:cubicBezTo>
                    <a:cubicBezTo>
                      <a:pt x="1145723" y="522687"/>
                      <a:pt x="1037810" y="660168"/>
                      <a:pt x="889157" y="703100"/>
                    </a:cubicBezTo>
                    <a:lnTo>
                      <a:pt x="1051810" y="703100"/>
                    </a:lnTo>
                    <a:cubicBezTo>
                      <a:pt x="1073552" y="703100"/>
                      <a:pt x="1094039" y="708476"/>
                      <a:pt x="1111237" y="719439"/>
                    </a:cubicBezTo>
                    <a:cubicBezTo>
                      <a:pt x="1157225" y="733316"/>
                      <a:pt x="1196869" y="766309"/>
                      <a:pt x="1218860" y="813224"/>
                    </a:cubicBezTo>
                    <a:lnTo>
                      <a:pt x="1539733" y="1497751"/>
                    </a:lnTo>
                    <a:cubicBezTo>
                      <a:pt x="1581926" y="1587764"/>
                      <a:pt x="1543161" y="1694939"/>
                      <a:pt x="1453148" y="1737132"/>
                    </a:cubicBezTo>
                    <a:cubicBezTo>
                      <a:pt x="1363136" y="1779325"/>
                      <a:pt x="1255961" y="1740560"/>
                      <a:pt x="1213768" y="1650548"/>
                    </a:cubicBezTo>
                    <a:lnTo>
                      <a:pt x="1180868" y="1580362"/>
                    </a:lnTo>
                    <a:lnTo>
                      <a:pt x="1180868" y="1753052"/>
                    </a:lnTo>
                    <a:lnTo>
                      <a:pt x="1180868" y="1767842"/>
                    </a:lnTo>
                    <a:lnTo>
                      <a:pt x="1180868" y="2614354"/>
                    </a:lnTo>
                    <a:cubicBezTo>
                      <a:pt x="1180868" y="2713765"/>
                      <a:pt x="1100279" y="2794354"/>
                      <a:pt x="1000868" y="2794354"/>
                    </a:cubicBezTo>
                    <a:cubicBezTo>
                      <a:pt x="901457" y="2794354"/>
                      <a:pt x="820868" y="2713765"/>
                      <a:pt x="820868" y="2614354"/>
                    </a:cubicBezTo>
                    <a:lnTo>
                      <a:pt x="820868" y="1896900"/>
                    </a:lnTo>
                    <a:lnTo>
                      <a:pt x="766536" y="1896900"/>
                    </a:lnTo>
                    <a:lnTo>
                      <a:pt x="766536" y="2608003"/>
                    </a:lnTo>
                    <a:cubicBezTo>
                      <a:pt x="766536" y="2707414"/>
                      <a:pt x="685947" y="2788003"/>
                      <a:pt x="586536" y="2788003"/>
                    </a:cubicBezTo>
                    <a:cubicBezTo>
                      <a:pt x="487125" y="2788003"/>
                      <a:pt x="406536" y="2707414"/>
                      <a:pt x="406536" y="2608003"/>
                    </a:cubicBezTo>
                    <a:lnTo>
                      <a:pt x="406536" y="1767842"/>
                    </a:lnTo>
                    <a:lnTo>
                      <a:pt x="406536" y="1746701"/>
                    </a:lnTo>
                    <a:lnTo>
                      <a:pt x="406536" y="1515057"/>
                    </a:lnTo>
                    <a:lnTo>
                      <a:pt x="343024" y="1650548"/>
                    </a:lnTo>
                    <a:cubicBezTo>
                      <a:pt x="300831" y="1740560"/>
                      <a:pt x="193656" y="1779325"/>
                      <a:pt x="103644" y="1737132"/>
                    </a:cubicBezTo>
                    <a:cubicBezTo>
                      <a:pt x="13631" y="1694939"/>
                      <a:pt x="-25134" y="1587764"/>
                      <a:pt x="17059" y="1497751"/>
                    </a:cubicBezTo>
                    <a:lnTo>
                      <a:pt x="337932" y="813224"/>
                    </a:lnTo>
                    <a:cubicBezTo>
                      <a:pt x="366192" y="752937"/>
                      <a:pt x="423602" y="715638"/>
                      <a:pt x="485735" y="713166"/>
                    </a:cubicBezTo>
                    <a:cubicBezTo>
                      <a:pt x="501053" y="706658"/>
                      <a:pt x="517908" y="703100"/>
                      <a:pt x="535594" y="703100"/>
                    </a:cubicBezTo>
                    <a:lnTo>
                      <a:pt x="682289" y="703100"/>
                    </a:lnTo>
                    <a:cubicBezTo>
                      <a:pt x="533636" y="660168"/>
                      <a:pt x="425723" y="522687"/>
                      <a:pt x="425723" y="360000"/>
                    </a:cubicBezTo>
                    <a:cubicBezTo>
                      <a:pt x="425723" y="161177"/>
                      <a:pt x="586900" y="0"/>
                      <a:pt x="785723"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fontAlgn="base">
                  <a:spcBef>
                    <a:spcPct val="0"/>
                  </a:spcBef>
                  <a:spcAft>
                    <a:spcPct val="0"/>
                  </a:spcAft>
                </a:pPr>
                <a:endParaRPr lang="en-GB" dirty="0">
                  <a:solidFill>
                    <a:srgbClr val="0F5385"/>
                  </a:solidFill>
                  <a:latin typeface="Arial" panose="020B0604020202020204" pitchFamily="34" charset="0"/>
                  <a:cs typeface="Arial" panose="020B0604020202020204" pitchFamily="34" charset="0"/>
                </a:endParaRPr>
              </a:p>
            </p:txBody>
          </p:sp>
          <p:sp>
            <p:nvSpPr>
              <p:cNvPr id="146" name="TextBox 145"/>
              <p:cNvSpPr txBox="1"/>
              <p:nvPr/>
            </p:nvSpPr>
            <p:spPr>
              <a:xfrm>
                <a:off x="3183577" y="3028208"/>
                <a:ext cx="1710046" cy="1200329"/>
              </a:xfrm>
              <a:prstGeom prst="rect">
                <a:avLst/>
              </a:prstGeom>
              <a:noFill/>
            </p:spPr>
            <p:txBody>
              <a:bodyPr wrap="square" rtlCol="0">
                <a:normAutofit fontScale="25000" lnSpcReduction="20000"/>
              </a:bodyPr>
              <a:lstStyle/>
              <a:p>
                <a:pPr algn="ctr" fontAlgn="base">
                  <a:spcBef>
                    <a:spcPct val="0"/>
                  </a:spcBef>
                  <a:spcAft>
                    <a:spcPct val="0"/>
                  </a:spcAft>
                </a:pPr>
                <a:endParaRPr lang="en-GB" b="1" dirty="0">
                  <a:solidFill>
                    <a:prstClr val="white"/>
                  </a:solidFill>
                  <a:latin typeface="Arial" panose="020B0604020202020204" pitchFamily="34" charset="0"/>
                  <a:ea typeface="ＭＳ Ｐゴシック" pitchFamily="34" charset="-128"/>
                  <a:cs typeface="Arial" pitchFamily="34" charset="0"/>
                </a:endParaRPr>
              </a:p>
            </p:txBody>
          </p:sp>
        </p:grpSp>
        <p:grpSp>
          <p:nvGrpSpPr>
            <p:cNvPr id="106" name="Group 105"/>
            <p:cNvGrpSpPr>
              <a:grpSpLocks noChangeAspect="1"/>
            </p:cNvGrpSpPr>
            <p:nvPr/>
          </p:nvGrpSpPr>
          <p:grpSpPr>
            <a:xfrm>
              <a:off x="961853" y="4079513"/>
              <a:ext cx="288117" cy="517155"/>
              <a:chOff x="2897213" y="1925311"/>
              <a:chExt cx="2282774" cy="4097452"/>
            </a:xfrm>
          </p:grpSpPr>
          <p:sp>
            <p:nvSpPr>
              <p:cNvPr id="143" name="Rounded Rectangle 11"/>
              <p:cNvSpPr>
                <a:spLocks noChangeAspect="1"/>
              </p:cNvSpPr>
              <p:nvPr/>
            </p:nvSpPr>
            <p:spPr>
              <a:xfrm>
                <a:off x="2897213" y="1925311"/>
                <a:ext cx="2282774" cy="4097452"/>
              </a:xfrm>
              <a:custGeom>
                <a:avLst/>
                <a:gdLst/>
                <a:ahLst/>
                <a:cxnLst/>
                <a:rect l="l" t="t" r="r" b="b"/>
                <a:pathLst>
                  <a:path w="1556792" h="2794354">
                    <a:moveTo>
                      <a:pt x="785723" y="0"/>
                    </a:moveTo>
                    <a:cubicBezTo>
                      <a:pt x="984546" y="0"/>
                      <a:pt x="1145723" y="161177"/>
                      <a:pt x="1145723" y="360000"/>
                    </a:cubicBezTo>
                    <a:cubicBezTo>
                      <a:pt x="1145723" y="522687"/>
                      <a:pt x="1037810" y="660168"/>
                      <a:pt x="889157" y="703100"/>
                    </a:cubicBezTo>
                    <a:lnTo>
                      <a:pt x="1051810" y="703100"/>
                    </a:lnTo>
                    <a:cubicBezTo>
                      <a:pt x="1073552" y="703100"/>
                      <a:pt x="1094039" y="708476"/>
                      <a:pt x="1111237" y="719439"/>
                    </a:cubicBezTo>
                    <a:cubicBezTo>
                      <a:pt x="1157225" y="733316"/>
                      <a:pt x="1196869" y="766309"/>
                      <a:pt x="1218860" y="813224"/>
                    </a:cubicBezTo>
                    <a:lnTo>
                      <a:pt x="1539733" y="1497751"/>
                    </a:lnTo>
                    <a:cubicBezTo>
                      <a:pt x="1581926" y="1587764"/>
                      <a:pt x="1543161" y="1694939"/>
                      <a:pt x="1453148" y="1737132"/>
                    </a:cubicBezTo>
                    <a:cubicBezTo>
                      <a:pt x="1363136" y="1779325"/>
                      <a:pt x="1255961" y="1740560"/>
                      <a:pt x="1213768" y="1650548"/>
                    </a:cubicBezTo>
                    <a:lnTo>
                      <a:pt x="1180868" y="1580362"/>
                    </a:lnTo>
                    <a:lnTo>
                      <a:pt x="1180868" y="1753052"/>
                    </a:lnTo>
                    <a:lnTo>
                      <a:pt x="1180868" y="1767842"/>
                    </a:lnTo>
                    <a:lnTo>
                      <a:pt x="1180868" y="2614354"/>
                    </a:lnTo>
                    <a:cubicBezTo>
                      <a:pt x="1180868" y="2713765"/>
                      <a:pt x="1100279" y="2794354"/>
                      <a:pt x="1000868" y="2794354"/>
                    </a:cubicBezTo>
                    <a:cubicBezTo>
                      <a:pt x="901457" y="2794354"/>
                      <a:pt x="820868" y="2713765"/>
                      <a:pt x="820868" y="2614354"/>
                    </a:cubicBezTo>
                    <a:lnTo>
                      <a:pt x="820868" y="1896900"/>
                    </a:lnTo>
                    <a:lnTo>
                      <a:pt x="766536" y="1896900"/>
                    </a:lnTo>
                    <a:lnTo>
                      <a:pt x="766536" y="2608003"/>
                    </a:lnTo>
                    <a:cubicBezTo>
                      <a:pt x="766536" y="2707414"/>
                      <a:pt x="685947" y="2788003"/>
                      <a:pt x="586536" y="2788003"/>
                    </a:cubicBezTo>
                    <a:cubicBezTo>
                      <a:pt x="487125" y="2788003"/>
                      <a:pt x="406536" y="2707414"/>
                      <a:pt x="406536" y="2608003"/>
                    </a:cubicBezTo>
                    <a:lnTo>
                      <a:pt x="406536" y="1767842"/>
                    </a:lnTo>
                    <a:lnTo>
                      <a:pt x="406536" y="1746701"/>
                    </a:lnTo>
                    <a:lnTo>
                      <a:pt x="406536" y="1515057"/>
                    </a:lnTo>
                    <a:lnTo>
                      <a:pt x="343024" y="1650548"/>
                    </a:lnTo>
                    <a:cubicBezTo>
                      <a:pt x="300831" y="1740560"/>
                      <a:pt x="193656" y="1779325"/>
                      <a:pt x="103644" y="1737132"/>
                    </a:cubicBezTo>
                    <a:cubicBezTo>
                      <a:pt x="13631" y="1694939"/>
                      <a:pt x="-25134" y="1587764"/>
                      <a:pt x="17059" y="1497751"/>
                    </a:cubicBezTo>
                    <a:lnTo>
                      <a:pt x="337932" y="813224"/>
                    </a:lnTo>
                    <a:cubicBezTo>
                      <a:pt x="366192" y="752937"/>
                      <a:pt x="423602" y="715638"/>
                      <a:pt x="485735" y="713166"/>
                    </a:cubicBezTo>
                    <a:cubicBezTo>
                      <a:pt x="501053" y="706658"/>
                      <a:pt x="517908" y="703100"/>
                      <a:pt x="535594" y="703100"/>
                    </a:cubicBezTo>
                    <a:lnTo>
                      <a:pt x="682289" y="703100"/>
                    </a:lnTo>
                    <a:cubicBezTo>
                      <a:pt x="533636" y="660168"/>
                      <a:pt x="425723" y="522687"/>
                      <a:pt x="425723" y="360000"/>
                    </a:cubicBezTo>
                    <a:cubicBezTo>
                      <a:pt x="425723" y="161177"/>
                      <a:pt x="586900" y="0"/>
                      <a:pt x="785723"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fontAlgn="base">
                  <a:spcBef>
                    <a:spcPct val="0"/>
                  </a:spcBef>
                  <a:spcAft>
                    <a:spcPct val="0"/>
                  </a:spcAft>
                </a:pPr>
                <a:endParaRPr lang="en-GB" dirty="0">
                  <a:solidFill>
                    <a:srgbClr val="0F5385"/>
                  </a:solidFill>
                  <a:latin typeface="Arial" panose="020B0604020202020204" pitchFamily="34" charset="0"/>
                  <a:cs typeface="Arial" panose="020B0604020202020204" pitchFamily="34" charset="0"/>
                </a:endParaRPr>
              </a:p>
            </p:txBody>
          </p:sp>
          <p:sp>
            <p:nvSpPr>
              <p:cNvPr id="144" name="TextBox 143"/>
              <p:cNvSpPr txBox="1"/>
              <p:nvPr/>
            </p:nvSpPr>
            <p:spPr>
              <a:xfrm>
                <a:off x="3183577" y="3028208"/>
                <a:ext cx="1710046" cy="1200329"/>
              </a:xfrm>
              <a:prstGeom prst="rect">
                <a:avLst/>
              </a:prstGeom>
              <a:noFill/>
            </p:spPr>
            <p:txBody>
              <a:bodyPr wrap="square" rtlCol="0">
                <a:normAutofit fontScale="25000" lnSpcReduction="20000"/>
              </a:bodyPr>
              <a:lstStyle/>
              <a:p>
                <a:pPr algn="ctr" fontAlgn="base">
                  <a:spcBef>
                    <a:spcPct val="0"/>
                  </a:spcBef>
                  <a:spcAft>
                    <a:spcPct val="0"/>
                  </a:spcAft>
                </a:pPr>
                <a:endParaRPr lang="en-GB" b="1" dirty="0">
                  <a:solidFill>
                    <a:prstClr val="white"/>
                  </a:solidFill>
                  <a:latin typeface="Arial" panose="020B0604020202020204" pitchFamily="34" charset="0"/>
                  <a:ea typeface="ＭＳ Ｐゴシック" pitchFamily="34" charset="-128"/>
                  <a:cs typeface="Arial" pitchFamily="34" charset="0"/>
                </a:endParaRPr>
              </a:p>
            </p:txBody>
          </p:sp>
        </p:grpSp>
        <p:grpSp>
          <p:nvGrpSpPr>
            <p:cNvPr id="107" name="Group 106"/>
            <p:cNvGrpSpPr>
              <a:grpSpLocks noChangeAspect="1"/>
            </p:cNvGrpSpPr>
            <p:nvPr/>
          </p:nvGrpSpPr>
          <p:grpSpPr>
            <a:xfrm>
              <a:off x="2061377" y="4079513"/>
              <a:ext cx="288117" cy="517155"/>
              <a:chOff x="2897213" y="1925311"/>
              <a:chExt cx="2282774" cy="4097452"/>
            </a:xfrm>
          </p:grpSpPr>
          <p:sp>
            <p:nvSpPr>
              <p:cNvPr id="141" name="Rounded Rectangle 11"/>
              <p:cNvSpPr>
                <a:spLocks noChangeAspect="1"/>
              </p:cNvSpPr>
              <p:nvPr/>
            </p:nvSpPr>
            <p:spPr>
              <a:xfrm>
                <a:off x="2897213" y="1925311"/>
                <a:ext cx="2282774" cy="4097452"/>
              </a:xfrm>
              <a:custGeom>
                <a:avLst/>
                <a:gdLst/>
                <a:ahLst/>
                <a:cxnLst/>
                <a:rect l="l" t="t" r="r" b="b"/>
                <a:pathLst>
                  <a:path w="1556792" h="2794354">
                    <a:moveTo>
                      <a:pt x="785723" y="0"/>
                    </a:moveTo>
                    <a:cubicBezTo>
                      <a:pt x="984546" y="0"/>
                      <a:pt x="1145723" y="161177"/>
                      <a:pt x="1145723" y="360000"/>
                    </a:cubicBezTo>
                    <a:cubicBezTo>
                      <a:pt x="1145723" y="522687"/>
                      <a:pt x="1037810" y="660168"/>
                      <a:pt x="889157" y="703100"/>
                    </a:cubicBezTo>
                    <a:lnTo>
                      <a:pt x="1051810" y="703100"/>
                    </a:lnTo>
                    <a:cubicBezTo>
                      <a:pt x="1073552" y="703100"/>
                      <a:pt x="1094039" y="708476"/>
                      <a:pt x="1111237" y="719439"/>
                    </a:cubicBezTo>
                    <a:cubicBezTo>
                      <a:pt x="1157225" y="733316"/>
                      <a:pt x="1196869" y="766309"/>
                      <a:pt x="1218860" y="813224"/>
                    </a:cubicBezTo>
                    <a:lnTo>
                      <a:pt x="1539733" y="1497751"/>
                    </a:lnTo>
                    <a:cubicBezTo>
                      <a:pt x="1581926" y="1587764"/>
                      <a:pt x="1543161" y="1694939"/>
                      <a:pt x="1453148" y="1737132"/>
                    </a:cubicBezTo>
                    <a:cubicBezTo>
                      <a:pt x="1363136" y="1779325"/>
                      <a:pt x="1255961" y="1740560"/>
                      <a:pt x="1213768" y="1650548"/>
                    </a:cubicBezTo>
                    <a:lnTo>
                      <a:pt x="1180868" y="1580362"/>
                    </a:lnTo>
                    <a:lnTo>
                      <a:pt x="1180868" y="1753052"/>
                    </a:lnTo>
                    <a:lnTo>
                      <a:pt x="1180868" y="1767842"/>
                    </a:lnTo>
                    <a:lnTo>
                      <a:pt x="1180868" y="2614354"/>
                    </a:lnTo>
                    <a:cubicBezTo>
                      <a:pt x="1180868" y="2713765"/>
                      <a:pt x="1100279" y="2794354"/>
                      <a:pt x="1000868" y="2794354"/>
                    </a:cubicBezTo>
                    <a:cubicBezTo>
                      <a:pt x="901457" y="2794354"/>
                      <a:pt x="820868" y="2713765"/>
                      <a:pt x="820868" y="2614354"/>
                    </a:cubicBezTo>
                    <a:lnTo>
                      <a:pt x="820868" y="1896900"/>
                    </a:lnTo>
                    <a:lnTo>
                      <a:pt x="766536" y="1896900"/>
                    </a:lnTo>
                    <a:lnTo>
                      <a:pt x="766536" y="2608003"/>
                    </a:lnTo>
                    <a:cubicBezTo>
                      <a:pt x="766536" y="2707414"/>
                      <a:pt x="685947" y="2788003"/>
                      <a:pt x="586536" y="2788003"/>
                    </a:cubicBezTo>
                    <a:cubicBezTo>
                      <a:pt x="487125" y="2788003"/>
                      <a:pt x="406536" y="2707414"/>
                      <a:pt x="406536" y="2608003"/>
                    </a:cubicBezTo>
                    <a:lnTo>
                      <a:pt x="406536" y="1767842"/>
                    </a:lnTo>
                    <a:lnTo>
                      <a:pt x="406536" y="1746701"/>
                    </a:lnTo>
                    <a:lnTo>
                      <a:pt x="406536" y="1515057"/>
                    </a:lnTo>
                    <a:lnTo>
                      <a:pt x="343024" y="1650548"/>
                    </a:lnTo>
                    <a:cubicBezTo>
                      <a:pt x="300831" y="1740560"/>
                      <a:pt x="193656" y="1779325"/>
                      <a:pt x="103644" y="1737132"/>
                    </a:cubicBezTo>
                    <a:cubicBezTo>
                      <a:pt x="13631" y="1694939"/>
                      <a:pt x="-25134" y="1587764"/>
                      <a:pt x="17059" y="1497751"/>
                    </a:cubicBezTo>
                    <a:lnTo>
                      <a:pt x="337932" y="813224"/>
                    </a:lnTo>
                    <a:cubicBezTo>
                      <a:pt x="366192" y="752937"/>
                      <a:pt x="423602" y="715638"/>
                      <a:pt x="485735" y="713166"/>
                    </a:cubicBezTo>
                    <a:cubicBezTo>
                      <a:pt x="501053" y="706658"/>
                      <a:pt x="517908" y="703100"/>
                      <a:pt x="535594" y="703100"/>
                    </a:cubicBezTo>
                    <a:lnTo>
                      <a:pt x="682289" y="703100"/>
                    </a:lnTo>
                    <a:cubicBezTo>
                      <a:pt x="533636" y="660168"/>
                      <a:pt x="425723" y="522687"/>
                      <a:pt x="425723" y="360000"/>
                    </a:cubicBezTo>
                    <a:cubicBezTo>
                      <a:pt x="425723" y="161177"/>
                      <a:pt x="586900" y="0"/>
                      <a:pt x="785723"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fontAlgn="base">
                  <a:spcBef>
                    <a:spcPct val="0"/>
                  </a:spcBef>
                  <a:spcAft>
                    <a:spcPct val="0"/>
                  </a:spcAft>
                </a:pPr>
                <a:endParaRPr lang="en-GB" dirty="0">
                  <a:solidFill>
                    <a:srgbClr val="0F5385"/>
                  </a:solidFill>
                  <a:latin typeface="Arial" panose="020B0604020202020204" pitchFamily="34" charset="0"/>
                  <a:cs typeface="Arial" panose="020B0604020202020204" pitchFamily="34" charset="0"/>
                </a:endParaRPr>
              </a:p>
            </p:txBody>
          </p:sp>
          <p:sp>
            <p:nvSpPr>
              <p:cNvPr id="142" name="TextBox 141"/>
              <p:cNvSpPr txBox="1"/>
              <p:nvPr/>
            </p:nvSpPr>
            <p:spPr>
              <a:xfrm>
                <a:off x="3183577" y="3028208"/>
                <a:ext cx="1710046" cy="1200329"/>
              </a:xfrm>
              <a:prstGeom prst="rect">
                <a:avLst/>
              </a:prstGeom>
              <a:noFill/>
            </p:spPr>
            <p:txBody>
              <a:bodyPr wrap="square" rtlCol="0">
                <a:normAutofit fontScale="25000" lnSpcReduction="20000"/>
              </a:bodyPr>
              <a:lstStyle/>
              <a:p>
                <a:pPr algn="ctr" fontAlgn="base">
                  <a:spcBef>
                    <a:spcPct val="0"/>
                  </a:spcBef>
                  <a:spcAft>
                    <a:spcPct val="0"/>
                  </a:spcAft>
                </a:pPr>
                <a:endParaRPr lang="en-GB" b="1" dirty="0">
                  <a:solidFill>
                    <a:prstClr val="white"/>
                  </a:solidFill>
                  <a:latin typeface="Arial" panose="020B0604020202020204" pitchFamily="34" charset="0"/>
                  <a:ea typeface="ＭＳ Ｐゴシック" pitchFamily="34" charset="-128"/>
                  <a:cs typeface="Arial" pitchFamily="34" charset="0"/>
                </a:endParaRPr>
              </a:p>
            </p:txBody>
          </p:sp>
        </p:grpSp>
        <p:grpSp>
          <p:nvGrpSpPr>
            <p:cNvPr id="108" name="Group 107"/>
            <p:cNvGrpSpPr>
              <a:grpSpLocks noChangeAspect="1"/>
            </p:cNvGrpSpPr>
            <p:nvPr/>
          </p:nvGrpSpPr>
          <p:grpSpPr>
            <a:xfrm>
              <a:off x="5359949" y="4079513"/>
              <a:ext cx="288117" cy="517155"/>
              <a:chOff x="2897213" y="1925311"/>
              <a:chExt cx="2282774" cy="4097452"/>
            </a:xfrm>
          </p:grpSpPr>
          <p:sp>
            <p:nvSpPr>
              <p:cNvPr id="139" name="Rounded Rectangle 11"/>
              <p:cNvSpPr>
                <a:spLocks noChangeAspect="1"/>
              </p:cNvSpPr>
              <p:nvPr/>
            </p:nvSpPr>
            <p:spPr>
              <a:xfrm>
                <a:off x="2897213" y="1925311"/>
                <a:ext cx="2282774" cy="4097452"/>
              </a:xfrm>
              <a:custGeom>
                <a:avLst/>
                <a:gdLst/>
                <a:ahLst/>
                <a:cxnLst/>
                <a:rect l="l" t="t" r="r" b="b"/>
                <a:pathLst>
                  <a:path w="1556792" h="2794354">
                    <a:moveTo>
                      <a:pt x="785723" y="0"/>
                    </a:moveTo>
                    <a:cubicBezTo>
                      <a:pt x="984546" y="0"/>
                      <a:pt x="1145723" y="161177"/>
                      <a:pt x="1145723" y="360000"/>
                    </a:cubicBezTo>
                    <a:cubicBezTo>
                      <a:pt x="1145723" y="522687"/>
                      <a:pt x="1037810" y="660168"/>
                      <a:pt x="889157" y="703100"/>
                    </a:cubicBezTo>
                    <a:lnTo>
                      <a:pt x="1051810" y="703100"/>
                    </a:lnTo>
                    <a:cubicBezTo>
                      <a:pt x="1073552" y="703100"/>
                      <a:pt x="1094039" y="708476"/>
                      <a:pt x="1111237" y="719439"/>
                    </a:cubicBezTo>
                    <a:cubicBezTo>
                      <a:pt x="1157225" y="733316"/>
                      <a:pt x="1196869" y="766309"/>
                      <a:pt x="1218860" y="813224"/>
                    </a:cubicBezTo>
                    <a:lnTo>
                      <a:pt x="1539733" y="1497751"/>
                    </a:lnTo>
                    <a:cubicBezTo>
                      <a:pt x="1581926" y="1587764"/>
                      <a:pt x="1543161" y="1694939"/>
                      <a:pt x="1453148" y="1737132"/>
                    </a:cubicBezTo>
                    <a:cubicBezTo>
                      <a:pt x="1363136" y="1779325"/>
                      <a:pt x="1255961" y="1740560"/>
                      <a:pt x="1213768" y="1650548"/>
                    </a:cubicBezTo>
                    <a:lnTo>
                      <a:pt x="1180868" y="1580362"/>
                    </a:lnTo>
                    <a:lnTo>
                      <a:pt x="1180868" y="1753052"/>
                    </a:lnTo>
                    <a:lnTo>
                      <a:pt x="1180868" y="1767842"/>
                    </a:lnTo>
                    <a:lnTo>
                      <a:pt x="1180868" y="2614354"/>
                    </a:lnTo>
                    <a:cubicBezTo>
                      <a:pt x="1180868" y="2713765"/>
                      <a:pt x="1100279" y="2794354"/>
                      <a:pt x="1000868" y="2794354"/>
                    </a:cubicBezTo>
                    <a:cubicBezTo>
                      <a:pt x="901457" y="2794354"/>
                      <a:pt x="820868" y="2713765"/>
                      <a:pt x="820868" y="2614354"/>
                    </a:cubicBezTo>
                    <a:lnTo>
                      <a:pt x="820868" y="1896900"/>
                    </a:lnTo>
                    <a:lnTo>
                      <a:pt x="766536" y="1896900"/>
                    </a:lnTo>
                    <a:lnTo>
                      <a:pt x="766536" y="2608003"/>
                    </a:lnTo>
                    <a:cubicBezTo>
                      <a:pt x="766536" y="2707414"/>
                      <a:pt x="685947" y="2788003"/>
                      <a:pt x="586536" y="2788003"/>
                    </a:cubicBezTo>
                    <a:cubicBezTo>
                      <a:pt x="487125" y="2788003"/>
                      <a:pt x="406536" y="2707414"/>
                      <a:pt x="406536" y="2608003"/>
                    </a:cubicBezTo>
                    <a:lnTo>
                      <a:pt x="406536" y="1767842"/>
                    </a:lnTo>
                    <a:lnTo>
                      <a:pt x="406536" y="1746701"/>
                    </a:lnTo>
                    <a:lnTo>
                      <a:pt x="406536" y="1515057"/>
                    </a:lnTo>
                    <a:lnTo>
                      <a:pt x="343024" y="1650548"/>
                    </a:lnTo>
                    <a:cubicBezTo>
                      <a:pt x="300831" y="1740560"/>
                      <a:pt x="193656" y="1779325"/>
                      <a:pt x="103644" y="1737132"/>
                    </a:cubicBezTo>
                    <a:cubicBezTo>
                      <a:pt x="13631" y="1694939"/>
                      <a:pt x="-25134" y="1587764"/>
                      <a:pt x="17059" y="1497751"/>
                    </a:cubicBezTo>
                    <a:lnTo>
                      <a:pt x="337932" y="813224"/>
                    </a:lnTo>
                    <a:cubicBezTo>
                      <a:pt x="366192" y="752937"/>
                      <a:pt x="423602" y="715638"/>
                      <a:pt x="485735" y="713166"/>
                    </a:cubicBezTo>
                    <a:cubicBezTo>
                      <a:pt x="501053" y="706658"/>
                      <a:pt x="517908" y="703100"/>
                      <a:pt x="535594" y="703100"/>
                    </a:cubicBezTo>
                    <a:lnTo>
                      <a:pt x="682289" y="703100"/>
                    </a:lnTo>
                    <a:cubicBezTo>
                      <a:pt x="533636" y="660168"/>
                      <a:pt x="425723" y="522687"/>
                      <a:pt x="425723" y="360000"/>
                    </a:cubicBezTo>
                    <a:cubicBezTo>
                      <a:pt x="425723" y="161177"/>
                      <a:pt x="586900" y="0"/>
                      <a:pt x="785723"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fontAlgn="base">
                  <a:spcBef>
                    <a:spcPct val="0"/>
                  </a:spcBef>
                  <a:spcAft>
                    <a:spcPct val="0"/>
                  </a:spcAft>
                </a:pPr>
                <a:endParaRPr lang="en-GB" dirty="0">
                  <a:solidFill>
                    <a:srgbClr val="0F5385"/>
                  </a:solidFill>
                  <a:latin typeface="Arial" panose="020B0604020202020204" pitchFamily="34" charset="0"/>
                  <a:cs typeface="Arial" panose="020B0604020202020204" pitchFamily="34" charset="0"/>
                </a:endParaRPr>
              </a:p>
            </p:txBody>
          </p:sp>
          <p:sp>
            <p:nvSpPr>
              <p:cNvPr id="140" name="TextBox 139"/>
              <p:cNvSpPr txBox="1"/>
              <p:nvPr/>
            </p:nvSpPr>
            <p:spPr>
              <a:xfrm>
                <a:off x="3183577" y="3028208"/>
                <a:ext cx="1710046" cy="1200329"/>
              </a:xfrm>
              <a:prstGeom prst="rect">
                <a:avLst/>
              </a:prstGeom>
              <a:noFill/>
            </p:spPr>
            <p:txBody>
              <a:bodyPr wrap="square" rtlCol="0">
                <a:normAutofit fontScale="25000" lnSpcReduction="20000"/>
              </a:bodyPr>
              <a:lstStyle/>
              <a:p>
                <a:pPr algn="ctr" fontAlgn="base">
                  <a:spcBef>
                    <a:spcPct val="0"/>
                  </a:spcBef>
                  <a:spcAft>
                    <a:spcPct val="0"/>
                  </a:spcAft>
                </a:pPr>
                <a:endParaRPr lang="en-GB" b="1" dirty="0">
                  <a:solidFill>
                    <a:prstClr val="white"/>
                  </a:solidFill>
                  <a:latin typeface="Arial" panose="020B0604020202020204" pitchFamily="34" charset="0"/>
                  <a:ea typeface="ＭＳ Ｐゴシック" pitchFamily="34" charset="-128"/>
                  <a:cs typeface="Arial" pitchFamily="34" charset="0"/>
                </a:endParaRPr>
              </a:p>
            </p:txBody>
          </p:sp>
        </p:grpSp>
        <p:grpSp>
          <p:nvGrpSpPr>
            <p:cNvPr id="109" name="Group 108"/>
            <p:cNvGrpSpPr>
              <a:grpSpLocks noChangeAspect="1"/>
            </p:cNvGrpSpPr>
            <p:nvPr/>
          </p:nvGrpSpPr>
          <p:grpSpPr>
            <a:xfrm>
              <a:off x="4260425" y="4079513"/>
              <a:ext cx="288117" cy="517155"/>
              <a:chOff x="2897213" y="1925311"/>
              <a:chExt cx="2282774" cy="4097452"/>
            </a:xfrm>
          </p:grpSpPr>
          <p:sp>
            <p:nvSpPr>
              <p:cNvPr id="137" name="Rounded Rectangle 11"/>
              <p:cNvSpPr>
                <a:spLocks noChangeAspect="1"/>
              </p:cNvSpPr>
              <p:nvPr/>
            </p:nvSpPr>
            <p:spPr>
              <a:xfrm>
                <a:off x="2897213" y="1925311"/>
                <a:ext cx="2282774" cy="4097452"/>
              </a:xfrm>
              <a:custGeom>
                <a:avLst/>
                <a:gdLst/>
                <a:ahLst/>
                <a:cxnLst/>
                <a:rect l="l" t="t" r="r" b="b"/>
                <a:pathLst>
                  <a:path w="1556792" h="2794354">
                    <a:moveTo>
                      <a:pt x="785723" y="0"/>
                    </a:moveTo>
                    <a:cubicBezTo>
                      <a:pt x="984546" y="0"/>
                      <a:pt x="1145723" y="161177"/>
                      <a:pt x="1145723" y="360000"/>
                    </a:cubicBezTo>
                    <a:cubicBezTo>
                      <a:pt x="1145723" y="522687"/>
                      <a:pt x="1037810" y="660168"/>
                      <a:pt x="889157" y="703100"/>
                    </a:cubicBezTo>
                    <a:lnTo>
                      <a:pt x="1051810" y="703100"/>
                    </a:lnTo>
                    <a:cubicBezTo>
                      <a:pt x="1073552" y="703100"/>
                      <a:pt x="1094039" y="708476"/>
                      <a:pt x="1111237" y="719439"/>
                    </a:cubicBezTo>
                    <a:cubicBezTo>
                      <a:pt x="1157225" y="733316"/>
                      <a:pt x="1196869" y="766309"/>
                      <a:pt x="1218860" y="813224"/>
                    </a:cubicBezTo>
                    <a:lnTo>
                      <a:pt x="1539733" y="1497751"/>
                    </a:lnTo>
                    <a:cubicBezTo>
                      <a:pt x="1581926" y="1587764"/>
                      <a:pt x="1543161" y="1694939"/>
                      <a:pt x="1453148" y="1737132"/>
                    </a:cubicBezTo>
                    <a:cubicBezTo>
                      <a:pt x="1363136" y="1779325"/>
                      <a:pt x="1255961" y="1740560"/>
                      <a:pt x="1213768" y="1650548"/>
                    </a:cubicBezTo>
                    <a:lnTo>
                      <a:pt x="1180868" y="1580362"/>
                    </a:lnTo>
                    <a:lnTo>
                      <a:pt x="1180868" y="1753052"/>
                    </a:lnTo>
                    <a:lnTo>
                      <a:pt x="1180868" y="1767842"/>
                    </a:lnTo>
                    <a:lnTo>
                      <a:pt x="1180868" y="2614354"/>
                    </a:lnTo>
                    <a:cubicBezTo>
                      <a:pt x="1180868" y="2713765"/>
                      <a:pt x="1100279" y="2794354"/>
                      <a:pt x="1000868" y="2794354"/>
                    </a:cubicBezTo>
                    <a:cubicBezTo>
                      <a:pt x="901457" y="2794354"/>
                      <a:pt x="820868" y="2713765"/>
                      <a:pt x="820868" y="2614354"/>
                    </a:cubicBezTo>
                    <a:lnTo>
                      <a:pt x="820868" y="1896900"/>
                    </a:lnTo>
                    <a:lnTo>
                      <a:pt x="766536" y="1896900"/>
                    </a:lnTo>
                    <a:lnTo>
                      <a:pt x="766536" y="2608003"/>
                    </a:lnTo>
                    <a:cubicBezTo>
                      <a:pt x="766536" y="2707414"/>
                      <a:pt x="685947" y="2788003"/>
                      <a:pt x="586536" y="2788003"/>
                    </a:cubicBezTo>
                    <a:cubicBezTo>
                      <a:pt x="487125" y="2788003"/>
                      <a:pt x="406536" y="2707414"/>
                      <a:pt x="406536" y="2608003"/>
                    </a:cubicBezTo>
                    <a:lnTo>
                      <a:pt x="406536" y="1767842"/>
                    </a:lnTo>
                    <a:lnTo>
                      <a:pt x="406536" y="1746701"/>
                    </a:lnTo>
                    <a:lnTo>
                      <a:pt x="406536" y="1515057"/>
                    </a:lnTo>
                    <a:lnTo>
                      <a:pt x="343024" y="1650548"/>
                    </a:lnTo>
                    <a:cubicBezTo>
                      <a:pt x="300831" y="1740560"/>
                      <a:pt x="193656" y="1779325"/>
                      <a:pt x="103644" y="1737132"/>
                    </a:cubicBezTo>
                    <a:cubicBezTo>
                      <a:pt x="13631" y="1694939"/>
                      <a:pt x="-25134" y="1587764"/>
                      <a:pt x="17059" y="1497751"/>
                    </a:cubicBezTo>
                    <a:lnTo>
                      <a:pt x="337932" y="813224"/>
                    </a:lnTo>
                    <a:cubicBezTo>
                      <a:pt x="366192" y="752937"/>
                      <a:pt x="423602" y="715638"/>
                      <a:pt x="485735" y="713166"/>
                    </a:cubicBezTo>
                    <a:cubicBezTo>
                      <a:pt x="501053" y="706658"/>
                      <a:pt x="517908" y="703100"/>
                      <a:pt x="535594" y="703100"/>
                    </a:cubicBezTo>
                    <a:lnTo>
                      <a:pt x="682289" y="703100"/>
                    </a:lnTo>
                    <a:cubicBezTo>
                      <a:pt x="533636" y="660168"/>
                      <a:pt x="425723" y="522687"/>
                      <a:pt x="425723" y="360000"/>
                    </a:cubicBezTo>
                    <a:cubicBezTo>
                      <a:pt x="425723" y="161177"/>
                      <a:pt x="586900" y="0"/>
                      <a:pt x="785723"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fontAlgn="base">
                  <a:spcBef>
                    <a:spcPct val="0"/>
                  </a:spcBef>
                  <a:spcAft>
                    <a:spcPct val="0"/>
                  </a:spcAft>
                </a:pPr>
                <a:endParaRPr lang="en-GB" dirty="0">
                  <a:solidFill>
                    <a:srgbClr val="0F5385"/>
                  </a:solidFill>
                  <a:latin typeface="Arial" panose="020B0604020202020204" pitchFamily="34" charset="0"/>
                  <a:cs typeface="Arial" panose="020B0604020202020204" pitchFamily="34" charset="0"/>
                </a:endParaRPr>
              </a:p>
            </p:txBody>
          </p:sp>
          <p:sp>
            <p:nvSpPr>
              <p:cNvPr id="138" name="TextBox 137"/>
              <p:cNvSpPr txBox="1"/>
              <p:nvPr/>
            </p:nvSpPr>
            <p:spPr>
              <a:xfrm>
                <a:off x="3183577" y="3028208"/>
                <a:ext cx="1710046" cy="1200329"/>
              </a:xfrm>
              <a:prstGeom prst="rect">
                <a:avLst/>
              </a:prstGeom>
              <a:noFill/>
            </p:spPr>
            <p:txBody>
              <a:bodyPr wrap="square" rtlCol="0">
                <a:normAutofit fontScale="25000" lnSpcReduction="20000"/>
              </a:bodyPr>
              <a:lstStyle/>
              <a:p>
                <a:pPr algn="ctr" fontAlgn="base">
                  <a:spcBef>
                    <a:spcPct val="0"/>
                  </a:spcBef>
                  <a:spcAft>
                    <a:spcPct val="0"/>
                  </a:spcAft>
                </a:pPr>
                <a:endParaRPr lang="en-GB" b="1" dirty="0">
                  <a:solidFill>
                    <a:prstClr val="white"/>
                  </a:solidFill>
                  <a:latin typeface="Arial" panose="020B0604020202020204" pitchFamily="34" charset="0"/>
                  <a:ea typeface="ＭＳ Ｐゴシック" pitchFamily="34" charset="-128"/>
                  <a:cs typeface="Arial" pitchFamily="34" charset="0"/>
                </a:endParaRPr>
              </a:p>
            </p:txBody>
          </p:sp>
        </p:grpSp>
        <p:grpSp>
          <p:nvGrpSpPr>
            <p:cNvPr id="110" name="Group 109"/>
            <p:cNvGrpSpPr>
              <a:grpSpLocks noChangeAspect="1"/>
            </p:cNvGrpSpPr>
            <p:nvPr/>
          </p:nvGrpSpPr>
          <p:grpSpPr>
            <a:xfrm>
              <a:off x="3160901" y="4079513"/>
              <a:ext cx="288117" cy="517155"/>
              <a:chOff x="2897213" y="1925311"/>
              <a:chExt cx="2282774" cy="4097452"/>
            </a:xfrm>
          </p:grpSpPr>
          <p:sp>
            <p:nvSpPr>
              <p:cNvPr id="135" name="Rounded Rectangle 11"/>
              <p:cNvSpPr>
                <a:spLocks noChangeAspect="1"/>
              </p:cNvSpPr>
              <p:nvPr/>
            </p:nvSpPr>
            <p:spPr>
              <a:xfrm>
                <a:off x="2897213" y="1925311"/>
                <a:ext cx="2282774" cy="4097452"/>
              </a:xfrm>
              <a:custGeom>
                <a:avLst/>
                <a:gdLst/>
                <a:ahLst/>
                <a:cxnLst/>
                <a:rect l="l" t="t" r="r" b="b"/>
                <a:pathLst>
                  <a:path w="1556792" h="2794354">
                    <a:moveTo>
                      <a:pt x="785723" y="0"/>
                    </a:moveTo>
                    <a:cubicBezTo>
                      <a:pt x="984546" y="0"/>
                      <a:pt x="1145723" y="161177"/>
                      <a:pt x="1145723" y="360000"/>
                    </a:cubicBezTo>
                    <a:cubicBezTo>
                      <a:pt x="1145723" y="522687"/>
                      <a:pt x="1037810" y="660168"/>
                      <a:pt x="889157" y="703100"/>
                    </a:cubicBezTo>
                    <a:lnTo>
                      <a:pt x="1051810" y="703100"/>
                    </a:lnTo>
                    <a:cubicBezTo>
                      <a:pt x="1073552" y="703100"/>
                      <a:pt x="1094039" y="708476"/>
                      <a:pt x="1111237" y="719439"/>
                    </a:cubicBezTo>
                    <a:cubicBezTo>
                      <a:pt x="1157225" y="733316"/>
                      <a:pt x="1196869" y="766309"/>
                      <a:pt x="1218860" y="813224"/>
                    </a:cubicBezTo>
                    <a:lnTo>
                      <a:pt x="1539733" y="1497751"/>
                    </a:lnTo>
                    <a:cubicBezTo>
                      <a:pt x="1581926" y="1587764"/>
                      <a:pt x="1543161" y="1694939"/>
                      <a:pt x="1453148" y="1737132"/>
                    </a:cubicBezTo>
                    <a:cubicBezTo>
                      <a:pt x="1363136" y="1779325"/>
                      <a:pt x="1255961" y="1740560"/>
                      <a:pt x="1213768" y="1650548"/>
                    </a:cubicBezTo>
                    <a:lnTo>
                      <a:pt x="1180868" y="1580362"/>
                    </a:lnTo>
                    <a:lnTo>
                      <a:pt x="1180868" y="1753052"/>
                    </a:lnTo>
                    <a:lnTo>
                      <a:pt x="1180868" y="1767842"/>
                    </a:lnTo>
                    <a:lnTo>
                      <a:pt x="1180868" y="2614354"/>
                    </a:lnTo>
                    <a:cubicBezTo>
                      <a:pt x="1180868" y="2713765"/>
                      <a:pt x="1100279" y="2794354"/>
                      <a:pt x="1000868" y="2794354"/>
                    </a:cubicBezTo>
                    <a:cubicBezTo>
                      <a:pt x="901457" y="2794354"/>
                      <a:pt x="820868" y="2713765"/>
                      <a:pt x="820868" y="2614354"/>
                    </a:cubicBezTo>
                    <a:lnTo>
                      <a:pt x="820868" y="1896900"/>
                    </a:lnTo>
                    <a:lnTo>
                      <a:pt x="766536" y="1896900"/>
                    </a:lnTo>
                    <a:lnTo>
                      <a:pt x="766536" y="2608003"/>
                    </a:lnTo>
                    <a:cubicBezTo>
                      <a:pt x="766536" y="2707414"/>
                      <a:pt x="685947" y="2788003"/>
                      <a:pt x="586536" y="2788003"/>
                    </a:cubicBezTo>
                    <a:cubicBezTo>
                      <a:pt x="487125" y="2788003"/>
                      <a:pt x="406536" y="2707414"/>
                      <a:pt x="406536" y="2608003"/>
                    </a:cubicBezTo>
                    <a:lnTo>
                      <a:pt x="406536" y="1767842"/>
                    </a:lnTo>
                    <a:lnTo>
                      <a:pt x="406536" y="1746701"/>
                    </a:lnTo>
                    <a:lnTo>
                      <a:pt x="406536" y="1515057"/>
                    </a:lnTo>
                    <a:lnTo>
                      <a:pt x="343024" y="1650548"/>
                    </a:lnTo>
                    <a:cubicBezTo>
                      <a:pt x="300831" y="1740560"/>
                      <a:pt x="193656" y="1779325"/>
                      <a:pt x="103644" y="1737132"/>
                    </a:cubicBezTo>
                    <a:cubicBezTo>
                      <a:pt x="13631" y="1694939"/>
                      <a:pt x="-25134" y="1587764"/>
                      <a:pt x="17059" y="1497751"/>
                    </a:cubicBezTo>
                    <a:lnTo>
                      <a:pt x="337932" y="813224"/>
                    </a:lnTo>
                    <a:cubicBezTo>
                      <a:pt x="366192" y="752937"/>
                      <a:pt x="423602" y="715638"/>
                      <a:pt x="485735" y="713166"/>
                    </a:cubicBezTo>
                    <a:cubicBezTo>
                      <a:pt x="501053" y="706658"/>
                      <a:pt x="517908" y="703100"/>
                      <a:pt x="535594" y="703100"/>
                    </a:cubicBezTo>
                    <a:lnTo>
                      <a:pt x="682289" y="703100"/>
                    </a:lnTo>
                    <a:cubicBezTo>
                      <a:pt x="533636" y="660168"/>
                      <a:pt x="425723" y="522687"/>
                      <a:pt x="425723" y="360000"/>
                    </a:cubicBezTo>
                    <a:cubicBezTo>
                      <a:pt x="425723" y="161177"/>
                      <a:pt x="586900" y="0"/>
                      <a:pt x="785723"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fontAlgn="base">
                  <a:spcBef>
                    <a:spcPct val="0"/>
                  </a:spcBef>
                  <a:spcAft>
                    <a:spcPct val="0"/>
                  </a:spcAft>
                </a:pPr>
                <a:endParaRPr lang="en-GB" dirty="0">
                  <a:solidFill>
                    <a:srgbClr val="0F5385"/>
                  </a:solidFill>
                  <a:latin typeface="Arial" panose="020B0604020202020204" pitchFamily="34" charset="0"/>
                  <a:cs typeface="Arial" panose="020B0604020202020204" pitchFamily="34" charset="0"/>
                </a:endParaRPr>
              </a:p>
            </p:txBody>
          </p:sp>
          <p:sp>
            <p:nvSpPr>
              <p:cNvPr id="136" name="TextBox 135"/>
              <p:cNvSpPr txBox="1"/>
              <p:nvPr/>
            </p:nvSpPr>
            <p:spPr>
              <a:xfrm>
                <a:off x="3183577" y="3028208"/>
                <a:ext cx="1710046" cy="1200329"/>
              </a:xfrm>
              <a:prstGeom prst="rect">
                <a:avLst/>
              </a:prstGeom>
              <a:noFill/>
            </p:spPr>
            <p:txBody>
              <a:bodyPr wrap="square" rtlCol="0">
                <a:normAutofit fontScale="25000" lnSpcReduction="20000"/>
              </a:bodyPr>
              <a:lstStyle/>
              <a:p>
                <a:pPr algn="ctr" fontAlgn="base">
                  <a:spcBef>
                    <a:spcPct val="0"/>
                  </a:spcBef>
                  <a:spcAft>
                    <a:spcPct val="0"/>
                  </a:spcAft>
                </a:pPr>
                <a:endParaRPr lang="en-GB" b="1" dirty="0">
                  <a:solidFill>
                    <a:prstClr val="white"/>
                  </a:solidFill>
                  <a:latin typeface="Arial" panose="020B0604020202020204" pitchFamily="34" charset="0"/>
                  <a:ea typeface="ＭＳ Ｐゴシック" pitchFamily="34" charset="-128"/>
                  <a:cs typeface="Arial" pitchFamily="34" charset="0"/>
                </a:endParaRPr>
              </a:p>
            </p:txBody>
          </p:sp>
        </p:grpSp>
        <p:grpSp>
          <p:nvGrpSpPr>
            <p:cNvPr id="111" name="Group 110"/>
            <p:cNvGrpSpPr>
              <a:grpSpLocks noChangeAspect="1"/>
            </p:cNvGrpSpPr>
            <p:nvPr/>
          </p:nvGrpSpPr>
          <p:grpSpPr>
            <a:xfrm>
              <a:off x="6459472" y="4079513"/>
              <a:ext cx="288117" cy="517155"/>
              <a:chOff x="2897213" y="1925311"/>
              <a:chExt cx="2282774" cy="4097452"/>
            </a:xfrm>
          </p:grpSpPr>
          <p:sp>
            <p:nvSpPr>
              <p:cNvPr id="133" name="Rounded Rectangle 11"/>
              <p:cNvSpPr>
                <a:spLocks noChangeAspect="1"/>
              </p:cNvSpPr>
              <p:nvPr/>
            </p:nvSpPr>
            <p:spPr>
              <a:xfrm>
                <a:off x="2897213" y="1925311"/>
                <a:ext cx="2282774" cy="4097452"/>
              </a:xfrm>
              <a:custGeom>
                <a:avLst/>
                <a:gdLst/>
                <a:ahLst/>
                <a:cxnLst/>
                <a:rect l="l" t="t" r="r" b="b"/>
                <a:pathLst>
                  <a:path w="1556792" h="2794354">
                    <a:moveTo>
                      <a:pt x="785723" y="0"/>
                    </a:moveTo>
                    <a:cubicBezTo>
                      <a:pt x="984546" y="0"/>
                      <a:pt x="1145723" y="161177"/>
                      <a:pt x="1145723" y="360000"/>
                    </a:cubicBezTo>
                    <a:cubicBezTo>
                      <a:pt x="1145723" y="522687"/>
                      <a:pt x="1037810" y="660168"/>
                      <a:pt x="889157" y="703100"/>
                    </a:cubicBezTo>
                    <a:lnTo>
                      <a:pt x="1051810" y="703100"/>
                    </a:lnTo>
                    <a:cubicBezTo>
                      <a:pt x="1073552" y="703100"/>
                      <a:pt x="1094039" y="708476"/>
                      <a:pt x="1111237" y="719439"/>
                    </a:cubicBezTo>
                    <a:cubicBezTo>
                      <a:pt x="1157225" y="733316"/>
                      <a:pt x="1196869" y="766309"/>
                      <a:pt x="1218860" y="813224"/>
                    </a:cubicBezTo>
                    <a:lnTo>
                      <a:pt x="1539733" y="1497751"/>
                    </a:lnTo>
                    <a:cubicBezTo>
                      <a:pt x="1581926" y="1587764"/>
                      <a:pt x="1543161" y="1694939"/>
                      <a:pt x="1453148" y="1737132"/>
                    </a:cubicBezTo>
                    <a:cubicBezTo>
                      <a:pt x="1363136" y="1779325"/>
                      <a:pt x="1255961" y="1740560"/>
                      <a:pt x="1213768" y="1650548"/>
                    </a:cubicBezTo>
                    <a:lnTo>
                      <a:pt x="1180868" y="1580362"/>
                    </a:lnTo>
                    <a:lnTo>
                      <a:pt x="1180868" y="1753052"/>
                    </a:lnTo>
                    <a:lnTo>
                      <a:pt x="1180868" y="1767842"/>
                    </a:lnTo>
                    <a:lnTo>
                      <a:pt x="1180868" y="2614354"/>
                    </a:lnTo>
                    <a:cubicBezTo>
                      <a:pt x="1180868" y="2713765"/>
                      <a:pt x="1100279" y="2794354"/>
                      <a:pt x="1000868" y="2794354"/>
                    </a:cubicBezTo>
                    <a:cubicBezTo>
                      <a:pt x="901457" y="2794354"/>
                      <a:pt x="820868" y="2713765"/>
                      <a:pt x="820868" y="2614354"/>
                    </a:cubicBezTo>
                    <a:lnTo>
                      <a:pt x="820868" y="1896900"/>
                    </a:lnTo>
                    <a:lnTo>
                      <a:pt x="766536" y="1896900"/>
                    </a:lnTo>
                    <a:lnTo>
                      <a:pt x="766536" y="2608003"/>
                    </a:lnTo>
                    <a:cubicBezTo>
                      <a:pt x="766536" y="2707414"/>
                      <a:pt x="685947" y="2788003"/>
                      <a:pt x="586536" y="2788003"/>
                    </a:cubicBezTo>
                    <a:cubicBezTo>
                      <a:pt x="487125" y="2788003"/>
                      <a:pt x="406536" y="2707414"/>
                      <a:pt x="406536" y="2608003"/>
                    </a:cubicBezTo>
                    <a:lnTo>
                      <a:pt x="406536" y="1767842"/>
                    </a:lnTo>
                    <a:lnTo>
                      <a:pt x="406536" y="1746701"/>
                    </a:lnTo>
                    <a:lnTo>
                      <a:pt x="406536" y="1515057"/>
                    </a:lnTo>
                    <a:lnTo>
                      <a:pt x="343024" y="1650548"/>
                    </a:lnTo>
                    <a:cubicBezTo>
                      <a:pt x="300831" y="1740560"/>
                      <a:pt x="193656" y="1779325"/>
                      <a:pt x="103644" y="1737132"/>
                    </a:cubicBezTo>
                    <a:cubicBezTo>
                      <a:pt x="13631" y="1694939"/>
                      <a:pt x="-25134" y="1587764"/>
                      <a:pt x="17059" y="1497751"/>
                    </a:cubicBezTo>
                    <a:lnTo>
                      <a:pt x="337932" y="813224"/>
                    </a:lnTo>
                    <a:cubicBezTo>
                      <a:pt x="366192" y="752937"/>
                      <a:pt x="423602" y="715638"/>
                      <a:pt x="485735" y="713166"/>
                    </a:cubicBezTo>
                    <a:cubicBezTo>
                      <a:pt x="501053" y="706658"/>
                      <a:pt x="517908" y="703100"/>
                      <a:pt x="535594" y="703100"/>
                    </a:cubicBezTo>
                    <a:lnTo>
                      <a:pt x="682289" y="703100"/>
                    </a:lnTo>
                    <a:cubicBezTo>
                      <a:pt x="533636" y="660168"/>
                      <a:pt x="425723" y="522687"/>
                      <a:pt x="425723" y="360000"/>
                    </a:cubicBezTo>
                    <a:cubicBezTo>
                      <a:pt x="425723" y="161177"/>
                      <a:pt x="586900" y="0"/>
                      <a:pt x="785723"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fontAlgn="base">
                  <a:spcBef>
                    <a:spcPct val="0"/>
                  </a:spcBef>
                  <a:spcAft>
                    <a:spcPct val="0"/>
                  </a:spcAft>
                </a:pPr>
                <a:endParaRPr lang="en-GB" dirty="0">
                  <a:solidFill>
                    <a:srgbClr val="0F5385"/>
                  </a:solidFill>
                  <a:latin typeface="Arial" panose="020B0604020202020204" pitchFamily="34" charset="0"/>
                  <a:cs typeface="Arial" panose="020B0604020202020204" pitchFamily="34" charset="0"/>
                </a:endParaRPr>
              </a:p>
            </p:txBody>
          </p:sp>
          <p:sp>
            <p:nvSpPr>
              <p:cNvPr id="134" name="TextBox 133"/>
              <p:cNvSpPr txBox="1"/>
              <p:nvPr/>
            </p:nvSpPr>
            <p:spPr>
              <a:xfrm>
                <a:off x="3183577" y="3028208"/>
                <a:ext cx="1710046" cy="1200329"/>
              </a:xfrm>
              <a:prstGeom prst="rect">
                <a:avLst/>
              </a:prstGeom>
              <a:noFill/>
            </p:spPr>
            <p:txBody>
              <a:bodyPr wrap="square" rtlCol="0">
                <a:normAutofit fontScale="25000" lnSpcReduction="20000"/>
              </a:bodyPr>
              <a:lstStyle/>
              <a:p>
                <a:pPr algn="ctr" fontAlgn="base">
                  <a:spcBef>
                    <a:spcPct val="0"/>
                  </a:spcBef>
                  <a:spcAft>
                    <a:spcPct val="0"/>
                  </a:spcAft>
                </a:pPr>
                <a:endParaRPr lang="en-GB" b="1" dirty="0">
                  <a:solidFill>
                    <a:prstClr val="white"/>
                  </a:solidFill>
                  <a:latin typeface="Arial" panose="020B0604020202020204" pitchFamily="34" charset="0"/>
                  <a:ea typeface="ＭＳ Ｐゴシック" pitchFamily="34" charset="-128"/>
                  <a:cs typeface="Arial" pitchFamily="34" charset="0"/>
                </a:endParaRPr>
              </a:p>
            </p:txBody>
          </p:sp>
        </p:grpSp>
        <p:grpSp>
          <p:nvGrpSpPr>
            <p:cNvPr id="112" name="Group 111"/>
            <p:cNvGrpSpPr>
              <a:grpSpLocks noChangeAspect="1"/>
            </p:cNvGrpSpPr>
            <p:nvPr/>
          </p:nvGrpSpPr>
          <p:grpSpPr>
            <a:xfrm>
              <a:off x="2719391" y="4898910"/>
              <a:ext cx="288117" cy="517155"/>
              <a:chOff x="2897213" y="1925311"/>
              <a:chExt cx="2282774" cy="4097452"/>
            </a:xfrm>
          </p:grpSpPr>
          <p:sp>
            <p:nvSpPr>
              <p:cNvPr id="131" name="Rounded Rectangle 11"/>
              <p:cNvSpPr>
                <a:spLocks noChangeAspect="1"/>
              </p:cNvSpPr>
              <p:nvPr/>
            </p:nvSpPr>
            <p:spPr>
              <a:xfrm>
                <a:off x="2897213" y="1925311"/>
                <a:ext cx="2282774" cy="4097452"/>
              </a:xfrm>
              <a:custGeom>
                <a:avLst/>
                <a:gdLst/>
                <a:ahLst/>
                <a:cxnLst/>
                <a:rect l="l" t="t" r="r" b="b"/>
                <a:pathLst>
                  <a:path w="1556792" h="2794354">
                    <a:moveTo>
                      <a:pt x="785723" y="0"/>
                    </a:moveTo>
                    <a:cubicBezTo>
                      <a:pt x="984546" y="0"/>
                      <a:pt x="1145723" y="161177"/>
                      <a:pt x="1145723" y="360000"/>
                    </a:cubicBezTo>
                    <a:cubicBezTo>
                      <a:pt x="1145723" y="522687"/>
                      <a:pt x="1037810" y="660168"/>
                      <a:pt x="889157" y="703100"/>
                    </a:cubicBezTo>
                    <a:lnTo>
                      <a:pt x="1051810" y="703100"/>
                    </a:lnTo>
                    <a:cubicBezTo>
                      <a:pt x="1073552" y="703100"/>
                      <a:pt x="1094039" y="708476"/>
                      <a:pt x="1111237" y="719439"/>
                    </a:cubicBezTo>
                    <a:cubicBezTo>
                      <a:pt x="1157225" y="733316"/>
                      <a:pt x="1196869" y="766309"/>
                      <a:pt x="1218860" y="813224"/>
                    </a:cubicBezTo>
                    <a:lnTo>
                      <a:pt x="1539733" y="1497751"/>
                    </a:lnTo>
                    <a:cubicBezTo>
                      <a:pt x="1581926" y="1587764"/>
                      <a:pt x="1543161" y="1694939"/>
                      <a:pt x="1453148" y="1737132"/>
                    </a:cubicBezTo>
                    <a:cubicBezTo>
                      <a:pt x="1363136" y="1779325"/>
                      <a:pt x="1255961" y="1740560"/>
                      <a:pt x="1213768" y="1650548"/>
                    </a:cubicBezTo>
                    <a:lnTo>
                      <a:pt x="1180868" y="1580362"/>
                    </a:lnTo>
                    <a:lnTo>
                      <a:pt x="1180868" y="1753052"/>
                    </a:lnTo>
                    <a:lnTo>
                      <a:pt x="1180868" y="1767842"/>
                    </a:lnTo>
                    <a:lnTo>
                      <a:pt x="1180868" y="2614354"/>
                    </a:lnTo>
                    <a:cubicBezTo>
                      <a:pt x="1180868" y="2713765"/>
                      <a:pt x="1100279" y="2794354"/>
                      <a:pt x="1000868" y="2794354"/>
                    </a:cubicBezTo>
                    <a:cubicBezTo>
                      <a:pt x="901457" y="2794354"/>
                      <a:pt x="820868" y="2713765"/>
                      <a:pt x="820868" y="2614354"/>
                    </a:cubicBezTo>
                    <a:lnTo>
                      <a:pt x="820868" y="1896900"/>
                    </a:lnTo>
                    <a:lnTo>
                      <a:pt x="766536" y="1896900"/>
                    </a:lnTo>
                    <a:lnTo>
                      <a:pt x="766536" y="2608003"/>
                    </a:lnTo>
                    <a:cubicBezTo>
                      <a:pt x="766536" y="2707414"/>
                      <a:pt x="685947" y="2788003"/>
                      <a:pt x="586536" y="2788003"/>
                    </a:cubicBezTo>
                    <a:cubicBezTo>
                      <a:pt x="487125" y="2788003"/>
                      <a:pt x="406536" y="2707414"/>
                      <a:pt x="406536" y="2608003"/>
                    </a:cubicBezTo>
                    <a:lnTo>
                      <a:pt x="406536" y="1767842"/>
                    </a:lnTo>
                    <a:lnTo>
                      <a:pt x="406536" y="1746701"/>
                    </a:lnTo>
                    <a:lnTo>
                      <a:pt x="406536" y="1515057"/>
                    </a:lnTo>
                    <a:lnTo>
                      <a:pt x="343024" y="1650548"/>
                    </a:lnTo>
                    <a:cubicBezTo>
                      <a:pt x="300831" y="1740560"/>
                      <a:pt x="193656" y="1779325"/>
                      <a:pt x="103644" y="1737132"/>
                    </a:cubicBezTo>
                    <a:cubicBezTo>
                      <a:pt x="13631" y="1694939"/>
                      <a:pt x="-25134" y="1587764"/>
                      <a:pt x="17059" y="1497751"/>
                    </a:cubicBezTo>
                    <a:lnTo>
                      <a:pt x="337932" y="813224"/>
                    </a:lnTo>
                    <a:cubicBezTo>
                      <a:pt x="366192" y="752937"/>
                      <a:pt x="423602" y="715638"/>
                      <a:pt x="485735" y="713166"/>
                    </a:cubicBezTo>
                    <a:cubicBezTo>
                      <a:pt x="501053" y="706658"/>
                      <a:pt x="517908" y="703100"/>
                      <a:pt x="535594" y="703100"/>
                    </a:cubicBezTo>
                    <a:lnTo>
                      <a:pt x="682289" y="703100"/>
                    </a:lnTo>
                    <a:cubicBezTo>
                      <a:pt x="533636" y="660168"/>
                      <a:pt x="425723" y="522687"/>
                      <a:pt x="425723" y="360000"/>
                    </a:cubicBezTo>
                    <a:cubicBezTo>
                      <a:pt x="425723" y="161177"/>
                      <a:pt x="586900" y="0"/>
                      <a:pt x="785723"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fontAlgn="base">
                  <a:spcBef>
                    <a:spcPct val="0"/>
                  </a:spcBef>
                  <a:spcAft>
                    <a:spcPct val="0"/>
                  </a:spcAft>
                </a:pPr>
                <a:endParaRPr lang="en-GB" dirty="0">
                  <a:solidFill>
                    <a:srgbClr val="0F5385"/>
                  </a:solidFill>
                  <a:latin typeface="Arial" panose="020B0604020202020204" pitchFamily="34" charset="0"/>
                  <a:cs typeface="Arial" panose="020B0604020202020204" pitchFamily="34" charset="0"/>
                </a:endParaRPr>
              </a:p>
            </p:txBody>
          </p:sp>
          <p:sp>
            <p:nvSpPr>
              <p:cNvPr id="132" name="TextBox 131"/>
              <p:cNvSpPr txBox="1"/>
              <p:nvPr/>
            </p:nvSpPr>
            <p:spPr>
              <a:xfrm>
                <a:off x="3183577" y="3028208"/>
                <a:ext cx="1710046" cy="1200329"/>
              </a:xfrm>
              <a:prstGeom prst="rect">
                <a:avLst/>
              </a:prstGeom>
              <a:noFill/>
            </p:spPr>
            <p:txBody>
              <a:bodyPr wrap="square" rtlCol="0">
                <a:normAutofit fontScale="25000" lnSpcReduction="20000"/>
              </a:bodyPr>
              <a:lstStyle/>
              <a:p>
                <a:pPr algn="ctr" fontAlgn="base">
                  <a:spcBef>
                    <a:spcPct val="0"/>
                  </a:spcBef>
                  <a:spcAft>
                    <a:spcPct val="0"/>
                  </a:spcAft>
                </a:pPr>
                <a:endParaRPr lang="en-GB" b="1" dirty="0">
                  <a:solidFill>
                    <a:prstClr val="white"/>
                  </a:solidFill>
                  <a:latin typeface="Arial" panose="020B0604020202020204" pitchFamily="34" charset="0"/>
                  <a:ea typeface="ＭＳ Ｐゴシック" pitchFamily="34" charset="-128"/>
                  <a:cs typeface="Arial" pitchFamily="34" charset="0"/>
                </a:endParaRPr>
              </a:p>
            </p:txBody>
          </p:sp>
        </p:grpSp>
        <p:grpSp>
          <p:nvGrpSpPr>
            <p:cNvPr id="113" name="Group 112"/>
            <p:cNvGrpSpPr>
              <a:grpSpLocks noChangeAspect="1"/>
            </p:cNvGrpSpPr>
            <p:nvPr/>
          </p:nvGrpSpPr>
          <p:grpSpPr>
            <a:xfrm>
              <a:off x="3818915" y="4898910"/>
              <a:ext cx="288117" cy="517155"/>
              <a:chOff x="2897213" y="1925311"/>
              <a:chExt cx="2282774" cy="4097452"/>
            </a:xfrm>
          </p:grpSpPr>
          <p:sp>
            <p:nvSpPr>
              <p:cNvPr id="129" name="Rounded Rectangle 11"/>
              <p:cNvSpPr>
                <a:spLocks noChangeAspect="1"/>
              </p:cNvSpPr>
              <p:nvPr/>
            </p:nvSpPr>
            <p:spPr>
              <a:xfrm>
                <a:off x="2897213" y="1925311"/>
                <a:ext cx="2282774" cy="4097452"/>
              </a:xfrm>
              <a:custGeom>
                <a:avLst/>
                <a:gdLst/>
                <a:ahLst/>
                <a:cxnLst/>
                <a:rect l="l" t="t" r="r" b="b"/>
                <a:pathLst>
                  <a:path w="1556792" h="2794354">
                    <a:moveTo>
                      <a:pt x="785723" y="0"/>
                    </a:moveTo>
                    <a:cubicBezTo>
                      <a:pt x="984546" y="0"/>
                      <a:pt x="1145723" y="161177"/>
                      <a:pt x="1145723" y="360000"/>
                    </a:cubicBezTo>
                    <a:cubicBezTo>
                      <a:pt x="1145723" y="522687"/>
                      <a:pt x="1037810" y="660168"/>
                      <a:pt x="889157" y="703100"/>
                    </a:cubicBezTo>
                    <a:lnTo>
                      <a:pt x="1051810" y="703100"/>
                    </a:lnTo>
                    <a:cubicBezTo>
                      <a:pt x="1073552" y="703100"/>
                      <a:pt x="1094039" y="708476"/>
                      <a:pt x="1111237" y="719439"/>
                    </a:cubicBezTo>
                    <a:cubicBezTo>
                      <a:pt x="1157225" y="733316"/>
                      <a:pt x="1196869" y="766309"/>
                      <a:pt x="1218860" y="813224"/>
                    </a:cubicBezTo>
                    <a:lnTo>
                      <a:pt x="1539733" y="1497751"/>
                    </a:lnTo>
                    <a:cubicBezTo>
                      <a:pt x="1581926" y="1587764"/>
                      <a:pt x="1543161" y="1694939"/>
                      <a:pt x="1453148" y="1737132"/>
                    </a:cubicBezTo>
                    <a:cubicBezTo>
                      <a:pt x="1363136" y="1779325"/>
                      <a:pt x="1255961" y="1740560"/>
                      <a:pt x="1213768" y="1650548"/>
                    </a:cubicBezTo>
                    <a:lnTo>
                      <a:pt x="1180868" y="1580362"/>
                    </a:lnTo>
                    <a:lnTo>
                      <a:pt x="1180868" y="1753052"/>
                    </a:lnTo>
                    <a:lnTo>
                      <a:pt x="1180868" y="1767842"/>
                    </a:lnTo>
                    <a:lnTo>
                      <a:pt x="1180868" y="2614354"/>
                    </a:lnTo>
                    <a:cubicBezTo>
                      <a:pt x="1180868" y="2713765"/>
                      <a:pt x="1100279" y="2794354"/>
                      <a:pt x="1000868" y="2794354"/>
                    </a:cubicBezTo>
                    <a:cubicBezTo>
                      <a:pt x="901457" y="2794354"/>
                      <a:pt x="820868" y="2713765"/>
                      <a:pt x="820868" y="2614354"/>
                    </a:cubicBezTo>
                    <a:lnTo>
                      <a:pt x="820868" y="1896900"/>
                    </a:lnTo>
                    <a:lnTo>
                      <a:pt x="766536" y="1896900"/>
                    </a:lnTo>
                    <a:lnTo>
                      <a:pt x="766536" y="2608003"/>
                    </a:lnTo>
                    <a:cubicBezTo>
                      <a:pt x="766536" y="2707414"/>
                      <a:pt x="685947" y="2788003"/>
                      <a:pt x="586536" y="2788003"/>
                    </a:cubicBezTo>
                    <a:cubicBezTo>
                      <a:pt x="487125" y="2788003"/>
                      <a:pt x="406536" y="2707414"/>
                      <a:pt x="406536" y="2608003"/>
                    </a:cubicBezTo>
                    <a:lnTo>
                      <a:pt x="406536" y="1767842"/>
                    </a:lnTo>
                    <a:lnTo>
                      <a:pt x="406536" y="1746701"/>
                    </a:lnTo>
                    <a:lnTo>
                      <a:pt x="406536" y="1515057"/>
                    </a:lnTo>
                    <a:lnTo>
                      <a:pt x="343024" y="1650548"/>
                    </a:lnTo>
                    <a:cubicBezTo>
                      <a:pt x="300831" y="1740560"/>
                      <a:pt x="193656" y="1779325"/>
                      <a:pt x="103644" y="1737132"/>
                    </a:cubicBezTo>
                    <a:cubicBezTo>
                      <a:pt x="13631" y="1694939"/>
                      <a:pt x="-25134" y="1587764"/>
                      <a:pt x="17059" y="1497751"/>
                    </a:cubicBezTo>
                    <a:lnTo>
                      <a:pt x="337932" y="813224"/>
                    </a:lnTo>
                    <a:cubicBezTo>
                      <a:pt x="366192" y="752937"/>
                      <a:pt x="423602" y="715638"/>
                      <a:pt x="485735" y="713166"/>
                    </a:cubicBezTo>
                    <a:cubicBezTo>
                      <a:pt x="501053" y="706658"/>
                      <a:pt x="517908" y="703100"/>
                      <a:pt x="535594" y="703100"/>
                    </a:cubicBezTo>
                    <a:lnTo>
                      <a:pt x="682289" y="703100"/>
                    </a:lnTo>
                    <a:cubicBezTo>
                      <a:pt x="533636" y="660168"/>
                      <a:pt x="425723" y="522687"/>
                      <a:pt x="425723" y="360000"/>
                    </a:cubicBezTo>
                    <a:cubicBezTo>
                      <a:pt x="425723" y="161177"/>
                      <a:pt x="586900" y="0"/>
                      <a:pt x="785723"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fontAlgn="base">
                  <a:spcBef>
                    <a:spcPct val="0"/>
                  </a:spcBef>
                  <a:spcAft>
                    <a:spcPct val="0"/>
                  </a:spcAft>
                </a:pPr>
                <a:endParaRPr lang="en-GB" dirty="0">
                  <a:solidFill>
                    <a:srgbClr val="0F5385"/>
                  </a:solidFill>
                  <a:latin typeface="Arial" panose="020B0604020202020204" pitchFamily="34" charset="0"/>
                  <a:cs typeface="Arial" panose="020B0604020202020204" pitchFamily="34" charset="0"/>
                </a:endParaRPr>
              </a:p>
            </p:txBody>
          </p:sp>
          <p:sp>
            <p:nvSpPr>
              <p:cNvPr id="130" name="TextBox 129"/>
              <p:cNvSpPr txBox="1"/>
              <p:nvPr/>
            </p:nvSpPr>
            <p:spPr>
              <a:xfrm>
                <a:off x="3183577" y="3028208"/>
                <a:ext cx="1710046" cy="1200329"/>
              </a:xfrm>
              <a:prstGeom prst="rect">
                <a:avLst/>
              </a:prstGeom>
              <a:noFill/>
            </p:spPr>
            <p:txBody>
              <a:bodyPr wrap="square" rtlCol="0">
                <a:normAutofit fontScale="25000" lnSpcReduction="20000"/>
              </a:bodyPr>
              <a:lstStyle/>
              <a:p>
                <a:pPr algn="ctr" fontAlgn="base">
                  <a:spcBef>
                    <a:spcPct val="0"/>
                  </a:spcBef>
                  <a:spcAft>
                    <a:spcPct val="0"/>
                  </a:spcAft>
                </a:pPr>
                <a:endParaRPr lang="en-GB" b="1" dirty="0">
                  <a:solidFill>
                    <a:prstClr val="white"/>
                  </a:solidFill>
                  <a:latin typeface="Arial" panose="020B0604020202020204" pitchFamily="34" charset="0"/>
                  <a:ea typeface="ＭＳ Ｐゴシック" pitchFamily="34" charset="-128"/>
                  <a:cs typeface="Arial" pitchFamily="34" charset="0"/>
                </a:endParaRPr>
              </a:p>
            </p:txBody>
          </p:sp>
        </p:grpSp>
        <p:grpSp>
          <p:nvGrpSpPr>
            <p:cNvPr id="117" name="Group 116"/>
            <p:cNvGrpSpPr>
              <a:grpSpLocks noChangeAspect="1"/>
            </p:cNvGrpSpPr>
            <p:nvPr/>
          </p:nvGrpSpPr>
          <p:grpSpPr>
            <a:xfrm>
              <a:off x="7694496" y="2323943"/>
              <a:ext cx="288117" cy="517155"/>
              <a:chOff x="2897213" y="1925311"/>
              <a:chExt cx="2282774" cy="4097452"/>
            </a:xfrm>
          </p:grpSpPr>
          <p:sp>
            <p:nvSpPr>
              <p:cNvPr id="121" name="Rounded Rectangle 11"/>
              <p:cNvSpPr>
                <a:spLocks noChangeAspect="1"/>
              </p:cNvSpPr>
              <p:nvPr/>
            </p:nvSpPr>
            <p:spPr>
              <a:xfrm>
                <a:off x="2897213" y="1925311"/>
                <a:ext cx="2282774" cy="4097452"/>
              </a:xfrm>
              <a:custGeom>
                <a:avLst/>
                <a:gdLst/>
                <a:ahLst/>
                <a:cxnLst/>
                <a:rect l="l" t="t" r="r" b="b"/>
                <a:pathLst>
                  <a:path w="1556792" h="2794354">
                    <a:moveTo>
                      <a:pt x="785723" y="0"/>
                    </a:moveTo>
                    <a:cubicBezTo>
                      <a:pt x="984546" y="0"/>
                      <a:pt x="1145723" y="161177"/>
                      <a:pt x="1145723" y="360000"/>
                    </a:cubicBezTo>
                    <a:cubicBezTo>
                      <a:pt x="1145723" y="522687"/>
                      <a:pt x="1037810" y="660168"/>
                      <a:pt x="889157" y="703100"/>
                    </a:cubicBezTo>
                    <a:lnTo>
                      <a:pt x="1051810" y="703100"/>
                    </a:lnTo>
                    <a:cubicBezTo>
                      <a:pt x="1073552" y="703100"/>
                      <a:pt x="1094039" y="708476"/>
                      <a:pt x="1111237" y="719439"/>
                    </a:cubicBezTo>
                    <a:cubicBezTo>
                      <a:pt x="1157225" y="733316"/>
                      <a:pt x="1196869" y="766309"/>
                      <a:pt x="1218860" y="813224"/>
                    </a:cubicBezTo>
                    <a:lnTo>
                      <a:pt x="1539733" y="1497751"/>
                    </a:lnTo>
                    <a:cubicBezTo>
                      <a:pt x="1581926" y="1587764"/>
                      <a:pt x="1543161" y="1694939"/>
                      <a:pt x="1453148" y="1737132"/>
                    </a:cubicBezTo>
                    <a:cubicBezTo>
                      <a:pt x="1363136" y="1779325"/>
                      <a:pt x="1255961" y="1740560"/>
                      <a:pt x="1213768" y="1650548"/>
                    </a:cubicBezTo>
                    <a:lnTo>
                      <a:pt x="1180868" y="1580362"/>
                    </a:lnTo>
                    <a:lnTo>
                      <a:pt x="1180868" y="1753052"/>
                    </a:lnTo>
                    <a:lnTo>
                      <a:pt x="1180868" y="1767842"/>
                    </a:lnTo>
                    <a:lnTo>
                      <a:pt x="1180868" y="2614354"/>
                    </a:lnTo>
                    <a:cubicBezTo>
                      <a:pt x="1180868" y="2713765"/>
                      <a:pt x="1100279" y="2794354"/>
                      <a:pt x="1000868" y="2794354"/>
                    </a:cubicBezTo>
                    <a:cubicBezTo>
                      <a:pt x="901457" y="2794354"/>
                      <a:pt x="820868" y="2713765"/>
                      <a:pt x="820868" y="2614354"/>
                    </a:cubicBezTo>
                    <a:lnTo>
                      <a:pt x="820868" y="1896900"/>
                    </a:lnTo>
                    <a:lnTo>
                      <a:pt x="766536" y="1896900"/>
                    </a:lnTo>
                    <a:lnTo>
                      <a:pt x="766536" y="2608003"/>
                    </a:lnTo>
                    <a:cubicBezTo>
                      <a:pt x="766536" y="2707414"/>
                      <a:pt x="685947" y="2788003"/>
                      <a:pt x="586536" y="2788003"/>
                    </a:cubicBezTo>
                    <a:cubicBezTo>
                      <a:pt x="487125" y="2788003"/>
                      <a:pt x="406536" y="2707414"/>
                      <a:pt x="406536" y="2608003"/>
                    </a:cubicBezTo>
                    <a:lnTo>
                      <a:pt x="406536" y="1767842"/>
                    </a:lnTo>
                    <a:lnTo>
                      <a:pt x="406536" y="1746701"/>
                    </a:lnTo>
                    <a:lnTo>
                      <a:pt x="406536" y="1515057"/>
                    </a:lnTo>
                    <a:lnTo>
                      <a:pt x="343024" y="1650548"/>
                    </a:lnTo>
                    <a:cubicBezTo>
                      <a:pt x="300831" y="1740560"/>
                      <a:pt x="193656" y="1779325"/>
                      <a:pt x="103644" y="1737132"/>
                    </a:cubicBezTo>
                    <a:cubicBezTo>
                      <a:pt x="13631" y="1694939"/>
                      <a:pt x="-25134" y="1587764"/>
                      <a:pt x="17059" y="1497751"/>
                    </a:cubicBezTo>
                    <a:lnTo>
                      <a:pt x="337932" y="813224"/>
                    </a:lnTo>
                    <a:cubicBezTo>
                      <a:pt x="366192" y="752937"/>
                      <a:pt x="423602" y="715638"/>
                      <a:pt x="485735" y="713166"/>
                    </a:cubicBezTo>
                    <a:cubicBezTo>
                      <a:pt x="501053" y="706658"/>
                      <a:pt x="517908" y="703100"/>
                      <a:pt x="535594" y="703100"/>
                    </a:cubicBezTo>
                    <a:lnTo>
                      <a:pt x="682289" y="703100"/>
                    </a:lnTo>
                    <a:cubicBezTo>
                      <a:pt x="533636" y="660168"/>
                      <a:pt x="425723" y="522687"/>
                      <a:pt x="425723" y="360000"/>
                    </a:cubicBezTo>
                    <a:cubicBezTo>
                      <a:pt x="425723" y="161177"/>
                      <a:pt x="586900" y="0"/>
                      <a:pt x="785723"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fontAlgn="base">
                  <a:spcBef>
                    <a:spcPct val="0"/>
                  </a:spcBef>
                  <a:spcAft>
                    <a:spcPct val="0"/>
                  </a:spcAft>
                </a:pPr>
                <a:endParaRPr lang="en-GB" dirty="0">
                  <a:solidFill>
                    <a:srgbClr val="0F5385"/>
                  </a:solidFill>
                  <a:latin typeface="Arial" panose="020B0604020202020204" pitchFamily="34" charset="0"/>
                  <a:cs typeface="Arial" panose="020B0604020202020204" pitchFamily="34" charset="0"/>
                </a:endParaRPr>
              </a:p>
            </p:txBody>
          </p:sp>
          <p:sp>
            <p:nvSpPr>
              <p:cNvPr id="122" name="TextBox 121"/>
              <p:cNvSpPr txBox="1"/>
              <p:nvPr/>
            </p:nvSpPr>
            <p:spPr>
              <a:xfrm>
                <a:off x="3183577" y="3028209"/>
                <a:ext cx="1710046" cy="1200328"/>
              </a:xfrm>
              <a:prstGeom prst="rect">
                <a:avLst/>
              </a:prstGeom>
              <a:noFill/>
            </p:spPr>
            <p:txBody>
              <a:bodyPr wrap="square" rtlCol="0">
                <a:normAutofit fontScale="25000" lnSpcReduction="20000"/>
              </a:bodyPr>
              <a:lstStyle/>
              <a:p>
                <a:pPr algn="ctr" fontAlgn="base">
                  <a:spcBef>
                    <a:spcPct val="0"/>
                  </a:spcBef>
                  <a:spcAft>
                    <a:spcPct val="0"/>
                  </a:spcAft>
                </a:pPr>
                <a:endParaRPr lang="en-GB" b="1" dirty="0">
                  <a:solidFill>
                    <a:prstClr val="white"/>
                  </a:solidFill>
                  <a:latin typeface="Arial" panose="020B0604020202020204" pitchFamily="34" charset="0"/>
                  <a:ea typeface="ＭＳ Ｐゴシック" pitchFamily="34" charset="-128"/>
                  <a:cs typeface="Arial" pitchFamily="34" charset="0"/>
                </a:endParaRPr>
              </a:p>
            </p:txBody>
          </p:sp>
        </p:grpSp>
        <p:sp>
          <p:nvSpPr>
            <p:cNvPr id="120" name="TextBox 119"/>
            <p:cNvSpPr txBox="1"/>
            <p:nvPr/>
          </p:nvSpPr>
          <p:spPr>
            <a:xfrm>
              <a:off x="4320026" y="5893757"/>
              <a:ext cx="215831" cy="151498"/>
            </a:xfrm>
            <a:prstGeom prst="rect">
              <a:avLst/>
            </a:prstGeom>
            <a:noFill/>
          </p:spPr>
          <p:txBody>
            <a:bodyPr wrap="square" rtlCol="0">
              <a:normAutofit fontScale="25000" lnSpcReduction="20000"/>
            </a:bodyPr>
            <a:lstStyle/>
            <a:p>
              <a:pPr algn="ctr" fontAlgn="base">
                <a:spcBef>
                  <a:spcPct val="0"/>
                </a:spcBef>
                <a:spcAft>
                  <a:spcPct val="0"/>
                </a:spcAft>
              </a:pPr>
              <a:endParaRPr lang="en-GB" b="1" dirty="0">
                <a:solidFill>
                  <a:prstClr val="white"/>
                </a:solidFill>
                <a:latin typeface="Arial" panose="020B0604020202020204" pitchFamily="34" charset="0"/>
                <a:ea typeface="ＭＳ Ｐゴシック" pitchFamily="34" charset="-128"/>
                <a:cs typeface="Arial" pitchFamily="34" charset="0"/>
              </a:endParaRPr>
            </a:p>
          </p:txBody>
        </p:sp>
      </p:grpSp>
      <p:grpSp>
        <p:nvGrpSpPr>
          <p:cNvPr id="169" name="Group 168"/>
          <p:cNvGrpSpPr/>
          <p:nvPr/>
        </p:nvGrpSpPr>
        <p:grpSpPr>
          <a:xfrm>
            <a:off x="981843" y="1607826"/>
            <a:ext cx="7135358" cy="4439917"/>
            <a:chOff x="961853" y="2172446"/>
            <a:chExt cx="7135358" cy="4439917"/>
          </a:xfrm>
        </p:grpSpPr>
        <p:grpSp>
          <p:nvGrpSpPr>
            <p:cNvPr id="170" name="Group 169"/>
            <p:cNvGrpSpPr>
              <a:grpSpLocks noChangeAspect="1"/>
            </p:cNvGrpSpPr>
            <p:nvPr/>
          </p:nvGrpSpPr>
          <p:grpSpPr>
            <a:xfrm>
              <a:off x="997778" y="6095208"/>
              <a:ext cx="288117" cy="517155"/>
              <a:chOff x="3406279" y="31805275"/>
              <a:chExt cx="2282774" cy="4097452"/>
            </a:xfrm>
          </p:grpSpPr>
          <p:sp>
            <p:nvSpPr>
              <p:cNvPr id="243" name="Rounded Rectangle 11"/>
              <p:cNvSpPr>
                <a:spLocks noChangeAspect="1"/>
              </p:cNvSpPr>
              <p:nvPr/>
            </p:nvSpPr>
            <p:spPr>
              <a:xfrm>
                <a:off x="3406279" y="31805275"/>
                <a:ext cx="2282774" cy="4097452"/>
              </a:xfrm>
              <a:custGeom>
                <a:avLst/>
                <a:gdLst/>
                <a:ahLst/>
                <a:cxnLst/>
                <a:rect l="l" t="t" r="r" b="b"/>
                <a:pathLst>
                  <a:path w="1556792" h="2794354">
                    <a:moveTo>
                      <a:pt x="785723" y="0"/>
                    </a:moveTo>
                    <a:cubicBezTo>
                      <a:pt x="984546" y="0"/>
                      <a:pt x="1145723" y="161177"/>
                      <a:pt x="1145723" y="360000"/>
                    </a:cubicBezTo>
                    <a:cubicBezTo>
                      <a:pt x="1145723" y="522687"/>
                      <a:pt x="1037810" y="660168"/>
                      <a:pt x="889157" y="703100"/>
                    </a:cubicBezTo>
                    <a:lnTo>
                      <a:pt x="1051810" y="703100"/>
                    </a:lnTo>
                    <a:cubicBezTo>
                      <a:pt x="1073552" y="703100"/>
                      <a:pt x="1094039" y="708476"/>
                      <a:pt x="1111237" y="719439"/>
                    </a:cubicBezTo>
                    <a:cubicBezTo>
                      <a:pt x="1157225" y="733316"/>
                      <a:pt x="1196869" y="766309"/>
                      <a:pt x="1218860" y="813224"/>
                    </a:cubicBezTo>
                    <a:lnTo>
                      <a:pt x="1539733" y="1497751"/>
                    </a:lnTo>
                    <a:cubicBezTo>
                      <a:pt x="1581926" y="1587764"/>
                      <a:pt x="1543161" y="1694939"/>
                      <a:pt x="1453148" y="1737132"/>
                    </a:cubicBezTo>
                    <a:cubicBezTo>
                      <a:pt x="1363136" y="1779325"/>
                      <a:pt x="1255961" y="1740560"/>
                      <a:pt x="1213768" y="1650548"/>
                    </a:cubicBezTo>
                    <a:lnTo>
                      <a:pt x="1180868" y="1580362"/>
                    </a:lnTo>
                    <a:lnTo>
                      <a:pt x="1180868" y="1753052"/>
                    </a:lnTo>
                    <a:lnTo>
                      <a:pt x="1180868" y="1767842"/>
                    </a:lnTo>
                    <a:lnTo>
                      <a:pt x="1180868" y="2614354"/>
                    </a:lnTo>
                    <a:cubicBezTo>
                      <a:pt x="1180868" y="2713765"/>
                      <a:pt x="1100279" y="2794354"/>
                      <a:pt x="1000868" y="2794354"/>
                    </a:cubicBezTo>
                    <a:cubicBezTo>
                      <a:pt x="901457" y="2794354"/>
                      <a:pt x="820868" y="2713765"/>
                      <a:pt x="820868" y="2614354"/>
                    </a:cubicBezTo>
                    <a:lnTo>
                      <a:pt x="820868" y="1896900"/>
                    </a:lnTo>
                    <a:lnTo>
                      <a:pt x="766536" y="1896900"/>
                    </a:lnTo>
                    <a:lnTo>
                      <a:pt x="766536" y="2608003"/>
                    </a:lnTo>
                    <a:cubicBezTo>
                      <a:pt x="766536" y="2707414"/>
                      <a:pt x="685947" y="2788003"/>
                      <a:pt x="586536" y="2788003"/>
                    </a:cubicBezTo>
                    <a:cubicBezTo>
                      <a:pt x="487125" y="2788003"/>
                      <a:pt x="406536" y="2707414"/>
                      <a:pt x="406536" y="2608003"/>
                    </a:cubicBezTo>
                    <a:lnTo>
                      <a:pt x="406536" y="1767842"/>
                    </a:lnTo>
                    <a:lnTo>
                      <a:pt x="406536" y="1746701"/>
                    </a:lnTo>
                    <a:lnTo>
                      <a:pt x="406536" y="1515057"/>
                    </a:lnTo>
                    <a:lnTo>
                      <a:pt x="343024" y="1650548"/>
                    </a:lnTo>
                    <a:cubicBezTo>
                      <a:pt x="300831" y="1740560"/>
                      <a:pt x="193656" y="1779325"/>
                      <a:pt x="103644" y="1737132"/>
                    </a:cubicBezTo>
                    <a:cubicBezTo>
                      <a:pt x="13631" y="1694939"/>
                      <a:pt x="-25134" y="1587764"/>
                      <a:pt x="17059" y="1497751"/>
                    </a:cubicBezTo>
                    <a:lnTo>
                      <a:pt x="337932" y="813224"/>
                    </a:lnTo>
                    <a:cubicBezTo>
                      <a:pt x="366192" y="752937"/>
                      <a:pt x="423602" y="715638"/>
                      <a:pt x="485735" y="713166"/>
                    </a:cubicBezTo>
                    <a:cubicBezTo>
                      <a:pt x="501053" y="706658"/>
                      <a:pt x="517908" y="703100"/>
                      <a:pt x="535594" y="703100"/>
                    </a:cubicBezTo>
                    <a:lnTo>
                      <a:pt x="682289" y="703100"/>
                    </a:lnTo>
                    <a:cubicBezTo>
                      <a:pt x="533636" y="660168"/>
                      <a:pt x="425723" y="522687"/>
                      <a:pt x="425723" y="360000"/>
                    </a:cubicBezTo>
                    <a:cubicBezTo>
                      <a:pt x="425723" y="161177"/>
                      <a:pt x="586900" y="0"/>
                      <a:pt x="785723"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fontAlgn="base">
                  <a:spcBef>
                    <a:spcPct val="0"/>
                  </a:spcBef>
                  <a:spcAft>
                    <a:spcPct val="0"/>
                  </a:spcAft>
                </a:pPr>
                <a:endParaRPr lang="en-GB" dirty="0">
                  <a:solidFill>
                    <a:srgbClr val="0F5385"/>
                  </a:solidFill>
                  <a:latin typeface="Arial" panose="020B0604020202020204" pitchFamily="34" charset="0"/>
                  <a:cs typeface="Arial" panose="020B0604020202020204" pitchFamily="34" charset="0"/>
                </a:endParaRPr>
              </a:p>
            </p:txBody>
          </p:sp>
          <p:sp>
            <p:nvSpPr>
              <p:cNvPr id="244" name="TextBox 243"/>
              <p:cNvSpPr txBox="1"/>
              <p:nvPr/>
            </p:nvSpPr>
            <p:spPr>
              <a:xfrm>
                <a:off x="3692643" y="32908174"/>
                <a:ext cx="1710046" cy="1200328"/>
              </a:xfrm>
              <a:prstGeom prst="rect">
                <a:avLst/>
              </a:prstGeom>
              <a:noFill/>
            </p:spPr>
            <p:txBody>
              <a:bodyPr wrap="square" rtlCol="0">
                <a:normAutofit fontScale="25000" lnSpcReduction="20000"/>
              </a:bodyPr>
              <a:lstStyle/>
              <a:p>
                <a:pPr algn="ctr" fontAlgn="base">
                  <a:spcBef>
                    <a:spcPct val="0"/>
                  </a:spcBef>
                  <a:spcAft>
                    <a:spcPct val="0"/>
                  </a:spcAft>
                </a:pPr>
                <a:endParaRPr lang="en-GB" b="1" dirty="0">
                  <a:solidFill>
                    <a:prstClr val="white"/>
                  </a:solidFill>
                  <a:latin typeface="Arial" panose="020B0604020202020204" pitchFamily="34" charset="0"/>
                  <a:ea typeface="ＭＳ Ｐゴシック" pitchFamily="34" charset="-128"/>
                  <a:cs typeface="Arial" pitchFamily="34" charset="0"/>
                </a:endParaRPr>
              </a:p>
            </p:txBody>
          </p:sp>
        </p:grpSp>
        <p:sp>
          <p:nvSpPr>
            <p:cNvPr id="242" name="TextBox 241"/>
            <p:cNvSpPr txBox="1"/>
            <p:nvPr/>
          </p:nvSpPr>
          <p:spPr>
            <a:xfrm>
              <a:off x="2069194" y="2463145"/>
              <a:ext cx="215831" cy="151498"/>
            </a:xfrm>
            <a:prstGeom prst="rect">
              <a:avLst/>
            </a:prstGeom>
            <a:noFill/>
          </p:spPr>
          <p:txBody>
            <a:bodyPr wrap="square" rtlCol="0">
              <a:normAutofit fontScale="25000" lnSpcReduction="20000"/>
            </a:bodyPr>
            <a:lstStyle/>
            <a:p>
              <a:pPr algn="ctr" fontAlgn="base">
                <a:spcBef>
                  <a:spcPct val="0"/>
                </a:spcBef>
                <a:spcAft>
                  <a:spcPct val="0"/>
                </a:spcAft>
              </a:pPr>
              <a:endParaRPr lang="en-GB" b="1" dirty="0">
                <a:solidFill>
                  <a:prstClr val="white"/>
                </a:solidFill>
                <a:latin typeface="Arial" panose="020B0604020202020204" pitchFamily="34" charset="0"/>
                <a:ea typeface="ＭＳ Ｐゴシック" pitchFamily="34" charset="-128"/>
                <a:cs typeface="Arial" pitchFamily="34" charset="0"/>
              </a:endParaRPr>
            </a:p>
          </p:txBody>
        </p:sp>
        <p:grpSp>
          <p:nvGrpSpPr>
            <p:cNvPr id="172" name="Group 171"/>
            <p:cNvGrpSpPr>
              <a:grpSpLocks noChangeAspect="1"/>
            </p:cNvGrpSpPr>
            <p:nvPr/>
          </p:nvGrpSpPr>
          <p:grpSpPr>
            <a:xfrm>
              <a:off x="5331623" y="2323944"/>
              <a:ext cx="288117" cy="517155"/>
              <a:chOff x="2897213" y="1925311"/>
              <a:chExt cx="2282774" cy="4097452"/>
            </a:xfrm>
          </p:grpSpPr>
          <p:sp>
            <p:nvSpPr>
              <p:cNvPr id="239" name="Rounded Rectangle 11"/>
              <p:cNvSpPr>
                <a:spLocks noChangeAspect="1"/>
              </p:cNvSpPr>
              <p:nvPr/>
            </p:nvSpPr>
            <p:spPr>
              <a:xfrm>
                <a:off x="2897213" y="1925311"/>
                <a:ext cx="2282774" cy="4097452"/>
              </a:xfrm>
              <a:custGeom>
                <a:avLst/>
                <a:gdLst/>
                <a:ahLst/>
                <a:cxnLst/>
                <a:rect l="l" t="t" r="r" b="b"/>
                <a:pathLst>
                  <a:path w="1556792" h="2794354">
                    <a:moveTo>
                      <a:pt x="785723" y="0"/>
                    </a:moveTo>
                    <a:cubicBezTo>
                      <a:pt x="984546" y="0"/>
                      <a:pt x="1145723" y="161177"/>
                      <a:pt x="1145723" y="360000"/>
                    </a:cubicBezTo>
                    <a:cubicBezTo>
                      <a:pt x="1145723" y="522687"/>
                      <a:pt x="1037810" y="660168"/>
                      <a:pt x="889157" y="703100"/>
                    </a:cubicBezTo>
                    <a:lnTo>
                      <a:pt x="1051810" y="703100"/>
                    </a:lnTo>
                    <a:cubicBezTo>
                      <a:pt x="1073552" y="703100"/>
                      <a:pt x="1094039" y="708476"/>
                      <a:pt x="1111237" y="719439"/>
                    </a:cubicBezTo>
                    <a:cubicBezTo>
                      <a:pt x="1157225" y="733316"/>
                      <a:pt x="1196869" y="766309"/>
                      <a:pt x="1218860" y="813224"/>
                    </a:cubicBezTo>
                    <a:lnTo>
                      <a:pt x="1539733" y="1497751"/>
                    </a:lnTo>
                    <a:cubicBezTo>
                      <a:pt x="1581926" y="1587764"/>
                      <a:pt x="1543161" y="1694939"/>
                      <a:pt x="1453148" y="1737132"/>
                    </a:cubicBezTo>
                    <a:cubicBezTo>
                      <a:pt x="1363136" y="1779325"/>
                      <a:pt x="1255961" y="1740560"/>
                      <a:pt x="1213768" y="1650548"/>
                    </a:cubicBezTo>
                    <a:lnTo>
                      <a:pt x="1180868" y="1580362"/>
                    </a:lnTo>
                    <a:lnTo>
                      <a:pt x="1180868" y="1753052"/>
                    </a:lnTo>
                    <a:lnTo>
                      <a:pt x="1180868" y="1767842"/>
                    </a:lnTo>
                    <a:lnTo>
                      <a:pt x="1180868" y="2614354"/>
                    </a:lnTo>
                    <a:cubicBezTo>
                      <a:pt x="1180868" y="2713765"/>
                      <a:pt x="1100279" y="2794354"/>
                      <a:pt x="1000868" y="2794354"/>
                    </a:cubicBezTo>
                    <a:cubicBezTo>
                      <a:pt x="901457" y="2794354"/>
                      <a:pt x="820868" y="2713765"/>
                      <a:pt x="820868" y="2614354"/>
                    </a:cubicBezTo>
                    <a:lnTo>
                      <a:pt x="820868" y="1896900"/>
                    </a:lnTo>
                    <a:lnTo>
                      <a:pt x="766536" y="1896900"/>
                    </a:lnTo>
                    <a:lnTo>
                      <a:pt x="766536" y="2608003"/>
                    </a:lnTo>
                    <a:cubicBezTo>
                      <a:pt x="766536" y="2707414"/>
                      <a:pt x="685947" y="2788003"/>
                      <a:pt x="586536" y="2788003"/>
                    </a:cubicBezTo>
                    <a:cubicBezTo>
                      <a:pt x="487125" y="2788003"/>
                      <a:pt x="406536" y="2707414"/>
                      <a:pt x="406536" y="2608003"/>
                    </a:cubicBezTo>
                    <a:lnTo>
                      <a:pt x="406536" y="1767842"/>
                    </a:lnTo>
                    <a:lnTo>
                      <a:pt x="406536" y="1746701"/>
                    </a:lnTo>
                    <a:lnTo>
                      <a:pt x="406536" y="1515057"/>
                    </a:lnTo>
                    <a:lnTo>
                      <a:pt x="343024" y="1650548"/>
                    </a:lnTo>
                    <a:cubicBezTo>
                      <a:pt x="300831" y="1740560"/>
                      <a:pt x="193656" y="1779325"/>
                      <a:pt x="103644" y="1737132"/>
                    </a:cubicBezTo>
                    <a:cubicBezTo>
                      <a:pt x="13631" y="1694939"/>
                      <a:pt x="-25134" y="1587764"/>
                      <a:pt x="17059" y="1497751"/>
                    </a:cubicBezTo>
                    <a:lnTo>
                      <a:pt x="337932" y="813224"/>
                    </a:lnTo>
                    <a:cubicBezTo>
                      <a:pt x="366192" y="752937"/>
                      <a:pt x="423602" y="715638"/>
                      <a:pt x="485735" y="713166"/>
                    </a:cubicBezTo>
                    <a:cubicBezTo>
                      <a:pt x="501053" y="706658"/>
                      <a:pt x="517908" y="703100"/>
                      <a:pt x="535594" y="703100"/>
                    </a:cubicBezTo>
                    <a:lnTo>
                      <a:pt x="682289" y="703100"/>
                    </a:lnTo>
                    <a:cubicBezTo>
                      <a:pt x="533636" y="660168"/>
                      <a:pt x="425723" y="522687"/>
                      <a:pt x="425723" y="360000"/>
                    </a:cubicBezTo>
                    <a:cubicBezTo>
                      <a:pt x="425723" y="161177"/>
                      <a:pt x="586900" y="0"/>
                      <a:pt x="785723"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fontAlgn="base">
                  <a:spcBef>
                    <a:spcPct val="0"/>
                  </a:spcBef>
                  <a:spcAft>
                    <a:spcPct val="0"/>
                  </a:spcAft>
                </a:pPr>
                <a:endParaRPr lang="en-GB" dirty="0">
                  <a:solidFill>
                    <a:srgbClr val="0F5385"/>
                  </a:solidFill>
                  <a:latin typeface="Arial" panose="020B0604020202020204" pitchFamily="34" charset="0"/>
                  <a:cs typeface="Arial" panose="020B0604020202020204" pitchFamily="34" charset="0"/>
                </a:endParaRPr>
              </a:p>
            </p:txBody>
          </p:sp>
          <p:sp>
            <p:nvSpPr>
              <p:cNvPr id="240" name="TextBox 239"/>
              <p:cNvSpPr txBox="1"/>
              <p:nvPr/>
            </p:nvSpPr>
            <p:spPr>
              <a:xfrm>
                <a:off x="3183577" y="3028208"/>
                <a:ext cx="1710046" cy="1200329"/>
              </a:xfrm>
              <a:prstGeom prst="rect">
                <a:avLst/>
              </a:prstGeom>
              <a:noFill/>
            </p:spPr>
            <p:txBody>
              <a:bodyPr wrap="square" rtlCol="0">
                <a:normAutofit fontScale="25000" lnSpcReduction="20000"/>
              </a:bodyPr>
              <a:lstStyle/>
              <a:p>
                <a:pPr algn="ctr" fontAlgn="base">
                  <a:spcBef>
                    <a:spcPct val="0"/>
                  </a:spcBef>
                  <a:spcAft>
                    <a:spcPct val="0"/>
                  </a:spcAft>
                </a:pPr>
                <a:endParaRPr lang="en-GB" b="1" dirty="0">
                  <a:solidFill>
                    <a:prstClr val="white"/>
                  </a:solidFill>
                  <a:latin typeface="Arial" panose="020B0604020202020204" pitchFamily="34" charset="0"/>
                  <a:ea typeface="ＭＳ Ｐゴシック" pitchFamily="34" charset="-128"/>
                  <a:cs typeface="Arial" pitchFamily="34" charset="0"/>
                </a:endParaRPr>
              </a:p>
            </p:txBody>
          </p:sp>
        </p:grpSp>
        <p:grpSp>
          <p:nvGrpSpPr>
            <p:cNvPr id="173" name="Group 172"/>
            <p:cNvGrpSpPr>
              <a:grpSpLocks noChangeAspect="1"/>
            </p:cNvGrpSpPr>
            <p:nvPr/>
          </p:nvGrpSpPr>
          <p:grpSpPr>
            <a:xfrm>
              <a:off x="4232099" y="2323944"/>
              <a:ext cx="288117" cy="517155"/>
              <a:chOff x="2897213" y="1925311"/>
              <a:chExt cx="2282774" cy="4097452"/>
            </a:xfrm>
          </p:grpSpPr>
          <p:sp>
            <p:nvSpPr>
              <p:cNvPr id="237" name="Rounded Rectangle 11"/>
              <p:cNvSpPr>
                <a:spLocks noChangeAspect="1"/>
              </p:cNvSpPr>
              <p:nvPr/>
            </p:nvSpPr>
            <p:spPr>
              <a:xfrm>
                <a:off x="2897213" y="1925311"/>
                <a:ext cx="2282774" cy="4097452"/>
              </a:xfrm>
              <a:custGeom>
                <a:avLst/>
                <a:gdLst/>
                <a:ahLst/>
                <a:cxnLst/>
                <a:rect l="l" t="t" r="r" b="b"/>
                <a:pathLst>
                  <a:path w="1556792" h="2794354">
                    <a:moveTo>
                      <a:pt x="785723" y="0"/>
                    </a:moveTo>
                    <a:cubicBezTo>
                      <a:pt x="984546" y="0"/>
                      <a:pt x="1145723" y="161177"/>
                      <a:pt x="1145723" y="360000"/>
                    </a:cubicBezTo>
                    <a:cubicBezTo>
                      <a:pt x="1145723" y="522687"/>
                      <a:pt x="1037810" y="660168"/>
                      <a:pt x="889157" y="703100"/>
                    </a:cubicBezTo>
                    <a:lnTo>
                      <a:pt x="1051810" y="703100"/>
                    </a:lnTo>
                    <a:cubicBezTo>
                      <a:pt x="1073552" y="703100"/>
                      <a:pt x="1094039" y="708476"/>
                      <a:pt x="1111237" y="719439"/>
                    </a:cubicBezTo>
                    <a:cubicBezTo>
                      <a:pt x="1157225" y="733316"/>
                      <a:pt x="1196869" y="766309"/>
                      <a:pt x="1218860" y="813224"/>
                    </a:cubicBezTo>
                    <a:lnTo>
                      <a:pt x="1539733" y="1497751"/>
                    </a:lnTo>
                    <a:cubicBezTo>
                      <a:pt x="1581926" y="1587764"/>
                      <a:pt x="1543161" y="1694939"/>
                      <a:pt x="1453148" y="1737132"/>
                    </a:cubicBezTo>
                    <a:cubicBezTo>
                      <a:pt x="1363136" y="1779325"/>
                      <a:pt x="1255961" y="1740560"/>
                      <a:pt x="1213768" y="1650548"/>
                    </a:cubicBezTo>
                    <a:lnTo>
                      <a:pt x="1180868" y="1580362"/>
                    </a:lnTo>
                    <a:lnTo>
                      <a:pt x="1180868" y="1753052"/>
                    </a:lnTo>
                    <a:lnTo>
                      <a:pt x="1180868" y="1767842"/>
                    </a:lnTo>
                    <a:lnTo>
                      <a:pt x="1180868" y="2614354"/>
                    </a:lnTo>
                    <a:cubicBezTo>
                      <a:pt x="1180868" y="2713765"/>
                      <a:pt x="1100279" y="2794354"/>
                      <a:pt x="1000868" y="2794354"/>
                    </a:cubicBezTo>
                    <a:cubicBezTo>
                      <a:pt x="901457" y="2794354"/>
                      <a:pt x="820868" y="2713765"/>
                      <a:pt x="820868" y="2614354"/>
                    </a:cubicBezTo>
                    <a:lnTo>
                      <a:pt x="820868" y="1896900"/>
                    </a:lnTo>
                    <a:lnTo>
                      <a:pt x="766536" y="1896900"/>
                    </a:lnTo>
                    <a:lnTo>
                      <a:pt x="766536" y="2608003"/>
                    </a:lnTo>
                    <a:cubicBezTo>
                      <a:pt x="766536" y="2707414"/>
                      <a:pt x="685947" y="2788003"/>
                      <a:pt x="586536" y="2788003"/>
                    </a:cubicBezTo>
                    <a:cubicBezTo>
                      <a:pt x="487125" y="2788003"/>
                      <a:pt x="406536" y="2707414"/>
                      <a:pt x="406536" y="2608003"/>
                    </a:cubicBezTo>
                    <a:lnTo>
                      <a:pt x="406536" y="1767842"/>
                    </a:lnTo>
                    <a:lnTo>
                      <a:pt x="406536" y="1746701"/>
                    </a:lnTo>
                    <a:lnTo>
                      <a:pt x="406536" y="1515057"/>
                    </a:lnTo>
                    <a:lnTo>
                      <a:pt x="343024" y="1650548"/>
                    </a:lnTo>
                    <a:cubicBezTo>
                      <a:pt x="300831" y="1740560"/>
                      <a:pt x="193656" y="1779325"/>
                      <a:pt x="103644" y="1737132"/>
                    </a:cubicBezTo>
                    <a:cubicBezTo>
                      <a:pt x="13631" y="1694939"/>
                      <a:pt x="-25134" y="1587764"/>
                      <a:pt x="17059" y="1497751"/>
                    </a:cubicBezTo>
                    <a:lnTo>
                      <a:pt x="337932" y="813224"/>
                    </a:lnTo>
                    <a:cubicBezTo>
                      <a:pt x="366192" y="752937"/>
                      <a:pt x="423602" y="715638"/>
                      <a:pt x="485735" y="713166"/>
                    </a:cubicBezTo>
                    <a:cubicBezTo>
                      <a:pt x="501053" y="706658"/>
                      <a:pt x="517908" y="703100"/>
                      <a:pt x="535594" y="703100"/>
                    </a:cubicBezTo>
                    <a:lnTo>
                      <a:pt x="682289" y="703100"/>
                    </a:lnTo>
                    <a:cubicBezTo>
                      <a:pt x="533636" y="660168"/>
                      <a:pt x="425723" y="522687"/>
                      <a:pt x="425723" y="360000"/>
                    </a:cubicBezTo>
                    <a:cubicBezTo>
                      <a:pt x="425723" y="161177"/>
                      <a:pt x="586900" y="0"/>
                      <a:pt x="785723"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fontAlgn="base">
                  <a:spcBef>
                    <a:spcPct val="0"/>
                  </a:spcBef>
                  <a:spcAft>
                    <a:spcPct val="0"/>
                  </a:spcAft>
                </a:pPr>
                <a:endParaRPr lang="en-GB" dirty="0">
                  <a:solidFill>
                    <a:srgbClr val="0F5385"/>
                  </a:solidFill>
                  <a:latin typeface="Arial" panose="020B0604020202020204" pitchFamily="34" charset="0"/>
                  <a:cs typeface="Arial" panose="020B0604020202020204" pitchFamily="34" charset="0"/>
                </a:endParaRPr>
              </a:p>
            </p:txBody>
          </p:sp>
          <p:sp>
            <p:nvSpPr>
              <p:cNvPr id="238" name="TextBox 237"/>
              <p:cNvSpPr txBox="1"/>
              <p:nvPr/>
            </p:nvSpPr>
            <p:spPr>
              <a:xfrm>
                <a:off x="3183577" y="3028208"/>
                <a:ext cx="1710046" cy="1200329"/>
              </a:xfrm>
              <a:prstGeom prst="rect">
                <a:avLst/>
              </a:prstGeom>
              <a:noFill/>
            </p:spPr>
            <p:txBody>
              <a:bodyPr wrap="square" rtlCol="0">
                <a:normAutofit fontScale="25000" lnSpcReduction="20000"/>
              </a:bodyPr>
              <a:lstStyle/>
              <a:p>
                <a:pPr algn="ctr" fontAlgn="base">
                  <a:spcBef>
                    <a:spcPct val="0"/>
                  </a:spcBef>
                  <a:spcAft>
                    <a:spcPct val="0"/>
                  </a:spcAft>
                </a:pPr>
                <a:endParaRPr lang="en-GB" b="1" dirty="0">
                  <a:solidFill>
                    <a:prstClr val="white"/>
                  </a:solidFill>
                  <a:latin typeface="Arial" panose="020B0604020202020204" pitchFamily="34" charset="0"/>
                  <a:ea typeface="ＭＳ Ｐゴシック" pitchFamily="34" charset="-128"/>
                  <a:cs typeface="Arial" pitchFamily="34" charset="0"/>
                </a:endParaRPr>
              </a:p>
            </p:txBody>
          </p:sp>
        </p:grpSp>
        <p:grpSp>
          <p:nvGrpSpPr>
            <p:cNvPr id="174" name="Group 173"/>
            <p:cNvGrpSpPr>
              <a:grpSpLocks noChangeAspect="1"/>
            </p:cNvGrpSpPr>
            <p:nvPr/>
          </p:nvGrpSpPr>
          <p:grpSpPr>
            <a:xfrm>
              <a:off x="3132575" y="2323944"/>
              <a:ext cx="288117" cy="517155"/>
              <a:chOff x="2897213" y="1925311"/>
              <a:chExt cx="2282774" cy="4097452"/>
            </a:xfrm>
          </p:grpSpPr>
          <p:sp>
            <p:nvSpPr>
              <p:cNvPr id="235" name="Rounded Rectangle 11"/>
              <p:cNvSpPr>
                <a:spLocks noChangeAspect="1"/>
              </p:cNvSpPr>
              <p:nvPr/>
            </p:nvSpPr>
            <p:spPr>
              <a:xfrm>
                <a:off x="2897213" y="1925311"/>
                <a:ext cx="2282774" cy="4097452"/>
              </a:xfrm>
              <a:custGeom>
                <a:avLst/>
                <a:gdLst/>
                <a:ahLst/>
                <a:cxnLst/>
                <a:rect l="l" t="t" r="r" b="b"/>
                <a:pathLst>
                  <a:path w="1556792" h="2794354">
                    <a:moveTo>
                      <a:pt x="785723" y="0"/>
                    </a:moveTo>
                    <a:cubicBezTo>
                      <a:pt x="984546" y="0"/>
                      <a:pt x="1145723" y="161177"/>
                      <a:pt x="1145723" y="360000"/>
                    </a:cubicBezTo>
                    <a:cubicBezTo>
                      <a:pt x="1145723" y="522687"/>
                      <a:pt x="1037810" y="660168"/>
                      <a:pt x="889157" y="703100"/>
                    </a:cubicBezTo>
                    <a:lnTo>
                      <a:pt x="1051810" y="703100"/>
                    </a:lnTo>
                    <a:cubicBezTo>
                      <a:pt x="1073552" y="703100"/>
                      <a:pt x="1094039" y="708476"/>
                      <a:pt x="1111237" y="719439"/>
                    </a:cubicBezTo>
                    <a:cubicBezTo>
                      <a:pt x="1157225" y="733316"/>
                      <a:pt x="1196869" y="766309"/>
                      <a:pt x="1218860" y="813224"/>
                    </a:cubicBezTo>
                    <a:lnTo>
                      <a:pt x="1539733" y="1497751"/>
                    </a:lnTo>
                    <a:cubicBezTo>
                      <a:pt x="1581926" y="1587764"/>
                      <a:pt x="1543161" y="1694939"/>
                      <a:pt x="1453148" y="1737132"/>
                    </a:cubicBezTo>
                    <a:cubicBezTo>
                      <a:pt x="1363136" y="1779325"/>
                      <a:pt x="1255961" y="1740560"/>
                      <a:pt x="1213768" y="1650548"/>
                    </a:cubicBezTo>
                    <a:lnTo>
                      <a:pt x="1180868" y="1580362"/>
                    </a:lnTo>
                    <a:lnTo>
                      <a:pt x="1180868" y="1753052"/>
                    </a:lnTo>
                    <a:lnTo>
                      <a:pt x="1180868" y="1767842"/>
                    </a:lnTo>
                    <a:lnTo>
                      <a:pt x="1180868" y="2614354"/>
                    </a:lnTo>
                    <a:cubicBezTo>
                      <a:pt x="1180868" y="2713765"/>
                      <a:pt x="1100279" y="2794354"/>
                      <a:pt x="1000868" y="2794354"/>
                    </a:cubicBezTo>
                    <a:cubicBezTo>
                      <a:pt x="901457" y="2794354"/>
                      <a:pt x="820868" y="2713765"/>
                      <a:pt x="820868" y="2614354"/>
                    </a:cubicBezTo>
                    <a:lnTo>
                      <a:pt x="820868" y="1896900"/>
                    </a:lnTo>
                    <a:lnTo>
                      <a:pt x="766536" y="1896900"/>
                    </a:lnTo>
                    <a:lnTo>
                      <a:pt x="766536" y="2608003"/>
                    </a:lnTo>
                    <a:cubicBezTo>
                      <a:pt x="766536" y="2707414"/>
                      <a:pt x="685947" y="2788003"/>
                      <a:pt x="586536" y="2788003"/>
                    </a:cubicBezTo>
                    <a:cubicBezTo>
                      <a:pt x="487125" y="2788003"/>
                      <a:pt x="406536" y="2707414"/>
                      <a:pt x="406536" y="2608003"/>
                    </a:cubicBezTo>
                    <a:lnTo>
                      <a:pt x="406536" y="1767842"/>
                    </a:lnTo>
                    <a:lnTo>
                      <a:pt x="406536" y="1746701"/>
                    </a:lnTo>
                    <a:lnTo>
                      <a:pt x="406536" y="1515057"/>
                    </a:lnTo>
                    <a:lnTo>
                      <a:pt x="343024" y="1650548"/>
                    </a:lnTo>
                    <a:cubicBezTo>
                      <a:pt x="300831" y="1740560"/>
                      <a:pt x="193656" y="1779325"/>
                      <a:pt x="103644" y="1737132"/>
                    </a:cubicBezTo>
                    <a:cubicBezTo>
                      <a:pt x="13631" y="1694939"/>
                      <a:pt x="-25134" y="1587764"/>
                      <a:pt x="17059" y="1497751"/>
                    </a:cubicBezTo>
                    <a:lnTo>
                      <a:pt x="337932" y="813224"/>
                    </a:lnTo>
                    <a:cubicBezTo>
                      <a:pt x="366192" y="752937"/>
                      <a:pt x="423602" y="715638"/>
                      <a:pt x="485735" y="713166"/>
                    </a:cubicBezTo>
                    <a:cubicBezTo>
                      <a:pt x="501053" y="706658"/>
                      <a:pt x="517908" y="703100"/>
                      <a:pt x="535594" y="703100"/>
                    </a:cubicBezTo>
                    <a:lnTo>
                      <a:pt x="682289" y="703100"/>
                    </a:lnTo>
                    <a:cubicBezTo>
                      <a:pt x="533636" y="660168"/>
                      <a:pt x="425723" y="522687"/>
                      <a:pt x="425723" y="360000"/>
                    </a:cubicBezTo>
                    <a:cubicBezTo>
                      <a:pt x="425723" y="161177"/>
                      <a:pt x="586900" y="0"/>
                      <a:pt x="785723"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fontAlgn="base">
                  <a:spcBef>
                    <a:spcPct val="0"/>
                  </a:spcBef>
                  <a:spcAft>
                    <a:spcPct val="0"/>
                  </a:spcAft>
                </a:pPr>
                <a:endParaRPr lang="en-GB" dirty="0">
                  <a:solidFill>
                    <a:srgbClr val="0F5385"/>
                  </a:solidFill>
                  <a:latin typeface="Arial" panose="020B0604020202020204" pitchFamily="34" charset="0"/>
                  <a:cs typeface="Arial" panose="020B0604020202020204" pitchFamily="34" charset="0"/>
                </a:endParaRPr>
              </a:p>
            </p:txBody>
          </p:sp>
          <p:sp>
            <p:nvSpPr>
              <p:cNvPr id="236" name="TextBox 235"/>
              <p:cNvSpPr txBox="1"/>
              <p:nvPr/>
            </p:nvSpPr>
            <p:spPr>
              <a:xfrm>
                <a:off x="3183577" y="3028208"/>
                <a:ext cx="1710046" cy="1200329"/>
              </a:xfrm>
              <a:prstGeom prst="rect">
                <a:avLst/>
              </a:prstGeom>
              <a:noFill/>
            </p:spPr>
            <p:txBody>
              <a:bodyPr wrap="square" rtlCol="0">
                <a:normAutofit fontScale="25000" lnSpcReduction="20000"/>
              </a:bodyPr>
              <a:lstStyle/>
              <a:p>
                <a:pPr algn="ctr" fontAlgn="base">
                  <a:spcBef>
                    <a:spcPct val="0"/>
                  </a:spcBef>
                  <a:spcAft>
                    <a:spcPct val="0"/>
                  </a:spcAft>
                </a:pPr>
                <a:endParaRPr lang="en-GB" b="1" dirty="0">
                  <a:solidFill>
                    <a:prstClr val="white"/>
                  </a:solidFill>
                  <a:latin typeface="Arial" panose="020B0604020202020204" pitchFamily="34" charset="0"/>
                  <a:ea typeface="ＭＳ Ｐゴシック" pitchFamily="34" charset="-128"/>
                  <a:cs typeface="Arial" pitchFamily="34" charset="0"/>
                </a:endParaRPr>
              </a:p>
            </p:txBody>
          </p:sp>
        </p:grpSp>
        <p:grpSp>
          <p:nvGrpSpPr>
            <p:cNvPr id="175" name="Group 174"/>
            <p:cNvGrpSpPr>
              <a:grpSpLocks noChangeAspect="1"/>
            </p:cNvGrpSpPr>
            <p:nvPr/>
          </p:nvGrpSpPr>
          <p:grpSpPr>
            <a:xfrm>
              <a:off x="6431146" y="2323944"/>
              <a:ext cx="288117" cy="517155"/>
              <a:chOff x="2897213" y="1925311"/>
              <a:chExt cx="2282774" cy="4097452"/>
            </a:xfrm>
          </p:grpSpPr>
          <p:sp>
            <p:nvSpPr>
              <p:cNvPr id="233" name="Rounded Rectangle 11"/>
              <p:cNvSpPr>
                <a:spLocks noChangeAspect="1"/>
              </p:cNvSpPr>
              <p:nvPr/>
            </p:nvSpPr>
            <p:spPr>
              <a:xfrm>
                <a:off x="2897213" y="1925311"/>
                <a:ext cx="2282774" cy="4097452"/>
              </a:xfrm>
              <a:custGeom>
                <a:avLst/>
                <a:gdLst/>
                <a:ahLst/>
                <a:cxnLst/>
                <a:rect l="l" t="t" r="r" b="b"/>
                <a:pathLst>
                  <a:path w="1556792" h="2794354">
                    <a:moveTo>
                      <a:pt x="785723" y="0"/>
                    </a:moveTo>
                    <a:cubicBezTo>
                      <a:pt x="984546" y="0"/>
                      <a:pt x="1145723" y="161177"/>
                      <a:pt x="1145723" y="360000"/>
                    </a:cubicBezTo>
                    <a:cubicBezTo>
                      <a:pt x="1145723" y="522687"/>
                      <a:pt x="1037810" y="660168"/>
                      <a:pt x="889157" y="703100"/>
                    </a:cubicBezTo>
                    <a:lnTo>
                      <a:pt x="1051810" y="703100"/>
                    </a:lnTo>
                    <a:cubicBezTo>
                      <a:pt x="1073552" y="703100"/>
                      <a:pt x="1094039" y="708476"/>
                      <a:pt x="1111237" y="719439"/>
                    </a:cubicBezTo>
                    <a:cubicBezTo>
                      <a:pt x="1157225" y="733316"/>
                      <a:pt x="1196869" y="766309"/>
                      <a:pt x="1218860" y="813224"/>
                    </a:cubicBezTo>
                    <a:lnTo>
                      <a:pt x="1539733" y="1497751"/>
                    </a:lnTo>
                    <a:cubicBezTo>
                      <a:pt x="1581926" y="1587764"/>
                      <a:pt x="1543161" y="1694939"/>
                      <a:pt x="1453148" y="1737132"/>
                    </a:cubicBezTo>
                    <a:cubicBezTo>
                      <a:pt x="1363136" y="1779325"/>
                      <a:pt x="1255961" y="1740560"/>
                      <a:pt x="1213768" y="1650548"/>
                    </a:cubicBezTo>
                    <a:lnTo>
                      <a:pt x="1180868" y="1580362"/>
                    </a:lnTo>
                    <a:lnTo>
                      <a:pt x="1180868" y="1753052"/>
                    </a:lnTo>
                    <a:lnTo>
                      <a:pt x="1180868" y="1767842"/>
                    </a:lnTo>
                    <a:lnTo>
                      <a:pt x="1180868" y="2614354"/>
                    </a:lnTo>
                    <a:cubicBezTo>
                      <a:pt x="1180868" y="2713765"/>
                      <a:pt x="1100279" y="2794354"/>
                      <a:pt x="1000868" y="2794354"/>
                    </a:cubicBezTo>
                    <a:cubicBezTo>
                      <a:pt x="901457" y="2794354"/>
                      <a:pt x="820868" y="2713765"/>
                      <a:pt x="820868" y="2614354"/>
                    </a:cubicBezTo>
                    <a:lnTo>
                      <a:pt x="820868" y="1896900"/>
                    </a:lnTo>
                    <a:lnTo>
                      <a:pt x="766536" y="1896900"/>
                    </a:lnTo>
                    <a:lnTo>
                      <a:pt x="766536" y="2608003"/>
                    </a:lnTo>
                    <a:cubicBezTo>
                      <a:pt x="766536" y="2707414"/>
                      <a:pt x="685947" y="2788003"/>
                      <a:pt x="586536" y="2788003"/>
                    </a:cubicBezTo>
                    <a:cubicBezTo>
                      <a:pt x="487125" y="2788003"/>
                      <a:pt x="406536" y="2707414"/>
                      <a:pt x="406536" y="2608003"/>
                    </a:cubicBezTo>
                    <a:lnTo>
                      <a:pt x="406536" y="1767842"/>
                    </a:lnTo>
                    <a:lnTo>
                      <a:pt x="406536" y="1746701"/>
                    </a:lnTo>
                    <a:lnTo>
                      <a:pt x="406536" y="1515057"/>
                    </a:lnTo>
                    <a:lnTo>
                      <a:pt x="343024" y="1650548"/>
                    </a:lnTo>
                    <a:cubicBezTo>
                      <a:pt x="300831" y="1740560"/>
                      <a:pt x="193656" y="1779325"/>
                      <a:pt x="103644" y="1737132"/>
                    </a:cubicBezTo>
                    <a:cubicBezTo>
                      <a:pt x="13631" y="1694939"/>
                      <a:pt x="-25134" y="1587764"/>
                      <a:pt x="17059" y="1497751"/>
                    </a:cubicBezTo>
                    <a:lnTo>
                      <a:pt x="337932" y="813224"/>
                    </a:lnTo>
                    <a:cubicBezTo>
                      <a:pt x="366192" y="752937"/>
                      <a:pt x="423602" y="715638"/>
                      <a:pt x="485735" y="713166"/>
                    </a:cubicBezTo>
                    <a:cubicBezTo>
                      <a:pt x="501053" y="706658"/>
                      <a:pt x="517908" y="703100"/>
                      <a:pt x="535594" y="703100"/>
                    </a:cubicBezTo>
                    <a:lnTo>
                      <a:pt x="682289" y="703100"/>
                    </a:lnTo>
                    <a:cubicBezTo>
                      <a:pt x="533636" y="660168"/>
                      <a:pt x="425723" y="522687"/>
                      <a:pt x="425723" y="360000"/>
                    </a:cubicBezTo>
                    <a:cubicBezTo>
                      <a:pt x="425723" y="161177"/>
                      <a:pt x="586900" y="0"/>
                      <a:pt x="785723"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fontAlgn="base">
                  <a:spcBef>
                    <a:spcPct val="0"/>
                  </a:spcBef>
                  <a:spcAft>
                    <a:spcPct val="0"/>
                  </a:spcAft>
                </a:pPr>
                <a:endParaRPr lang="en-GB" dirty="0">
                  <a:solidFill>
                    <a:srgbClr val="0F5385"/>
                  </a:solidFill>
                  <a:latin typeface="Arial" panose="020B0604020202020204" pitchFamily="34" charset="0"/>
                  <a:cs typeface="Arial" panose="020B0604020202020204" pitchFamily="34" charset="0"/>
                </a:endParaRPr>
              </a:p>
            </p:txBody>
          </p:sp>
          <p:sp>
            <p:nvSpPr>
              <p:cNvPr id="234" name="TextBox 233"/>
              <p:cNvSpPr txBox="1"/>
              <p:nvPr/>
            </p:nvSpPr>
            <p:spPr>
              <a:xfrm>
                <a:off x="3183577" y="3028208"/>
                <a:ext cx="1710046" cy="1200329"/>
              </a:xfrm>
              <a:prstGeom prst="rect">
                <a:avLst/>
              </a:prstGeom>
              <a:noFill/>
            </p:spPr>
            <p:txBody>
              <a:bodyPr wrap="square" rtlCol="0">
                <a:normAutofit fontScale="25000" lnSpcReduction="20000"/>
              </a:bodyPr>
              <a:lstStyle/>
              <a:p>
                <a:pPr algn="ctr" fontAlgn="base">
                  <a:spcBef>
                    <a:spcPct val="0"/>
                  </a:spcBef>
                  <a:spcAft>
                    <a:spcPct val="0"/>
                  </a:spcAft>
                </a:pPr>
                <a:endParaRPr lang="en-GB" b="1" dirty="0">
                  <a:solidFill>
                    <a:prstClr val="white"/>
                  </a:solidFill>
                  <a:latin typeface="Arial" panose="020B0604020202020204" pitchFamily="34" charset="0"/>
                  <a:ea typeface="ＭＳ Ｐゴシック" pitchFamily="34" charset="-128"/>
                  <a:cs typeface="Arial" pitchFamily="34" charset="0"/>
                </a:endParaRPr>
              </a:p>
            </p:txBody>
          </p:sp>
        </p:grpSp>
        <p:grpSp>
          <p:nvGrpSpPr>
            <p:cNvPr id="176" name="Group 175"/>
            <p:cNvGrpSpPr>
              <a:grpSpLocks noChangeAspect="1"/>
            </p:cNvGrpSpPr>
            <p:nvPr/>
          </p:nvGrpSpPr>
          <p:grpSpPr>
            <a:xfrm>
              <a:off x="1623344" y="3212725"/>
              <a:ext cx="671694" cy="517155"/>
              <a:chOff x="3183577" y="1925311"/>
              <a:chExt cx="5321886" cy="4097452"/>
            </a:xfrm>
          </p:grpSpPr>
          <p:sp>
            <p:nvSpPr>
              <p:cNvPr id="231" name="Rounded Rectangle 11"/>
              <p:cNvSpPr>
                <a:spLocks noChangeAspect="1"/>
              </p:cNvSpPr>
              <p:nvPr/>
            </p:nvSpPr>
            <p:spPr>
              <a:xfrm>
                <a:off x="6222689" y="1925311"/>
                <a:ext cx="2282774" cy="4097452"/>
              </a:xfrm>
              <a:custGeom>
                <a:avLst/>
                <a:gdLst/>
                <a:ahLst/>
                <a:cxnLst/>
                <a:rect l="l" t="t" r="r" b="b"/>
                <a:pathLst>
                  <a:path w="1556792" h="2794354">
                    <a:moveTo>
                      <a:pt x="785723" y="0"/>
                    </a:moveTo>
                    <a:cubicBezTo>
                      <a:pt x="984546" y="0"/>
                      <a:pt x="1145723" y="161177"/>
                      <a:pt x="1145723" y="360000"/>
                    </a:cubicBezTo>
                    <a:cubicBezTo>
                      <a:pt x="1145723" y="522687"/>
                      <a:pt x="1037810" y="660168"/>
                      <a:pt x="889157" y="703100"/>
                    </a:cubicBezTo>
                    <a:lnTo>
                      <a:pt x="1051810" y="703100"/>
                    </a:lnTo>
                    <a:cubicBezTo>
                      <a:pt x="1073552" y="703100"/>
                      <a:pt x="1094039" y="708476"/>
                      <a:pt x="1111237" y="719439"/>
                    </a:cubicBezTo>
                    <a:cubicBezTo>
                      <a:pt x="1157225" y="733316"/>
                      <a:pt x="1196869" y="766309"/>
                      <a:pt x="1218860" y="813224"/>
                    </a:cubicBezTo>
                    <a:lnTo>
                      <a:pt x="1539733" y="1497751"/>
                    </a:lnTo>
                    <a:cubicBezTo>
                      <a:pt x="1581926" y="1587764"/>
                      <a:pt x="1543161" y="1694939"/>
                      <a:pt x="1453148" y="1737132"/>
                    </a:cubicBezTo>
                    <a:cubicBezTo>
                      <a:pt x="1363136" y="1779325"/>
                      <a:pt x="1255961" y="1740560"/>
                      <a:pt x="1213768" y="1650548"/>
                    </a:cubicBezTo>
                    <a:lnTo>
                      <a:pt x="1180868" y="1580362"/>
                    </a:lnTo>
                    <a:lnTo>
                      <a:pt x="1180868" y="1753052"/>
                    </a:lnTo>
                    <a:lnTo>
                      <a:pt x="1180868" y="1767842"/>
                    </a:lnTo>
                    <a:lnTo>
                      <a:pt x="1180868" y="2614354"/>
                    </a:lnTo>
                    <a:cubicBezTo>
                      <a:pt x="1180868" y="2713765"/>
                      <a:pt x="1100279" y="2794354"/>
                      <a:pt x="1000868" y="2794354"/>
                    </a:cubicBezTo>
                    <a:cubicBezTo>
                      <a:pt x="901457" y="2794354"/>
                      <a:pt x="820868" y="2713765"/>
                      <a:pt x="820868" y="2614354"/>
                    </a:cubicBezTo>
                    <a:lnTo>
                      <a:pt x="820868" y="1896900"/>
                    </a:lnTo>
                    <a:lnTo>
                      <a:pt x="766536" y="1896900"/>
                    </a:lnTo>
                    <a:lnTo>
                      <a:pt x="766536" y="2608003"/>
                    </a:lnTo>
                    <a:cubicBezTo>
                      <a:pt x="766536" y="2707414"/>
                      <a:pt x="685947" y="2788003"/>
                      <a:pt x="586536" y="2788003"/>
                    </a:cubicBezTo>
                    <a:cubicBezTo>
                      <a:pt x="487125" y="2788003"/>
                      <a:pt x="406536" y="2707414"/>
                      <a:pt x="406536" y="2608003"/>
                    </a:cubicBezTo>
                    <a:lnTo>
                      <a:pt x="406536" y="1767842"/>
                    </a:lnTo>
                    <a:lnTo>
                      <a:pt x="406536" y="1746701"/>
                    </a:lnTo>
                    <a:lnTo>
                      <a:pt x="406536" y="1515057"/>
                    </a:lnTo>
                    <a:lnTo>
                      <a:pt x="343024" y="1650548"/>
                    </a:lnTo>
                    <a:cubicBezTo>
                      <a:pt x="300831" y="1740560"/>
                      <a:pt x="193656" y="1779325"/>
                      <a:pt x="103644" y="1737132"/>
                    </a:cubicBezTo>
                    <a:cubicBezTo>
                      <a:pt x="13631" y="1694939"/>
                      <a:pt x="-25134" y="1587764"/>
                      <a:pt x="17059" y="1497751"/>
                    </a:cubicBezTo>
                    <a:lnTo>
                      <a:pt x="337932" y="813224"/>
                    </a:lnTo>
                    <a:cubicBezTo>
                      <a:pt x="366192" y="752937"/>
                      <a:pt x="423602" y="715638"/>
                      <a:pt x="485735" y="713166"/>
                    </a:cubicBezTo>
                    <a:cubicBezTo>
                      <a:pt x="501053" y="706658"/>
                      <a:pt x="517908" y="703100"/>
                      <a:pt x="535594" y="703100"/>
                    </a:cubicBezTo>
                    <a:lnTo>
                      <a:pt x="682289" y="703100"/>
                    </a:lnTo>
                    <a:cubicBezTo>
                      <a:pt x="533636" y="660168"/>
                      <a:pt x="425723" y="522687"/>
                      <a:pt x="425723" y="360000"/>
                    </a:cubicBezTo>
                    <a:cubicBezTo>
                      <a:pt x="425723" y="161177"/>
                      <a:pt x="586900" y="0"/>
                      <a:pt x="785723"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fontAlgn="base">
                  <a:spcBef>
                    <a:spcPct val="0"/>
                  </a:spcBef>
                  <a:spcAft>
                    <a:spcPct val="0"/>
                  </a:spcAft>
                </a:pPr>
                <a:endParaRPr lang="en-GB" dirty="0">
                  <a:solidFill>
                    <a:srgbClr val="0F5385"/>
                  </a:solidFill>
                  <a:latin typeface="Arial" panose="020B0604020202020204" pitchFamily="34" charset="0"/>
                  <a:cs typeface="Arial" panose="020B0604020202020204" pitchFamily="34" charset="0"/>
                </a:endParaRPr>
              </a:p>
            </p:txBody>
          </p:sp>
          <p:sp>
            <p:nvSpPr>
              <p:cNvPr id="232" name="TextBox 231"/>
              <p:cNvSpPr txBox="1"/>
              <p:nvPr/>
            </p:nvSpPr>
            <p:spPr>
              <a:xfrm>
                <a:off x="3183577" y="3028208"/>
                <a:ext cx="1710046" cy="1200329"/>
              </a:xfrm>
              <a:prstGeom prst="rect">
                <a:avLst/>
              </a:prstGeom>
              <a:noFill/>
            </p:spPr>
            <p:txBody>
              <a:bodyPr wrap="square" rtlCol="0">
                <a:normAutofit fontScale="25000" lnSpcReduction="20000"/>
              </a:bodyPr>
              <a:lstStyle/>
              <a:p>
                <a:pPr algn="ctr" fontAlgn="base">
                  <a:spcBef>
                    <a:spcPct val="0"/>
                  </a:spcBef>
                  <a:spcAft>
                    <a:spcPct val="0"/>
                  </a:spcAft>
                </a:pPr>
                <a:endParaRPr lang="en-GB" b="1" dirty="0">
                  <a:solidFill>
                    <a:prstClr val="white"/>
                  </a:solidFill>
                  <a:latin typeface="Arial" panose="020B0604020202020204" pitchFamily="34" charset="0"/>
                  <a:ea typeface="ＭＳ Ｐゴシック" pitchFamily="34" charset="-128"/>
                  <a:cs typeface="Arial" pitchFamily="34" charset="0"/>
                </a:endParaRPr>
              </a:p>
            </p:txBody>
          </p:sp>
        </p:grpSp>
        <p:grpSp>
          <p:nvGrpSpPr>
            <p:cNvPr id="177" name="Group 176"/>
            <p:cNvGrpSpPr>
              <a:grpSpLocks noChangeAspect="1"/>
            </p:cNvGrpSpPr>
            <p:nvPr/>
          </p:nvGrpSpPr>
          <p:grpSpPr>
            <a:xfrm>
              <a:off x="2686725" y="3212725"/>
              <a:ext cx="288117" cy="517155"/>
              <a:chOff x="2897213" y="1925311"/>
              <a:chExt cx="2282774" cy="4097452"/>
            </a:xfrm>
          </p:grpSpPr>
          <p:sp>
            <p:nvSpPr>
              <p:cNvPr id="229" name="Rounded Rectangle 11"/>
              <p:cNvSpPr>
                <a:spLocks noChangeAspect="1"/>
              </p:cNvSpPr>
              <p:nvPr/>
            </p:nvSpPr>
            <p:spPr>
              <a:xfrm>
                <a:off x="2897213" y="1925311"/>
                <a:ext cx="2282774" cy="4097452"/>
              </a:xfrm>
              <a:custGeom>
                <a:avLst/>
                <a:gdLst/>
                <a:ahLst/>
                <a:cxnLst/>
                <a:rect l="l" t="t" r="r" b="b"/>
                <a:pathLst>
                  <a:path w="1556792" h="2794354">
                    <a:moveTo>
                      <a:pt x="785723" y="0"/>
                    </a:moveTo>
                    <a:cubicBezTo>
                      <a:pt x="984546" y="0"/>
                      <a:pt x="1145723" y="161177"/>
                      <a:pt x="1145723" y="360000"/>
                    </a:cubicBezTo>
                    <a:cubicBezTo>
                      <a:pt x="1145723" y="522687"/>
                      <a:pt x="1037810" y="660168"/>
                      <a:pt x="889157" y="703100"/>
                    </a:cubicBezTo>
                    <a:lnTo>
                      <a:pt x="1051810" y="703100"/>
                    </a:lnTo>
                    <a:cubicBezTo>
                      <a:pt x="1073552" y="703100"/>
                      <a:pt x="1094039" y="708476"/>
                      <a:pt x="1111237" y="719439"/>
                    </a:cubicBezTo>
                    <a:cubicBezTo>
                      <a:pt x="1157225" y="733316"/>
                      <a:pt x="1196869" y="766309"/>
                      <a:pt x="1218860" y="813224"/>
                    </a:cubicBezTo>
                    <a:lnTo>
                      <a:pt x="1539733" y="1497751"/>
                    </a:lnTo>
                    <a:cubicBezTo>
                      <a:pt x="1581926" y="1587764"/>
                      <a:pt x="1543161" y="1694939"/>
                      <a:pt x="1453148" y="1737132"/>
                    </a:cubicBezTo>
                    <a:cubicBezTo>
                      <a:pt x="1363136" y="1779325"/>
                      <a:pt x="1255961" y="1740560"/>
                      <a:pt x="1213768" y="1650548"/>
                    </a:cubicBezTo>
                    <a:lnTo>
                      <a:pt x="1180868" y="1580362"/>
                    </a:lnTo>
                    <a:lnTo>
                      <a:pt x="1180868" y="1753052"/>
                    </a:lnTo>
                    <a:lnTo>
                      <a:pt x="1180868" y="1767842"/>
                    </a:lnTo>
                    <a:lnTo>
                      <a:pt x="1180868" y="2614354"/>
                    </a:lnTo>
                    <a:cubicBezTo>
                      <a:pt x="1180868" y="2713765"/>
                      <a:pt x="1100279" y="2794354"/>
                      <a:pt x="1000868" y="2794354"/>
                    </a:cubicBezTo>
                    <a:cubicBezTo>
                      <a:pt x="901457" y="2794354"/>
                      <a:pt x="820868" y="2713765"/>
                      <a:pt x="820868" y="2614354"/>
                    </a:cubicBezTo>
                    <a:lnTo>
                      <a:pt x="820868" y="1896900"/>
                    </a:lnTo>
                    <a:lnTo>
                      <a:pt x="766536" y="1896900"/>
                    </a:lnTo>
                    <a:lnTo>
                      <a:pt x="766536" y="2608003"/>
                    </a:lnTo>
                    <a:cubicBezTo>
                      <a:pt x="766536" y="2707414"/>
                      <a:pt x="685947" y="2788003"/>
                      <a:pt x="586536" y="2788003"/>
                    </a:cubicBezTo>
                    <a:cubicBezTo>
                      <a:pt x="487125" y="2788003"/>
                      <a:pt x="406536" y="2707414"/>
                      <a:pt x="406536" y="2608003"/>
                    </a:cubicBezTo>
                    <a:lnTo>
                      <a:pt x="406536" y="1767842"/>
                    </a:lnTo>
                    <a:lnTo>
                      <a:pt x="406536" y="1746701"/>
                    </a:lnTo>
                    <a:lnTo>
                      <a:pt x="406536" y="1515057"/>
                    </a:lnTo>
                    <a:lnTo>
                      <a:pt x="343024" y="1650548"/>
                    </a:lnTo>
                    <a:cubicBezTo>
                      <a:pt x="300831" y="1740560"/>
                      <a:pt x="193656" y="1779325"/>
                      <a:pt x="103644" y="1737132"/>
                    </a:cubicBezTo>
                    <a:cubicBezTo>
                      <a:pt x="13631" y="1694939"/>
                      <a:pt x="-25134" y="1587764"/>
                      <a:pt x="17059" y="1497751"/>
                    </a:cubicBezTo>
                    <a:lnTo>
                      <a:pt x="337932" y="813224"/>
                    </a:lnTo>
                    <a:cubicBezTo>
                      <a:pt x="366192" y="752937"/>
                      <a:pt x="423602" y="715638"/>
                      <a:pt x="485735" y="713166"/>
                    </a:cubicBezTo>
                    <a:cubicBezTo>
                      <a:pt x="501053" y="706658"/>
                      <a:pt x="517908" y="703100"/>
                      <a:pt x="535594" y="703100"/>
                    </a:cubicBezTo>
                    <a:lnTo>
                      <a:pt x="682289" y="703100"/>
                    </a:lnTo>
                    <a:cubicBezTo>
                      <a:pt x="533636" y="660168"/>
                      <a:pt x="425723" y="522687"/>
                      <a:pt x="425723" y="360000"/>
                    </a:cubicBezTo>
                    <a:cubicBezTo>
                      <a:pt x="425723" y="161177"/>
                      <a:pt x="586900" y="0"/>
                      <a:pt x="785723"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fontAlgn="base">
                  <a:spcBef>
                    <a:spcPct val="0"/>
                  </a:spcBef>
                  <a:spcAft>
                    <a:spcPct val="0"/>
                  </a:spcAft>
                </a:pPr>
                <a:endParaRPr lang="en-GB" dirty="0">
                  <a:solidFill>
                    <a:srgbClr val="0F5385"/>
                  </a:solidFill>
                  <a:latin typeface="Arial" panose="020B0604020202020204" pitchFamily="34" charset="0"/>
                  <a:cs typeface="Arial" panose="020B0604020202020204" pitchFamily="34" charset="0"/>
                </a:endParaRPr>
              </a:p>
            </p:txBody>
          </p:sp>
          <p:sp>
            <p:nvSpPr>
              <p:cNvPr id="230" name="TextBox 229"/>
              <p:cNvSpPr txBox="1"/>
              <p:nvPr/>
            </p:nvSpPr>
            <p:spPr>
              <a:xfrm>
                <a:off x="3183577" y="3028208"/>
                <a:ext cx="1710046" cy="1200329"/>
              </a:xfrm>
              <a:prstGeom prst="rect">
                <a:avLst/>
              </a:prstGeom>
              <a:noFill/>
            </p:spPr>
            <p:txBody>
              <a:bodyPr wrap="square" rtlCol="0">
                <a:normAutofit fontScale="25000" lnSpcReduction="20000"/>
              </a:bodyPr>
              <a:lstStyle/>
              <a:p>
                <a:pPr algn="ctr" fontAlgn="base">
                  <a:spcBef>
                    <a:spcPct val="0"/>
                  </a:spcBef>
                  <a:spcAft>
                    <a:spcPct val="0"/>
                  </a:spcAft>
                </a:pPr>
                <a:endParaRPr lang="en-GB" b="1" dirty="0">
                  <a:solidFill>
                    <a:prstClr val="white"/>
                  </a:solidFill>
                  <a:latin typeface="Arial" panose="020B0604020202020204" pitchFamily="34" charset="0"/>
                  <a:ea typeface="ＭＳ Ｐゴシック" pitchFamily="34" charset="-128"/>
                  <a:cs typeface="Arial" pitchFamily="34" charset="0"/>
                </a:endParaRPr>
              </a:p>
            </p:txBody>
          </p:sp>
        </p:grpSp>
        <p:grpSp>
          <p:nvGrpSpPr>
            <p:cNvPr id="178" name="Group 177"/>
            <p:cNvGrpSpPr>
              <a:grpSpLocks noChangeAspect="1"/>
            </p:cNvGrpSpPr>
            <p:nvPr/>
          </p:nvGrpSpPr>
          <p:grpSpPr>
            <a:xfrm>
              <a:off x="5985297" y="3212725"/>
              <a:ext cx="288117" cy="517155"/>
              <a:chOff x="2897213" y="1925311"/>
              <a:chExt cx="2282774" cy="4097452"/>
            </a:xfrm>
          </p:grpSpPr>
          <p:sp>
            <p:nvSpPr>
              <p:cNvPr id="227" name="Rounded Rectangle 11"/>
              <p:cNvSpPr>
                <a:spLocks noChangeAspect="1"/>
              </p:cNvSpPr>
              <p:nvPr/>
            </p:nvSpPr>
            <p:spPr>
              <a:xfrm>
                <a:off x="2897213" y="1925311"/>
                <a:ext cx="2282774" cy="4097452"/>
              </a:xfrm>
              <a:custGeom>
                <a:avLst/>
                <a:gdLst/>
                <a:ahLst/>
                <a:cxnLst/>
                <a:rect l="l" t="t" r="r" b="b"/>
                <a:pathLst>
                  <a:path w="1556792" h="2794354">
                    <a:moveTo>
                      <a:pt x="785723" y="0"/>
                    </a:moveTo>
                    <a:cubicBezTo>
                      <a:pt x="984546" y="0"/>
                      <a:pt x="1145723" y="161177"/>
                      <a:pt x="1145723" y="360000"/>
                    </a:cubicBezTo>
                    <a:cubicBezTo>
                      <a:pt x="1145723" y="522687"/>
                      <a:pt x="1037810" y="660168"/>
                      <a:pt x="889157" y="703100"/>
                    </a:cubicBezTo>
                    <a:lnTo>
                      <a:pt x="1051810" y="703100"/>
                    </a:lnTo>
                    <a:cubicBezTo>
                      <a:pt x="1073552" y="703100"/>
                      <a:pt x="1094039" y="708476"/>
                      <a:pt x="1111237" y="719439"/>
                    </a:cubicBezTo>
                    <a:cubicBezTo>
                      <a:pt x="1157225" y="733316"/>
                      <a:pt x="1196869" y="766309"/>
                      <a:pt x="1218860" y="813224"/>
                    </a:cubicBezTo>
                    <a:lnTo>
                      <a:pt x="1539733" y="1497751"/>
                    </a:lnTo>
                    <a:cubicBezTo>
                      <a:pt x="1581926" y="1587764"/>
                      <a:pt x="1543161" y="1694939"/>
                      <a:pt x="1453148" y="1737132"/>
                    </a:cubicBezTo>
                    <a:cubicBezTo>
                      <a:pt x="1363136" y="1779325"/>
                      <a:pt x="1255961" y="1740560"/>
                      <a:pt x="1213768" y="1650548"/>
                    </a:cubicBezTo>
                    <a:lnTo>
                      <a:pt x="1180868" y="1580362"/>
                    </a:lnTo>
                    <a:lnTo>
                      <a:pt x="1180868" y="1753052"/>
                    </a:lnTo>
                    <a:lnTo>
                      <a:pt x="1180868" y="1767842"/>
                    </a:lnTo>
                    <a:lnTo>
                      <a:pt x="1180868" y="2614354"/>
                    </a:lnTo>
                    <a:cubicBezTo>
                      <a:pt x="1180868" y="2713765"/>
                      <a:pt x="1100279" y="2794354"/>
                      <a:pt x="1000868" y="2794354"/>
                    </a:cubicBezTo>
                    <a:cubicBezTo>
                      <a:pt x="901457" y="2794354"/>
                      <a:pt x="820868" y="2713765"/>
                      <a:pt x="820868" y="2614354"/>
                    </a:cubicBezTo>
                    <a:lnTo>
                      <a:pt x="820868" y="1896900"/>
                    </a:lnTo>
                    <a:lnTo>
                      <a:pt x="766536" y="1896900"/>
                    </a:lnTo>
                    <a:lnTo>
                      <a:pt x="766536" y="2608003"/>
                    </a:lnTo>
                    <a:cubicBezTo>
                      <a:pt x="766536" y="2707414"/>
                      <a:pt x="685947" y="2788003"/>
                      <a:pt x="586536" y="2788003"/>
                    </a:cubicBezTo>
                    <a:cubicBezTo>
                      <a:pt x="487125" y="2788003"/>
                      <a:pt x="406536" y="2707414"/>
                      <a:pt x="406536" y="2608003"/>
                    </a:cubicBezTo>
                    <a:lnTo>
                      <a:pt x="406536" y="1767842"/>
                    </a:lnTo>
                    <a:lnTo>
                      <a:pt x="406536" y="1746701"/>
                    </a:lnTo>
                    <a:lnTo>
                      <a:pt x="406536" y="1515057"/>
                    </a:lnTo>
                    <a:lnTo>
                      <a:pt x="343024" y="1650548"/>
                    </a:lnTo>
                    <a:cubicBezTo>
                      <a:pt x="300831" y="1740560"/>
                      <a:pt x="193656" y="1779325"/>
                      <a:pt x="103644" y="1737132"/>
                    </a:cubicBezTo>
                    <a:cubicBezTo>
                      <a:pt x="13631" y="1694939"/>
                      <a:pt x="-25134" y="1587764"/>
                      <a:pt x="17059" y="1497751"/>
                    </a:cubicBezTo>
                    <a:lnTo>
                      <a:pt x="337932" y="813224"/>
                    </a:lnTo>
                    <a:cubicBezTo>
                      <a:pt x="366192" y="752937"/>
                      <a:pt x="423602" y="715638"/>
                      <a:pt x="485735" y="713166"/>
                    </a:cubicBezTo>
                    <a:cubicBezTo>
                      <a:pt x="501053" y="706658"/>
                      <a:pt x="517908" y="703100"/>
                      <a:pt x="535594" y="703100"/>
                    </a:cubicBezTo>
                    <a:lnTo>
                      <a:pt x="682289" y="703100"/>
                    </a:lnTo>
                    <a:cubicBezTo>
                      <a:pt x="533636" y="660168"/>
                      <a:pt x="425723" y="522687"/>
                      <a:pt x="425723" y="360000"/>
                    </a:cubicBezTo>
                    <a:cubicBezTo>
                      <a:pt x="425723" y="161177"/>
                      <a:pt x="586900" y="0"/>
                      <a:pt x="785723"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fontAlgn="base">
                  <a:spcBef>
                    <a:spcPct val="0"/>
                  </a:spcBef>
                  <a:spcAft>
                    <a:spcPct val="0"/>
                  </a:spcAft>
                </a:pPr>
                <a:endParaRPr lang="en-GB" dirty="0">
                  <a:solidFill>
                    <a:srgbClr val="0F5385"/>
                  </a:solidFill>
                  <a:latin typeface="Arial" panose="020B0604020202020204" pitchFamily="34" charset="0"/>
                  <a:cs typeface="Arial" panose="020B0604020202020204" pitchFamily="34" charset="0"/>
                </a:endParaRPr>
              </a:p>
            </p:txBody>
          </p:sp>
          <p:sp>
            <p:nvSpPr>
              <p:cNvPr id="228" name="TextBox 227"/>
              <p:cNvSpPr txBox="1"/>
              <p:nvPr/>
            </p:nvSpPr>
            <p:spPr>
              <a:xfrm>
                <a:off x="3183577" y="3028208"/>
                <a:ext cx="1710046" cy="1200329"/>
              </a:xfrm>
              <a:prstGeom prst="rect">
                <a:avLst/>
              </a:prstGeom>
              <a:noFill/>
            </p:spPr>
            <p:txBody>
              <a:bodyPr wrap="square" rtlCol="0">
                <a:normAutofit fontScale="25000" lnSpcReduction="20000"/>
              </a:bodyPr>
              <a:lstStyle/>
              <a:p>
                <a:pPr algn="ctr" fontAlgn="base">
                  <a:spcBef>
                    <a:spcPct val="0"/>
                  </a:spcBef>
                  <a:spcAft>
                    <a:spcPct val="0"/>
                  </a:spcAft>
                </a:pPr>
                <a:endParaRPr lang="en-GB" b="1" dirty="0">
                  <a:solidFill>
                    <a:prstClr val="white"/>
                  </a:solidFill>
                  <a:latin typeface="Arial" panose="020B0604020202020204" pitchFamily="34" charset="0"/>
                  <a:ea typeface="ＭＳ Ｐゴシック" pitchFamily="34" charset="-128"/>
                  <a:cs typeface="Arial" pitchFamily="34" charset="0"/>
                </a:endParaRPr>
              </a:p>
            </p:txBody>
          </p:sp>
        </p:grpSp>
        <p:grpSp>
          <p:nvGrpSpPr>
            <p:cNvPr id="179" name="Group 178"/>
            <p:cNvGrpSpPr>
              <a:grpSpLocks noChangeAspect="1"/>
            </p:cNvGrpSpPr>
            <p:nvPr/>
          </p:nvGrpSpPr>
          <p:grpSpPr>
            <a:xfrm>
              <a:off x="4885773" y="3212725"/>
              <a:ext cx="288117" cy="517155"/>
              <a:chOff x="2897213" y="1925311"/>
              <a:chExt cx="2282774" cy="4097452"/>
            </a:xfrm>
          </p:grpSpPr>
          <p:sp>
            <p:nvSpPr>
              <p:cNvPr id="225" name="Rounded Rectangle 11"/>
              <p:cNvSpPr>
                <a:spLocks noChangeAspect="1"/>
              </p:cNvSpPr>
              <p:nvPr/>
            </p:nvSpPr>
            <p:spPr>
              <a:xfrm>
                <a:off x="2897213" y="1925311"/>
                <a:ext cx="2282774" cy="4097452"/>
              </a:xfrm>
              <a:custGeom>
                <a:avLst/>
                <a:gdLst/>
                <a:ahLst/>
                <a:cxnLst/>
                <a:rect l="l" t="t" r="r" b="b"/>
                <a:pathLst>
                  <a:path w="1556792" h="2794354">
                    <a:moveTo>
                      <a:pt x="785723" y="0"/>
                    </a:moveTo>
                    <a:cubicBezTo>
                      <a:pt x="984546" y="0"/>
                      <a:pt x="1145723" y="161177"/>
                      <a:pt x="1145723" y="360000"/>
                    </a:cubicBezTo>
                    <a:cubicBezTo>
                      <a:pt x="1145723" y="522687"/>
                      <a:pt x="1037810" y="660168"/>
                      <a:pt x="889157" y="703100"/>
                    </a:cubicBezTo>
                    <a:lnTo>
                      <a:pt x="1051810" y="703100"/>
                    </a:lnTo>
                    <a:cubicBezTo>
                      <a:pt x="1073552" y="703100"/>
                      <a:pt x="1094039" y="708476"/>
                      <a:pt x="1111237" y="719439"/>
                    </a:cubicBezTo>
                    <a:cubicBezTo>
                      <a:pt x="1157225" y="733316"/>
                      <a:pt x="1196869" y="766309"/>
                      <a:pt x="1218860" y="813224"/>
                    </a:cubicBezTo>
                    <a:lnTo>
                      <a:pt x="1539733" y="1497751"/>
                    </a:lnTo>
                    <a:cubicBezTo>
                      <a:pt x="1581926" y="1587764"/>
                      <a:pt x="1543161" y="1694939"/>
                      <a:pt x="1453148" y="1737132"/>
                    </a:cubicBezTo>
                    <a:cubicBezTo>
                      <a:pt x="1363136" y="1779325"/>
                      <a:pt x="1255961" y="1740560"/>
                      <a:pt x="1213768" y="1650548"/>
                    </a:cubicBezTo>
                    <a:lnTo>
                      <a:pt x="1180868" y="1580362"/>
                    </a:lnTo>
                    <a:lnTo>
                      <a:pt x="1180868" y="1753052"/>
                    </a:lnTo>
                    <a:lnTo>
                      <a:pt x="1180868" y="1767842"/>
                    </a:lnTo>
                    <a:lnTo>
                      <a:pt x="1180868" y="2614354"/>
                    </a:lnTo>
                    <a:cubicBezTo>
                      <a:pt x="1180868" y="2713765"/>
                      <a:pt x="1100279" y="2794354"/>
                      <a:pt x="1000868" y="2794354"/>
                    </a:cubicBezTo>
                    <a:cubicBezTo>
                      <a:pt x="901457" y="2794354"/>
                      <a:pt x="820868" y="2713765"/>
                      <a:pt x="820868" y="2614354"/>
                    </a:cubicBezTo>
                    <a:lnTo>
                      <a:pt x="820868" y="1896900"/>
                    </a:lnTo>
                    <a:lnTo>
                      <a:pt x="766536" y="1896900"/>
                    </a:lnTo>
                    <a:lnTo>
                      <a:pt x="766536" y="2608003"/>
                    </a:lnTo>
                    <a:cubicBezTo>
                      <a:pt x="766536" y="2707414"/>
                      <a:pt x="685947" y="2788003"/>
                      <a:pt x="586536" y="2788003"/>
                    </a:cubicBezTo>
                    <a:cubicBezTo>
                      <a:pt x="487125" y="2788003"/>
                      <a:pt x="406536" y="2707414"/>
                      <a:pt x="406536" y="2608003"/>
                    </a:cubicBezTo>
                    <a:lnTo>
                      <a:pt x="406536" y="1767842"/>
                    </a:lnTo>
                    <a:lnTo>
                      <a:pt x="406536" y="1746701"/>
                    </a:lnTo>
                    <a:lnTo>
                      <a:pt x="406536" y="1515057"/>
                    </a:lnTo>
                    <a:lnTo>
                      <a:pt x="343024" y="1650548"/>
                    </a:lnTo>
                    <a:cubicBezTo>
                      <a:pt x="300831" y="1740560"/>
                      <a:pt x="193656" y="1779325"/>
                      <a:pt x="103644" y="1737132"/>
                    </a:cubicBezTo>
                    <a:cubicBezTo>
                      <a:pt x="13631" y="1694939"/>
                      <a:pt x="-25134" y="1587764"/>
                      <a:pt x="17059" y="1497751"/>
                    </a:cubicBezTo>
                    <a:lnTo>
                      <a:pt x="337932" y="813224"/>
                    </a:lnTo>
                    <a:cubicBezTo>
                      <a:pt x="366192" y="752937"/>
                      <a:pt x="423602" y="715638"/>
                      <a:pt x="485735" y="713166"/>
                    </a:cubicBezTo>
                    <a:cubicBezTo>
                      <a:pt x="501053" y="706658"/>
                      <a:pt x="517908" y="703100"/>
                      <a:pt x="535594" y="703100"/>
                    </a:cubicBezTo>
                    <a:lnTo>
                      <a:pt x="682289" y="703100"/>
                    </a:lnTo>
                    <a:cubicBezTo>
                      <a:pt x="533636" y="660168"/>
                      <a:pt x="425723" y="522687"/>
                      <a:pt x="425723" y="360000"/>
                    </a:cubicBezTo>
                    <a:cubicBezTo>
                      <a:pt x="425723" y="161177"/>
                      <a:pt x="586900" y="0"/>
                      <a:pt x="785723"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fontAlgn="base">
                  <a:spcBef>
                    <a:spcPct val="0"/>
                  </a:spcBef>
                  <a:spcAft>
                    <a:spcPct val="0"/>
                  </a:spcAft>
                </a:pPr>
                <a:endParaRPr lang="en-GB" dirty="0">
                  <a:solidFill>
                    <a:srgbClr val="0F5385"/>
                  </a:solidFill>
                  <a:latin typeface="Arial" panose="020B0604020202020204" pitchFamily="34" charset="0"/>
                  <a:cs typeface="Arial" panose="020B0604020202020204" pitchFamily="34" charset="0"/>
                </a:endParaRPr>
              </a:p>
            </p:txBody>
          </p:sp>
          <p:sp>
            <p:nvSpPr>
              <p:cNvPr id="226" name="TextBox 225"/>
              <p:cNvSpPr txBox="1"/>
              <p:nvPr/>
            </p:nvSpPr>
            <p:spPr>
              <a:xfrm>
                <a:off x="3183577" y="3028208"/>
                <a:ext cx="1710046" cy="1200329"/>
              </a:xfrm>
              <a:prstGeom prst="rect">
                <a:avLst/>
              </a:prstGeom>
              <a:noFill/>
            </p:spPr>
            <p:txBody>
              <a:bodyPr wrap="square" rtlCol="0">
                <a:normAutofit fontScale="25000" lnSpcReduction="20000"/>
              </a:bodyPr>
              <a:lstStyle/>
              <a:p>
                <a:pPr algn="ctr" fontAlgn="base">
                  <a:spcBef>
                    <a:spcPct val="0"/>
                  </a:spcBef>
                  <a:spcAft>
                    <a:spcPct val="0"/>
                  </a:spcAft>
                </a:pPr>
                <a:endParaRPr lang="en-GB" b="1" dirty="0">
                  <a:solidFill>
                    <a:prstClr val="white"/>
                  </a:solidFill>
                  <a:latin typeface="Arial" panose="020B0604020202020204" pitchFamily="34" charset="0"/>
                  <a:ea typeface="ＭＳ Ｐゴシック" pitchFamily="34" charset="-128"/>
                  <a:cs typeface="Arial" pitchFamily="34" charset="0"/>
                </a:endParaRPr>
              </a:p>
            </p:txBody>
          </p:sp>
        </p:grpSp>
        <p:grpSp>
          <p:nvGrpSpPr>
            <p:cNvPr id="180" name="Group 179"/>
            <p:cNvGrpSpPr>
              <a:grpSpLocks noChangeAspect="1"/>
            </p:cNvGrpSpPr>
            <p:nvPr/>
          </p:nvGrpSpPr>
          <p:grpSpPr>
            <a:xfrm>
              <a:off x="3786249" y="3212725"/>
              <a:ext cx="288117" cy="517155"/>
              <a:chOff x="2897213" y="1925311"/>
              <a:chExt cx="2282774" cy="4097452"/>
            </a:xfrm>
          </p:grpSpPr>
          <p:sp>
            <p:nvSpPr>
              <p:cNvPr id="223" name="Rounded Rectangle 11"/>
              <p:cNvSpPr>
                <a:spLocks noChangeAspect="1"/>
              </p:cNvSpPr>
              <p:nvPr/>
            </p:nvSpPr>
            <p:spPr>
              <a:xfrm>
                <a:off x="2897213" y="1925311"/>
                <a:ext cx="2282774" cy="4097452"/>
              </a:xfrm>
              <a:custGeom>
                <a:avLst/>
                <a:gdLst/>
                <a:ahLst/>
                <a:cxnLst/>
                <a:rect l="l" t="t" r="r" b="b"/>
                <a:pathLst>
                  <a:path w="1556792" h="2794354">
                    <a:moveTo>
                      <a:pt x="785723" y="0"/>
                    </a:moveTo>
                    <a:cubicBezTo>
                      <a:pt x="984546" y="0"/>
                      <a:pt x="1145723" y="161177"/>
                      <a:pt x="1145723" y="360000"/>
                    </a:cubicBezTo>
                    <a:cubicBezTo>
                      <a:pt x="1145723" y="522687"/>
                      <a:pt x="1037810" y="660168"/>
                      <a:pt x="889157" y="703100"/>
                    </a:cubicBezTo>
                    <a:lnTo>
                      <a:pt x="1051810" y="703100"/>
                    </a:lnTo>
                    <a:cubicBezTo>
                      <a:pt x="1073552" y="703100"/>
                      <a:pt x="1094039" y="708476"/>
                      <a:pt x="1111237" y="719439"/>
                    </a:cubicBezTo>
                    <a:cubicBezTo>
                      <a:pt x="1157225" y="733316"/>
                      <a:pt x="1196869" y="766309"/>
                      <a:pt x="1218860" y="813224"/>
                    </a:cubicBezTo>
                    <a:lnTo>
                      <a:pt x="1539733" y="1497751"/>
                    </a:lnTo>
                    <a:cubicBezTo>
                      <a:pt x="1581926" y="1587764"/>
                      <a:pt x="1543161" y="1694939"/>
                      <a:pt x="1453148" y="1737132"/>
                    </a:cubicBezTo>
                    <a:cubicBezTo>
                      <a:pt x="1363136" y="1779325"/>
                      <a:pt x="1255961" y="1740560"/>
                      <a:pt x="1213768" y="1650548"/>
                    </a:cubicBezTo>
                    <a:lnTo>
                      <a:pt x="1180868" y="1580362"/>
                    </a:lnTo>
                    <a:lnTo>
                      <a:pt x="1180868" y="1753052"/>
                    </a:lnTo>
                    <a:lnTo>
                      <a:pt x="1180868" y="1767842"/>
                    </a:lnTo>
                    <a:lnTo>
                      <a:pt x="1180868" y="2614354"/>
                    </a:lnTo>
                    <a:cubicBezTo>
                      <a:pt x="1180868" y="2713765"/>
                      <a:pt x="1100279" y="2794354"/>
                      <a:pt x="1000868" y="2794354"/>
                    </a:cubicBezTo>
                    <a:cubicBezTo>
                      <a:pt x="901457" y="2794354"/>
                      <a:pt x="820868" y="2713765"/>
                      <a:pt x="820868" y="2614354"/>
                    </a:cubicBezTo>
                    <a:lnTo>
                      <a:pt x="820868" y="1896900"/>
                    </a:lnTo>
                    <a:lnTo>
                      <a:pt x="766536" y="1896900"/>
                    </a:lnTo>
                    <a:lnTo>
                      <a:pt x="766536" y="2608003"/>
                    </a:lnTo>
                    <a:cubicBezTo>
                      <a:pt x="766536" y="2707414"/>
                      <a:pt x="685947" y="2788003"/>
                      <a:pt x="586536" y="2788003"/>
                    </a:cubicBezTo>
                    <a:cubicBezTo>
                      <a:pt x="487125" y="2788003"/>
                      <a:pt x="406536" y="2707414"/>
                      <a:pt x="406536" y="2608003"/>
                    </a:cubicBezTo>
                    <a:lnTo>
                      <a:pt x="406536" y="1767842"/>
                    </a:lnTo>
                    <a:lnTo>
                      <a:pt x="406536" y="1746701"/>
                    </a:lnTo>
                    <a:lnTo>
                      <a:pt x="406536" y="1515057"/>
                    </a:lnTo>
                    <a:lnTo>
                      <a:pt x="343024" y="1650548"/>
                    </a:lnTo>
                    <a:cubicBezTo>
                      <a:pt x="300831" y="1740560"/>
                      <a:pt x="193656" y="1779325"/>
                      <a:pt x="103644" y="1737132"/>
                    </a:cubicBezTo>
                    <a:cubicBezTo>
                      <a:pt x="13631" y="1694939"/>
                      <a:pt x="-25134" y="1587764"/>
                      <a:pt x="17059" y="1497751"/>
                    </a:cubicBezTo>
                    <a:lnTo>
                      <a:pt x="337932" y="813224"/>
                    </a:lnTo>
                    <a:cubicBezTo>
                      <a:pt x="366192" y="752937"/>
                      <a:pt x="423602" y="715638"/>
                      <a:pt x="485735" y="713166"/>
                    </a:cubicBezTo>
                    <a:cubicBezTo>
                      <a:pt x="501053" y="706658"/>
                      <a:pt x="517908" y="703100"/>
                      <a:pt x="535594" y="703100"/>
                    </a:cubicBezTo>
                    <a:lnTo>
                      <a:pt x="682289" y="703100"/>
                    </a:lnTo>
                    <a:cubicBezTo>
                      <a:pt x="533636" y="660168"/>
                      <a:pt x="425723" y="522687"/>
                      <a:pt x="425723" y="360000"/>
                    </a:cubicBezTo>
                    <a:cubicBezTo>
                      <a:pt x="425723" y="161177"/>
                      <a:pt x="586900" y="0"/>
                      <a:pt x="785723"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fontAlgn="base">
                  <a:spcBef>
                    <a:spcPct val="0"/>
                  </a:spcBef>
                  <a:spcAft>
                    <a:spcPct val="0"/>
                  </a:spcAft>
                </a:pPr>
                <a:endParaRPr lang="en-GB" dirty="0">
                  <a:solidFill>
                    <a:srgbClr val="0F5385"/>
                  </a:solidFill>
                  <a:latin typeface="Arial" panose="020B0604020202020204" pitchFamily="34" charset="0"/>
                  <a:cs typeface="Arial" panose="020B0604020202020204" pitchFamily="34" charset="0"/>
                </a:endParaRPr>
              </a:p>
            </p:txBody>
          </p:sp>
          <p:sp>
            <p:nvSpPr>
              <p:cNvPr id="224" name="TextBox 223"/>
              <p:cNvSpPr txBox="1"/>
              <p:nvPr/>
            </p:nvSpPr>
            <p:spPr>
              <a:xfrm>
                <a:off x="3183577" y="3028208"/>
                <a:ext cx="1710046" cy="1200329"/>
              </a:xfrm>
              <a:prstGeom prst="rect">
                <a:avLst/>
              </a:prstGeom>
              <a:noFill/>
            </p:spPr>
            <p:txBody>
              <a:bodyPr wrap="square" rtlCol="0">
                <a:normAutofit fontScale="25000" lnSpcReduction="20000"/>
              </a:bodyPr>
              <a:lstStyle/>
              <a:p>
                <a:pPr algn="ctr" fontAlgn="base">
                  <a:spcBef>
                    <a:spcPct val="0"/>
                  </a:spcBef>
                  <a:spcAft>
                    <a:spcPct val="0"/>
                  </a:spcAft>
                </a:pPr>
                <a:endParaRPr lang="en-GB" b="1" dirty="0">
                  <a:solidFill>
                    <a:prstClr val="white"/>
                  </a:solidFill>
                  <a:latin typeface="Arial" panose="020B0604020202020204" pitchFamily="34" charset="0"/>
                  <a:ea typeface="ＭＳ Ｐゴシック" pitchFamily="34" charset="-128"/>
                  <a:cs typeface="Arial" pitchFamily="34" charset="0"/>
                </a:endParaRPr>
              </a:p>
            </p:txBody>
          </p:sp>
        </p:grpSp>
        <p:grpSp>
          <p:nvGrpSpPr>
            <p:cNvPr id="181" name="Group 180"/>
            <p:cNvGrpSpPr>
              <a:grpSpLocks noChangeAspect="1"/>
            </p:cNvGrpSpPr>
            <p:nvPr/>
          </p:nvGrpSpPr>
          <p:grpSpPr>
            <a:xfrm>
              <a:off x="7084820" y="3212725"/>
              <a:ext cx="288117" cy="517155"/>
              <a:chOff x="2897213" y="1925311"/>
              <a:chExt cx="2282774" cy="4097452"/>
            </a:xfrm>
          </p:grpSpPr>
          <p:sp>
            <p:nvSpPr>
              <p:cNvPr id="221" name="Rounded Rectangle 11"/>
              <p:cNvSpPr>
                <a:spLocks noChangeAspect="1"/>
              </p:cNvSpPr>
              <p:nvPr/>
            </p:nvSpPr>
            <p:spPr>
              <a:xfrm>
                <a:off x="2897213" y="1925311"/>
                <a:ext cx="2282774" cy="4097452"/>
              </a:xfrm>
              <a:custGeom>
                <a:avLst/>
                <a:gdLst/>
                <a:ahLst/>
                <a:cxnLst/>
                <a:rect l="l" t="t" r="r" b="b"/>
                <a:pathLst>
                  <a:path w="1556792" h="2794354">
                    <a:moveTo>
                      <a:pt x="785723" y="0"/>
                    </a:moveTo>
                    <a:cubicBezTo>
                      <a:pt x="984546" y="0"/>
                      <a:pt x="1145723" y="161177"/>
                      <a:pt x="1145723" y="360000"/>
                    </a:cubicBezTo>
                    <a:cubicBezTo>
                      <a:pt x="1145723" y="522687"/>
                      <a:pt x="1037810" y="660168"/>
                      <a:pt x="889157" y="703100"/>
                    </a:cubicBezTo>
                    <a:lnTo>
                      <a:pt x="1051810" y="703100"/>
                    </a:lnTo>
                    <a:cubicBezTo>
                      <a:pt x="1073552" y="703100"/>
                      <a:pt x="1094039" y="708476"/>
                      <a:pt x="1111237" y="719439"/>
                    </a:cubicBezTo>
                    <a:cubicBezTo>
                      <a:pt x="1157225" y="733316"/>
                      <a:pt x="1196869" y="766309"/>
                      <a:pt x="1218860" y="813224"/>
                    </a:cubicBezTo>
                    <a:lnTo>
                      <a:pt x="1539733" y="1497751"/>
                    </a:lnTo>
                    <a:cubicBezTo>
                      <a:pt x="1581926" y="1587764"/>
                      <a:pt x="1543161" y="1694939"/>
                      <a:pt x="1453148" y="1737132"/>
                    </a:cubicBezTo>
                    <a:cubicBezTo>
                      <a:pt x="1363136" y="1779325"/>
                      <a:pt x="1255961" y="1740560"/>
                      <a:pt x="1213768" y="1650548"/>
                    </a:cubicBezTo>
                    <a:lnTo>
                      <a:pt x="1180868" y="1580362"/>
                    </a:lnTo>
                    <a:lnTo>
                      <a:pt x="1180868" y="1753052"/>
                    </a:lnTo>
                    <a:lnTo>
                      <a:pt x="1180868" y="1767842"/>
                    </a:lnTo>
                    <a:lnTo>
                      <a:pt x="1180868" y="2614354"/>
                    </a:lnTo>
                    <a:cubicBezTo>
                      <a:pt x="1180868" y="2713765"/>
                      <a:pt x="1100279" y="2794354"/>
                      <a:pt x="1000868" y="2794354"/>
                    </a:cubicBezTo>
                    <a:cubicBezTo>
                      <a:pt x="901457" y="2794354"/>
                      <a:pt x="820868" y="2713765"/>
                      <a:pt x="820868" y="2614354"/>
                    </a:cubicBezTo>
                    <a:lnTo>
                      <a:pt x="820868" y="1896900"/>
                    </a:lnTo>
                    <a:lnTo>
                      <a:pt x="766536" y="1896900"/>
                    </a:lnTo>
                    <a:lnTo>
                      <a:pt x="766536" y="2608003"/>
                    </a:lnTo>
                    <a:cubicBezTo>
                      <a:pt x="766536" y="2707414"/>
                      <a:pt x="685947" y="2788003"/>
                      <a:pt x="586536" y="2788003"/>
                    </a:cubicBezTo>
                    <a:cubicBezTo>
                      <a:pt x="487125" y="2788003"/>
                      <a:pt x="406536" y="2707414"/>
                      <a:pt x="406536" y="2608003"/>
                    </a:cubicBezTo>
                    <a:lnTo>
                      <a:pt x="406536" y="1767842"/>
                    </a:lnTo>
                    <a:lnTo>
                      <a:pt x="406536" y="1746701"/>
                    </a:lnTo>
                    <a:lnTo>
                      <a:pt x="406536" y="1515057"/>
                    </a:lnTo>
                    <a:lnTo>
                      <a:pt x="343024" y="1650548"/>
                    </a:lnTo>
                    <a:cubicBezTo>
                      <a:pt x="300831" y="1740560"/>
                      <a:pt x="193656" y="1779325"/>
                      <a:pt x="103644" y="1737132"/>
                    </a:cubicBezTo>
                    <a:cubicBezTo>
                      <a:pt x="13631" y="1694939"/>
                      <a:pt x="-25134" y="1587764"/>
                      <a:pt x="17059" y="1497751"/>
                    </a:cubicBezTo>
                    <a:lnTo>
                      <a:pt x="337932" y="813224"/>
                    </a:lnTo>
                    <a:cubicBezTo>
                      <a:pt x="366192" y="752937"/>
                      <a:pt x="423602" y="715638"/>
                      <a:pt x="485735" y="713166"/>
                    </a:cubicBezTo>
                    <a:cubicBezTo>
                      <a:pt x="501053" y="706658"/>
                      <a:pt x="517908" y="703100"/>
                      <a:pt x="535594" y="703100"/>
                    </a:cubicBezTo>
                    <a:lnTo>
                      <a:pt x="682289" y="703100"/>
                    </a:lnTo>
                    <a:cubicBezTo>
                      <a:pt x="533636" y="660168"/>
                      <a:pt x="425723" y="522687"/>
                      <a:pt x="425723" y="360000"/>
                    </a:cubicBezTo>
                    <a:cubicBezTo>
                      <a:pt x="425723" y="161177"/>
                      <a:pt x="586900" y="0"/>
                      <a:pt x="785723"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fontAlgn="base">
                  <a:spcBef>
                    <a:spcPct val="0"/>
                  </a:spcBef>
                  <a:spcAft>
                    <a:spcPct val="0"/>
                  </a:spcAft>
                </a:pPr>
                <a:endParaRPr lang="en-GB" dirty="0">
                  <a:solidFill>
                    <a:srgbClr val="0F5385"/>
                  </a:solidFill>
                  <a:latin typeface="Arial" panose="020B0604020202020204" pitchFamily="34" charset="0"/>
                  <a:cs typeface="Arial" panose="020B0604020202020204" pitchFamily="34" charset="0"/>
                </a:endParaRPr>
              </a:p>
            </p:txBody>
          </p:sp>
          <p:sp>
            <p:nvSpPr>
              <p:cNvPr id="222" name="TextBox 221"/>
              <p:cNvSpPr txBox="1"/>
              <p:nvPr/>
            </p:nvSpPr>
            <p:spPr>
              <a:xfrm>
                <a:off x="3183577" y="3028208"/>
                <a:ext cx="1710046" cy="1200329"/>
              </a:xfrm>
              <a:prstGeom prst="rect">
                <a:avLst/>
              </a:prstGeom>
              <a:noFill/>
            </p:spPr>
            <p:txBody>
              <a:bodyPr wrap="square" rtlCol="0">
                <a:normAutofit fontScale="25000" lnSpcReduction="20000"/>
              </a:bodyPr>
              <a:lstStyle/>
              <a:p>
                <a:pPr algn="ctr" fontAlgn="base">
                  <a:spcBef>
                    <a:spcPct val="0"/>
                  </a:spcBef>
                  <a:spcAft>
                    <a:spcPct val="0"/>
                  </a:spcAft>
                </a:pPr>
                <a:endParaRPr lang="en-GB" b="1" dirty="0">
                  <a:solidFill>
                    <a:prstClr val="white"/>
                  </a:solidFill>
                  <a:latin typeface="Arial" panose="020B0604020202020204" pitchFamily="34" charset="0"/>
                  <a:ea typeface="ＭＳ Ｐゴシック" pitchFamily="34" charset="-128"/>
                  <a:cs typeface="Arial" pitchFamily="34" charset="0"/>
                </a:endParaRPr>
              </a:p>
            </p:txBody>
          </p:sp>
        </p:grpSp>
        <p:grpSp>
          <p:nvGrpSpPr>
            <p:cNvPr id="182" name="Group 181"/>
            <p:cNvGrpSpPr>
              <a:grpSpLocks noChangeAspect="1"/>
            </p:cNvGrpSpPr>
            <p:nvPr/>
          </p:nvGrpSpPr>
          <p:grpSpPr>
            <a:xfrm>
              <a:off x="961853" y="3959593"/>
              <a:ext cx="288117" cy="517155"/>
              <a:chOff x="2897213" y="975175"/>
              <a:chExt cx="2282774" cy="4097452"/>
            </a:xfrm>
          </p:grpSpPr>
          <p:sp>
            <p:nvSpPr>
              <p:cNvPr id="219" name="Rounded Rectangle 11"/>
              <p:cNvSpPr>
                <a:spLocks noChangeAspect="1"/>
              </p:cNvSpPr>
              <p:nvPr/>
            </p:nvSpPr>
            <p:spPr>
              <a:xfrm>
                <a:off x="2897213" y="975175"/>
                <a:ext cx="2282774" cy="4097452"/>
              </a:xfrm>
              <a:custGeom>
                <a:avLst/>
                <a:gdLst/>
                <a:ahLst/>
                <a:cxnLst/>
                <a:rect l="l" t="t" r="r" b="b"/>
                <a:pathLst>
                  <a:path w="1556792" h="2794354">
                    <a:moveTo>
                      <a:pt x="785723" y="0"/>
                    </a:moveTo>
                    <a:cubicBezTo>
                      <a:pt x="984546" y="0"/>
                      <a:pt x="1145723" y="161177"/>
                      <a:pt x="1145723" y="360000"/>
                    </a:cubicBezTo>
                    <a:cubicBezTo>
                      <a:pt x="1145723" y="522687"/>
                      <a:pt x="1037810" y="660168"/>
                      <a:pt x="889157" y="703100"/>
                    </a:cubicBezTo>
                    <a:lnTo>
                      <a:pt x="1051810" y="703100"/>
                    </a:lnTo>
                    <a:cubicBezTo>
                      <a:pt x="1073552" y="703100"/>
                      <a:pt x="1094039" y="708476"/>
                      <a:pt x="1111237" y="719439"/>
                    </a:cubicBezTo>
                    <a:cubicBezTo>
                      <a:pt x="1157225" y="733316"/>
                      <a:pt x="1196869" y="766309"/>
                      <a:pt x="1218860" y="813224"/>
                    </a:cubicBezTo>
                    <a:lnTo>
                      <a:pt x="1539733" y="1497751"/>
                    </a:lnTo>
                    <a:cubicBezTo>
                      <a:pt x="1581926" y="1587764"/>
                      <a:pt x="1543161" y="1694939"/>
                      <a:pt x="1453148" y="1737132"/>
                    </a:cubicBezTo>
                    <a:cubicBezTo>
                      <a:pt x="1363136" y="1779325"/>
                      <a:pt x="1255961" y="1740560"/>
                      <a:pt x="1213768" y="1650548"/>
                    </a:cubicBezTo>
                    <a:lnTo>
                      <a:pt x="1180868" y="1580362"/>
                    </a:lnTo>
                    <a:lnTo>
                      <a:pt x="1180868" y="1753052"/>
                    </a:lnTo>
                    <a:lnTo>
                      <a:pt x="1180868" y="1767842"/>
                    </a:lnTo>
                    <a:lnTo>
                      <a:pt x="1180868" y="2614354"/>
                    </a:lnTo>
                    <a:cubicBezTo>
                      <a:pt x="1180868" y="2713765"/>
                      <a:pt x="1100279" y="2794354"/>
                      <a:pt x="1000868" y="2794354"/>
                    </a:cubicBezTo>
                    <a:cubicBezTo>
                      <a:pt x="901457" y="2794354"/>
                      <a:pt x="820868" y="2713765"/>
                      <a:pt x="820868" y="2614354"/>
                    </a:cubicBezTo>
                    <a:lnTo>
                      <a:pt x="820868" y="1896900"/>
                    </a:lnTo>
                    <a:lnTo>
                      <a:pt x="766536" y="1896900"/>
                    </a:lnTo>
                    <a:lnTo>
                      <a:pt x="766536" y="2608003"/>
                    </a:lnTo>
                    <a:cubicBezTo>
                      <a:pt x="766536" y="2707414"/>
                      <a:pt x="685947" y="2788003"/>
                      <a:pt x="586536" y="2788003"/>
                    </a:cubicBezTo>
                    <a:cubicBezTo>
                      <a:pt x="487125" y="2788003"/>
                      <a:pt x="406536" y="2707414"/>
                      <a:pt x="406536" y="2608003"/>
                    </a:cubicBezTo>
                    <a:lnTo>
                      <a:pt x="406536" y="1767842"/>
                    </a:lnTo>
                    <a:lnTo>
                      <a:pt x="406536" y="1746701"/>
                    </a:lnTo>
                    <a:lnTo>
                      <a:pt x="406536" y="1515057"/>
                    </a:lnTo>
                    <a:lnTo>
                      <a:pt x="343024" y="1650548"/>
                    </a:lnTo>
                    <a:cubicBezTo>
                      <a:pt x="300831" y="1740560"/>
                      <a:pt x="193656" y="1779325"/>
                      <a:pt x="103644" y="1737132"/>
                    </a:cubicBezTo>
                    <a:cubicBezTo>
                      <a:pt x="13631" y="1694939"/>
                      <a:pt x="-25134" y="1587764"/>
                      <a:pt x="17059" y="1497751"/>
                    </a:cubicBezTo>
                    <a:lnTo>
                      <a:pt x="337932" y="813224"/>
                    </a:lnTo>
                    <a:cubicBezTo>
                      <a:pt x="366192" y="752937"/>
                      <a:pt x="423602" y="715638"/>
                      <a:pt x="485735" y="713166"/>
                    </a:cubicBezTo>
                    <a:cubicBezTo>
                      <a:pt x="501053" y="706658"/>
                      <a:pt x="517908" y="703100"/>
                      <a:pt x="535594" y="703100"/>
                    </a:cubicBezTo>
                    <a:lnTo>
                      <a:pt x="682289" y="703100"/>
                    </a:lnTo>
                    <a:cubicBezTo>
                      <a:pt x="533636" y="660168"/>
                      <a:pt x="425723" y="522687"/>
                      <a:pt x="425723" y="360000"/>
                    </a:cubicBezTo>
                    <a:cubicBezTo>
                      <a:pt x="425723" y="161177"/>
                      <a:pt x="586900" y="0"/>
                      <a:pt x="785723"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fontAlgn="base">
                  <a:spcBef>
                    <a:spcPct val="0"/>
                  </a:spcBef>
                  <a:spcAft>
                    <a:spcPct val="0"/>
                  </a:spcAft>
                </a:pPr>
                <a:endParaRPr lang="en-GB" dirty="0">
                  <a:solidFill>
                    <a:srgbClr val="0F5385"/>
                  </a:solidFill>
                  <a:latin typeface="Arial" panose="020B0604020202020204" pitchFamily="34" charset="0"/>
                  <a:cs typeface="Arial" panose="020B0604020202020204" pitchFamily="34" charset="0"/>
                </a:endParaRPr>
              </a:p>
            </p:txBody>
          </p:sp>
          <p:sp>
            <p:nvSpPr>
              <p:cNvPr id="220" name="TextBox 219"/>
              <p:cNvSpPr txBox="1"/>
              <p:nvPr/>
            </p:nvSpPr>
            <p:spPr>
              <a:xfrm>
                <a:off x="3183577" y="3028208"/>
                <a:ext cx="1710046" cy="1200329"/>
              </a:xfrm>
              <a:prstGeom prst="rect">
                <a:avLst/>
              </a:prstGeom>
              <a:noFill/>
            </p:spPr>
            <p:txBody>
              <a:bodyPr wrap="square" rtlCol="0">
                <a:normAutofit fontScale="25000" lnSpcReduction="20000"/>
              </a:bodyPr>
              <a:lstStyle/>
              <a:p>
                <a:pPr algn="ctr" fontAlgn="base">
                  <a:spcBef>
                    <a:spcPct val="0"/>
                  </a:spcBef>
                  <a:spcAft>
                    <a:spcPct val="0"/>
                  </a:spcAft>
                </a:pPr>
                <a:endParaRPr lang="en-GB" b="1" dirty="0">
                  <a:solidFill>
                    <a:prstClr val="white"/>
                  </a:solidFill>
                  <a:latin typeface="Arial" panose="020B0604020202020204" pitchFamily="34" charset="0"/>
                  <a:ea typeface="ＭＳ Ｐゴシック" pitchFamily="34" charset="-128"/>
                  <a:cs typeface="Arial" pitchFamily="34" charset="0"/>
                </a:endParaRPr>
              </a:p>
            </p:txBody>
          </p:sp>
        </p:grpSp>
        <p:grpSp>
          <p:nvGrpSpPr>
            <p:cNvPr id="183" name="Group 182"/>
            <p:cNvGrpSpPr>
              <a:grpSpLocks noChangeAspect="1"/>
            </p:cNvGrpSpPr>
            <p:nvPr/>
          </p:nvGrpSpPr>
          <p:grpSpPr>
            <a:xfrm>
              <a:off x="2061377" y="4079513"/>
              <a:ext cx="288117" cy="517155"/>
              <a:chOff x="2897213" y="1925311"/>
              <a:chExt cx="2282774" cy="4097452"/>
            </a:xfrm>
          </p:grpSpPr>
          <p:sp>
            <p:nvSpPr>
              <p:cNvPr id="217" name="Rounded Rectangle 11"/>
              <p:cNvSpPr>
                <a:spLocks noChangeAspect="1"/>
              </p:cNvSpPr>
              <p:nvPr/>
            </p:nvSpPr>
            <p:spPr>
              <a:xfrm>
                <a:off x="2897213" y="1925311"/>
                <a:ext cx="2282774" cy="4097452"/>
              </a:xfrm>
              <a:custGeom>
                <a:avLst/>
                <a:gdLst/>
                <a:ahLst/>
                <a:cxnLst/>
                <a:rect l="l" t="t" r="r" b="b"/>
                <a:pathLst>
                  <a:path w="1556792" h="2794354">
                    <a:moveTo>
                      <a:pt x="785723" y="0"/>
                    </a:moveTo>
                    <a:cubicBezTo>
                      <a:pt x="984546" y="0"/>
                      <a:pt x="1145723" y="161177"/>
                      <a:pt x="1145723" y="360000"/>
                    </a:cubicBezTo>
                    <a:cubicBezTo>
                      <a:pt x="1145723" y="522687"/>
                      <a:pt x="1037810" y="660168"/>
                      <a:pt x="889157" y="703100"/>
                    </a:cubicBezTo>
                    <a:lnTo>
                      <a:pt x="1051810" y="703100"/>
                    </a:lnTo>
                    <a:cubicBezTo>
                      <a:pt x="1073552" y="703100"/>
                      <a:pt x="1094039" y="708476"/>
                      <a:pt x="1111237" y="719439"/>
                    </a:cubicBezTo>
                    <a:cubicBezTo>
                      <a:pt x="1157225" y="733316"/>
                      <a:pt x="1196869" y="766309"/>
                      <a:pt x="1218860" y="813224"/>
                    </a:cubicBezTo>
                    <a:lnTo>
                      <a:pt x="1539733" y="1497751"/>
                    </a:lnTo>
                    <a:cubicBezTo>
                      <a:pt x="1581926" y="1587764"/>
                      <a:pt x="1543161" y="1694939"/>
                      <a:pt x="1453148" y="1737132"/>
                    </a:cubicBezTo>
                    <a:cubicBezTo>
                      <a:pt x="1363136" y="1779325"/>
                      <a:pt x="1255961" y="1740560"/>
                      <a:pt x="1213768" y="1650548"/>
                    </a:cubicBezTo>
                    <a:lnTo>
                      <a:pt x="1180868" y="1580362"/>
                    </a:lnTo>
                    <a:lnTo>
                      <a:pt x="1180868" y="1753052"/>
                    </a:lnTo>
                    <a:lnTo>
                      <a:pt x="1180868" y="1767842"/>
                    </a:lnTo>
                    <a:lnTo>
                      <a:pt x="1180868" y="2614354"/>
                    </a:lnTo>
                    <a:cubicBezTo>
                      <a:pt x="1180868" y="2713765"/>
                      <a:pt x="1100279" y="2794354"/>
                      <a:pt x="1000868" y="2794354"/>
                    </a:cubicBezTo>
                    <a:cubicBezTo>
                      <a:pt x="901457" y="2794354"/>
                      <a:pt x="820868" y="2713765"/>
                      <a:pt x="820868" y="2614354"/>
                    </a:cubicBezTo>
                    <a:lnTo>
                      <a:pt x="820868" y="1896900"/>
                    </a:lnTo>
                    <a:lnTo>
                      <a:pt x="766536" y="1896900"/>
                    </a:lnTo>
                    <a:lnTo>
                      <a:pt x="766536" y="2608003"/>
                    </a:lnTo>
                    <a:cubicBezTo>
                      <a:pt x="766536" y="2707414"/>
                      <a:pt x="685947" y="2788003"/>
                      <a:pt x="586536" y="2788003"/>
                    </a:cubicBezTo>
                    <a:cubicBezTo>
                      <a:pt x="487125" y="2788003"/>
                      <a:pt x="406536" y="2707414"/>
                      <a:pt x="406536" y="2608003"/>
                    </a:cubicBezTo>
                    <a:lnTo>
                      <a:pt x="406536" y="1767842"/>
                    </a:lnTo>
                    <a:lnTo>
                      <a:pt x="406536" y="1746701"/>
                    </a:lnTo>
                    <a:lnTo>
                      <a:pt x="406536" y="1515057"/>
                    </a:lnTo>
                    <a:lnTo>
                      <a:pt x="343024" y="1650548"/>
                    </a:lnTo>
                    <a:cubicBezTo>
                      <a:pt x="300831" y="1740560"/>
                      <a:pt x="193656" y="1779325"/>
                      <a:pt x="103644" y="1737132"/>
                    </a:cubicBezTo>
                    <a:cubicBezTo>
                      <a:pt x="13631" y="1694939"/>
                      <a:pt x="-25134" y="1587764"/>
                      <a:pt x="17059" y="1497751"/>
                    </a:cubicBezTo>
                    <a:lnTo>
                      <a:pt x="337932" y="813224"/>
                    </a:lnTo>
                    <a:cubicBezTo>
                      <a:pt x="366192" y="752937"/>
                      <a:pt x="423602" y="715638"/>
                      <a:pt x="485735" y="713166"/>
                    </a:cubicBezTo>
                    <a:cubicBezTo>
                      <a:pt x="501053" y="706658"/>
                      <a:pt x="517908" y="703100"/>
                      <a:pt x="535594" y="703100"/>
                    </a:cubicBezTo>
                    <a:lnTo>
                      <a:pt x="682289" y="703100"/>
                    </a:lnTo>
                    <a:cubicBezTo>
                      <a:pt x="533636" y="660168"/>
                      <a:pt x="425723" y="522687"/>
                      <a:pt x="425723" y="360000"/>
                    </a:cubicBezTo>
                    <a:cubicBezTo>
                      <a:pt x="425723" y="161177"/>
                      <a:pt x="586900" y="0"/>
                      <a:pt x="785723"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fontAlgn="base">
                  <a:spcBef>
                    <a:spcPct val="0"/>
                  </a:spcBef>
                  <a:spcAft>
                    <a:spcPct val="0"/>
                  </a:spcAft>
                </a:pPr>
                <a:endParaRPr lang="en-GB" dirty="0">
                  <a:solidFill>
                    <a:srgbClr val="0F5385"/>
                  </a:solidFill>
                  <a:latin typeface="Arial" panose="020B0604020202020204" pitchFamily="34" charset="0"/>
                  <a:cs typeface="Arial" panose="020B0604020202020204" pitchFamily="34" charset="0"/>
                </a:endParaRPr>
              </a:p>
            </p:txBody>
          </p:sp>
          <p:sp>
            <p:nvSpPr>
              <p:cNvPr id="218" name="TextBox 217"/>
              <p:cNvSpPr txBox="1"/>
              <p:nvPr/>
            </p:nvSpPr>
            <p:spPr>
              <a:xfrm>
                <a:off x="3183577" y="3028208"/>
                <a:ext cx="1710046" cy="1200329"/>
              </a:xfrm>
              <a:prstGeom prst="rect">
                <a:avLst/>
              </a:prstGeom>
              <a:noFill/>
            </p:spPr>
            <p:txBody>
              <a:bodyPr wrap="square" rtlCol="0">
                <a:normAutofit fontScale="25000" lnSpcReduction="20000"/>
              </a:bodyPr>
              <a:lstStyle/>
              <a:p>
                <a:pPr algn="ctr" fontAlgn="base">
                  <a:spcBef>
                    <a:spcPct val="0"/>
                  </a:spcBef>
                  <a:spcAft>
                    <a:spcPct val="0"/>
                  </a:spcAft>
                </a:pPr>
                <a:endParaRPr lang="en-GB" b="1" dirty="0">
                  <a:solidFill>
                    <a:prstClr val="white"/>
                  </a:solidFill>
                  <a:latin typeface="Arial" panose="020B0604020202020204" pitchFamily="34" charset="0"/>
                  <a:ea typeface="ＭＳ Ｐゴシック" pitchFamily="34" charset="-128"/>
                  <a:cs typeface="Arial" pitchFamily="34" charset="0"/>
                </a:endParaRPr>
              </a:p>
            </p:txBody>
          </p:sp>
        </p:grpSp>
        <p:sp>
          <p:nvSpPr>
            <p:cNvPr id="216" name="TextBox 215"/>
            <p:cNvSpPr txBox="1"/>
            <p:nvPr/>
          </p:nvSpPr>
          <p:spPr>
            <a:xfrm>
              <a:off x="5396092" y="4218714"/>
              <a:ext cx="215831" cy="151498"/>
            </a:xfrm>
            <a:prstGeom prst="rect">
              <a:avLst/>
            </a:prstGeom>
            <a:noFill/>
          </p:spPr>
          <p:txBody>
            <a:bodyPr wrap="square" rtlCol="0">
              <a:normAutofit fontScale="25000" lnSpcReduction="20000"/>
            </a:bodyPr>
            <a:lstStyle/>
            <a:p>
              <a:pPr algn="ctr" fontAlgn="base">
                <a:spcBef>
                  <a:spcPct val="0"/>
                </a:spcBef>
                <a:spcAft>
                  <a:spcPct val="0"/>
                </a:spcAft>
              </a:pPr>
              <a:endParaRPr lang="en-GB" b="1" dirty="0">
                <a:solidFill>
                  <a:prstClr val="white"/>
                </a:solidFill>
                <a:latin typeface="Arial" panose="020B0604020202020204" pitchFamily="34" charset="0"/>
                <a:ea typeface="ＭＳ Ｐゴシック" pitchFamily="34" charset="-128"/>
                <a:cs typeface="Arial" pitchFamily="34" charset="0"/>
              </a:endParaRPr>
            </a:p>
          </p:txBody>
        </p:sp>
        <p:grpSp>
          <p:nvGrpSpPr>
            <p:cNvPr id="185" name="Group 184"/>
            <p:cNvGrpSpPr>
              <a:grpSpLocks noChangeAspect="1"/>
            </p:cNvGrpSpPr>
            <p:nvPr/>
          </p:nvGrpSpPr>
          <p:grpSpPr>
            <a:xfrm>
              <a:off x="4260425" y="4079513"/>
              <a:ext cx="288117" cy="517155"/>
              <a:chOff x="2897213" y="1925311"/>
              <a:chExt cx="2282774" cy="4097452"/>
            </a:xfrm>
          </p:grpSpPr>
          <p:sp>
            <p:nvSpPr>
              <p:cNvPr id="213" name="Rounded Rectangle 11"/>
              <p:cNvSpPr>
                <a:spLocks noChangeAspect="1"/>
              </p:cNvSpPr>
              <p:nvPr/>
            </p:nvSpPr>
            <p:spPr>
              <a:xfrm>
                <a:off x="2897213" y="1925311"/>
                <a:ext cx="2282774" cy="4097452"/>
              </a:xfrm>
              <a:custGeom>
                <a:avLst/>
                <a:gdLst/>
                <a:ahLst/>
                <a:cxnLst/>
                <a:rect l="l" t="t" r="r" b="b"/>
                <a:pathLst>
                  <a:path w="1556792" h="2794354">
                    <a:moveTo>
                      <a:pt x="785723" y="0"/>
                    </a:moveTo>
                    <a:cubicBezTo>
                      <a:pt x="984546" y="0"/>
                      <a:pt x="1145723" y="161177"/>
                      <a:pt x="1145723" y="360000"/>
                    </a:cubicBezTo>
                    <a:cubicBezTo>
                      <a:pt x="1145723" y="522687"/>
                      <a:pt x="1037810" y="660168"/>
                      <a:pt x="889157" y="703100"/>
                    </a:cubicBezTo>
                    <a:lnTo>
                      <a:pt x="1051810" y="703100"/>
                    </a:lnTo>
                    <a:cubicBezTo>
                      <a:pt x="1073552" y="703100"/>
                      <a:pt x="1094039" y="708476"/>
                      <a:pt x="1111237" y="719439"/>
                    </a:cubicBezTo>
                    <a:cubicBezTo>
                      <a:pt x="1157225" y="733316"/>
                      <a:pt x="1196869" y="766309"/>
                      <a:pt x="1218860" y="813224"/>
                    </a:cubicBezTo>
                    <a:lnTo>
                      <a:pt x="1539733" y="1497751"/>
                    </a:lnTo>
                    <a:cubicBezTo>
                      <a:pt x="1581926" y="1587764"/>
                      <a:pt x="1543161" y="1694939"/>
                      <a:pt x="1453148" y="1737132"/>
                    </a:cubicBezTo>
                    <a:cubicBezTo>
                      <a:pt x="1363136" y="1779325"/>
                      <a:pt x="1255961" y="1740560"/>
                      <a:pt x="1213768" y="1650548"/>
                    </a:cubicBezTo>
                    <a:lnTo>
                      <a:pt x="1180868" y="1580362"/>
                    </a:lnTo>
                    <a:lnTo>
                      <a:pt x="1180868" y="1753052"/>
                    </a:lnTo>
                    <a:lnTo>
                      <a:pt x="1180868" y="1767842"/>
                    </a:lnTo>
                    <a:lnTo>
                      <a:pt x="1180868" y="2614354"/>
                    </a:lnTo>
                    <a:cubicBezTo>
                      <a:pt x="1180868" y="2713765"/>
                      <a:pt x="1100279" y="2794354"/>
                      <a:pt x="1000868" y="2794354"/>
                    </a:cubicBezTo>
                    <a:cubicBezTo>
                      <a:pt x="901457" y="2794354"/>
                      <a:pt x="820868" y="2713765"/>
                      <a:pt x="820868" y="2614354"/>
                    </a:cubicBezTo>
                    <a:lnTo>
                      <a:pt x="820868" y="1896900"/>
                    </a:lnTo>
                    <a:lnTo>
                      <a:pt x="766536" y="1896900"/>
                    </a:lnTo>
                    <a:lnTo>
                      <a:pt x="766536" y="2608003"/>
                    </a:lnTo>
                    <a:cubicBezTo>
                      <a:pt x="766536" y="2707414"/>
                      <a:pt x="685947" y="2788003"/>
                      <a:pt x="586536" y="2788003"/>
                    </a:cubicBezTo>
                    <a:cubicBezTo>
                      <a:pt x="487125" y="2788003"/>
                      <a:pt x="406536" y="2707414"/>
                      <a:pt x="406536" y="2608003"/>
                    </a:cubicBezTo>
                    <a:lnTo>
                      <a:pt x="406536" y="1767842"/>
                    </a:lnTo>
                    <a:lnTo>
                      <a:pt x="406536" y="1746701"/>
                    </a:lnTo>
                    <a:lnTo>
                      <a:pt x="406536" y="1515057"/>
                    </a:lnTo>
                    <a:lnTo>
                      <a:pt x="343024" y="1650548"/>
                    </a:lnTo>
                    <a:cubicBezTo>
                      <a:pt x="300831" y="1740560"/>
                      <a:pt x="193656" y="1779325"/>
                      <a:pt x="103644" y="1737132"/>
                    </a:cubicBezTo>
                    <a:cubicBezTo>
                      <a:pt x="13631" y="1694939"/>
                      <a:pt x="-25134" y="1587764"/>
                      <a:pt x="17059" y="1497751"/>
                    </a:cubicBezTo>
                    <a:lnTo>
                      <a:pt x="337932" y="813224"/>
                    </a:lnTo>
                    <a:cubicBezTo>
                      <a:pt x="366192" y="752937"/>
                      <a:pt x="423602" y="715638"/>
                      <a:pt x="485735" y="713166"/>
                    </a:cubicBezTo>
                    <a:cubicBezTo>
                      <a:pt x="501053" y="706658"/>
                      <a:pt x="517908" y="703100"/>
                      <a:pt x="535594" y="703100"/>
                    </a:cubicBezTo>
                    <a:lnTo>
                      <a:pt x="682289" y="703100"/>
                    </a:lnTo>
                    <a:cubicBezTo>
                      <a:pt x="533636" y="660168"/>
                      <a:pt x="425723" y="522687"/>
                      <a:pt x="425723" y="360000"/>
                    </a:cubicBezTo>
                    <a:cubicBezTo>
                      <a:pt x="425723" y="161177"/>
                      <a:pt x="586900" y="0"/>
                      <a:pt x="785723"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fontAlgn="base">
                  <a:spcBef>
                    <a:spcPct val="0"/>
                  </a:spcBef>
                  <a:spcAft>
                    <a:spcPct val="0"/>
                  </a:spcAft>
                </a:pPr>
                <a:endParaRPr lang="en-GB" dirty="0">
                  <a:solidFill>
                    <a:srgbClr val="0F5385"/>
                  </a:solidFill>
                  <a:latin typeface="Arial" panose="020B0604020202020204" pitchFamily="34" charset="0"/>
                  <a:cs typeface="Arial" panose="020B0604020202020204" pitchFamily="34" charset="0"/>
                </a:endParaRPr>
              </a:p>
            </p:txBody>
          </p:sp>
          <p:sp>
            <p:nvSpPr>
              <p:cNvPr id="214" name="TextBox 213"/>
              <p:cNvSpPr txBox="1"/>
              <p:nvPr/>
            </p:nvSpPr>
            <p:spPr>
              <a:xfrm>
                <a:off x="3183577" y="3028208"/>
                <a:ext cx="1710046" cy="1200329"/>
              </a:xfrm>
              <a:prstGeom prst="rect">
                <a:avLst/>
              </a:prstGeom>
              <a:noFill/>
            </p:spPr>
            <p:txBody>
              <a:bodyPr wrap="square" rtlCol="0">
                <a:normAutofit fontScale="25000" lnSpcReduction="20000"/>
              </a:bodyPr>
              <a:lstStyle/>
              <a:p>
                <a:pPr algn="ctr" fontAlgn="base">
                  <a:spcBef>
                    <a:spcPct val="0"/>
                  </a:spcBef>
                  <a:spcAft>
                    <a:spcPct val="0"/>
                  </a:spcAft>
                </a:pPr>
                <a:endParaRPr lang="en-GB" b="1" dirty="0">
                  <a:solidFill>
                    <a:prstClr val="white"/>
                  </a:solidFill>
                  <a:latin typeface="Arial" panose="020B0604020202020204" pitchFamily="34" charset="0"/>
                  <a:ea typeface="ＭＳ Ｐゴシック" pitchFamily="34" charset="-128"/>
                  <a:cs typeface="Arial" pitchFamily="34" charset="0"/>
                </a:endParaRPr>
              </a:p>
            </p:txBody>
          </p:sp>
        </p:grpSp>
        <p:sp>
          <p:nvSpPr>
            <p:cNvPr id="212" name="TextBox 211"/>
            <p:cNvSpPr txBox="1"/>
            <p:nvPr/>
          </p:nvSpPr>
          <p:spPr>
            <a:xfrm>
              <a:off x="3197044" y="4218714"/>
              <a:ext cx="215831" cy="151498"/>
            </a:xfrm>
            <a:prstGeom prst="rect">
              <a:avLst/>
            </a:prstGeom>
            <a:noFill/>
          </p:spPr>
          <p:txBody>
            <a:bodyPr wrap="square" rtlCol="0">
              <a:normAutofit fontScale="25000" lnSpcReduction="20000"/>
            </a:bodyPr>
            <a:lstStyle/>
            <a:p>
              <a:pPr algn="ctr" fontAlgn="base">
                <a:spcBef>
                  <a:spcPct val="0"/>
                </a:spcBef>
                <a:spcAft>
                  <a:spcPct val="0"/>
                </a:spcAft>
              </a:pPr>
              <a:endParaRPr lang="en-GB" b="1" dirty="0">
                <a:solidFill>
                  <a:prstClr val="white"/>
                </a:solidFill>
                <a:latin typeface="Arial" panose="020B0604020202020204" pitchFamily="34" charset="0"/>
                <a:ea typeface="ＭＳ Ｐゴシック" pitchFamily="34" charset="-128"/>
                <a:cs typeface="Arial" pitchFamily="34" charset="0"/>
              </a:endParaRPr>
            </a:p>
          </p:txBody>
        </p:sp>
        <p:sp>
          <p:nvSpPr>
            <p:cNvPr id="210" name="TextBox 209"/>
            <p:cNvSpPr txBox="1"/>
            <p:nvPr/>
          </p:nvSpPr>
          <p:spPr>
            <a:xfrm>
              <a:off x="6495615" y="4218714"/>
              <a:ext cx="215831" cy="151498"/>
            </a:xfrm>
            <a:prstGeom prst="rect">
              <a:avLst/>
            </a:prstGeom>
            <a:noFill/>
          </p:spPr>
          <p:txBody>
            <a:bodyPr wrap="square" rtlCol="0">
              <a:normAutofit fontScale="25000" lnSpcReduction="20000"/>
            </a:bodyPr>
            <a:lstStyle/>
            <a:p>
              <a:pPr algn="ctr" fontAlgn="base">
                <a:spcBef>
                  <a:spcPct val="0"/>
                </a:spcBef>
                <a:spcAft>
                  <a:spcPct val="0"/>
                </a:spcAft>
              </a:pPr>
              <a:endParaRPr lang="en-GB" b="1" dirty="0">
                <a:solidFill>
                  <a:prstClr val="white"/>
                </a:solidFill>
                <a:latin typeface="Arial" panose="020B0604020202020204" pitchFamily="34" charset="0"/>
                <a:ea typeface="ＭＳ Ｐゴシック" pitchFamily="34" charset="-128"/>
                <a:cs typeface="Arial" pitchFamily="34" charset="0"/>
              </a:endParaRPr>
            </a:p>
          </p:txBody>
        </p:sp>
        <p:grpSp>
          <p:nvGrpSpPr>
            <p:cNvPr id="188" name="Group 187"/>
            <p:cNvGrpSpPr>
              <a:grpSpLocks noChangeAspect="1"/>
            </p:cNvGrpSpPr>
            <p:nvPr/>
          </p:nvGrpSpPr>
          <p:grpSpPr>
            <a:xfrm>
              <a:off x="2719391" y="4898910"/>
              <a:ext cx="288117" cy="517155"/>
              <a:chOff x="2897213" y="1925311"/>
              <a:chExt cx="2282774" cy="4097452"/>
            </a:xfrm>
          </p:grpSpPr>
          <p:sp>
            <p:nvSpPr>
              <p:cNvPr id="207" name="Rounded Rectangle 11"/>
              <p:cNvSpPr>
                <a:spLocks noChangeAspect="1"/>
              </p:cNvSpPr>
              <p:nvPr/>
            </p:nvSpPr>
            <p:spPr>
              <a:xfrm>
                <a:off x="2897213" y="1925311"/>
                <a:ext cx="2282774" cy="4097452"/>
              </a:xfrm>
              <a:custGeom>
                <a:avLst/>
                <a:gdLst/>
                <a:ahLst/>
                <a:cxnLst/>
                <a:rect l="l" t="t" r="r" b="b"/>
                <a:pathLst>
                  <a:path w="1556792" h="2794354">
                    <a:moveTo>
                      <a:pt x="785723" y="0"/>
                    </a:moveTo>
                    <a:cubicBezTo>
                      <a:pt x="984546" y="0"/>
                      <a:pt x="1145723" y="161177"/>
                      <a:pt x="1145723" y="360000"/>
                    </a:cubicBezTo>
                    <a:cubicBezTo>
                      <a:pt x="1145723" y="522687"/>
                      <a:pt x="1037810" y="660168"/>
                      <a:pt x="889157" y="703100"/>
                    </a:cubicBezTo>
                    <a:lnTo>
                      <a:pt x="1051810" y="703100"/>
                    </a:lnTo>
                    <a:cubicBezTo>
                      <a:pt x="1073552" y="703100"/>
                      <a:pt x="1094039" y="708476"/>
                      <a:pt x="1111237" y="719439"/>
                    </a:cubicBezTo>
                    <a:cubicBezTo>
                      <a:pt x="1157225" y="733316"/>
                      <a:pt x="1196869" y="766309"/>
                      <a:pt x="1218860" y="813224"/>
                    </a:cubicBezTo>
                    <a:lnTo>
                      <a:pt x="1539733" y="1497751"/>
                    </a:lnTo>
                    <a:cubicBezTo>
                      <a:pt x="1581926" y="1587764"/>
                      <a:pt x="1543161" y="1694939"/>
                      <a:pt x="1453148" y="1737132"/>
                    </a:cubicBezTo>
                    <a:cubicBezTo>
                      <a:pt x="1363136" y="1779325"/>
                      <a:pt x="1255961" y="1740560"/>
                      <a:pt x="1213768" y="1650548"/>
                    </a:cubicBezTo>
                    <a:lnTo>
                      <a:pt x="1180868" y="1580362"/>
                    </a:lnTo>
                    <a:lnTo>
                      <a:pt x="1180868" y="1753052"/>
                    </a:lnTo>
                    <a:lnTo>
                      <a:pt x="1180868" y="1767842"/>
                    </a:lnTo>
                    <a:lnTo>
                      <a:pt x="1180868" y="2614354"/>
                    </a:lnTo>
                    <a:cubicBezTo>
                      <a:pt x="1180868" y="2713765"/>
                      <a:pt x="1100279" y="2794354"/>
                      <a:pt x="1000868" y="2794354"/>
                    </a:cubicBezTo>
                    <a:cubicBezTo>
                      <a:pt x="901457" y="2794354"/>
                      <a:pt x="820868" y="2713765"/>
                      <a:pt x="820868" y="2614354"/>
                    </a:cubicBezTo>
                    <a:lnTo>
                      <a:pt x="820868" y="1896900"/>
                    </a:lnTo>
                    <a:lnTo>
                      <a:pt x="766536" y="1896900"/>
                    </a:lnTo>
                    <a:lnTo>
                      <a:pt x="766536" y="2608003"/>
                    </a:lnTo>
                    <a:cubicBezTo>
                      <a:pt x="766536" y="2707414"/>
                      <a:pt x="685947" y="2788003"/>
                      <a:pt x="586536" y="2788003"/>
                    </a:cubicBezTo>
                    <a:cubicBezTo>
                      <a:pt x="487125" y="2788003"/>
                      <a:pt x="406536" y="2707414"/>
                      <a:pt x="406536" y="2608003"/>
                    </a:cubicBezTo>
                    <a:lnTo>
                      <a:pt x="406536" y="1767842"/>
                    </a:lnTo>
                    <a:lnTo>
                      <a:pt x="406536" y="1746701"/>
                    </a:lnTo>
                    <a:lnTo>
                      <a:pt x="406536" y="1515057"/>
                    </a:lnTo>
                    <a:lnTo>
                      <a:pt x="343024" y="1650548"/>
                    </a:lnTo>
                    <a:cubicBezTo>
                      <a:pt x="300831" y="1740560"/>
                      <a:pt x="193656" y="1779325"/>
                      <a:pt x="103644" y="1737132"/>
                    </a:cubicBezTo>
                    <a:cubicBezTo>
                      <a:pt x="13631" y="1694939"/>
                      <a:pt x="-25134" y="1587764"/>
                      <a:pt x="17059" y="1497751"/>
                    </a:cubicBezTo>
                    <a:lnTo>
                      <a:pt x="337932" y="813224"/>
                    </a:lnTo>
                    <a:cubicBezTo>
                      <a:pt x="366192" y="752937"/>
                      <a:pt x="423602" y="715638"/>
                      <a:pt x="485735" y="713166"/>
                    </a:cubicBezTo>
                    <a:cubicBezTo>
                      <a:pt x="501053" y="706658"/>
                      <a:pt x="517908" y="703100"/>
                      <a:pt x="535594" y="703100"/>
                    </a:cubicBezTo>
                    <a:lnTo>
                      <a:pt x="682289" y="703100"/>
                    </a:lnTo>
                    <a:cubicBezTo>
                      <a:pt x="533636" y="660168"/>
                      <a:pt x="425723" y="522687"/>
                      <a:pt x="425723" y="360000"/>
                    </a:cubicBezTo>
                    <a:cubicBezTo>
                      <a:pt x="425723" y="161177"/>
                      <a:pt x="586900" y="0"/>
                      <a:pt x="785723"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fontAlgn="base">
                  <a:spcBef>
                    <a:spcPct val="0"/>
                  </a:spcBef>
                  <a:spcAft>
                    <a:spcPct val="0"/>
                  </a:spcAft>
                </a:pPr>
                <a:endParaRPr lang="en-GB" dirty="0">
                  <a:solidFill>
                    <a:srgbClr val="0F5385"/>
                  </a:solidFill>
                  <a:latin typeface="Arial" panose="020B0604020202020204" pitchFamily="34" charset="0"/>
                  <a:cs typeface="Arial" panose="020B0604020202020204" pitchFamily="34" charset="0"/>
                </a:endParaRPr>
              </a:p>
            </p:txBody>
          </p:sp>
          <p:sp>
            <p:nvSpPr>
              <p:cNvPr id="208" name="TextBox 207"/>
              <p:cNvSpPr txBox="1"/>
              <p:nvPr/>
            </p:nvSpPr>
            <p:spPr>
              <a:xfrm>
                <a:off x="3183577" y="3028208"/>
                <a:ext cx="1710046" cy="1200329"/>
              </a:xfrm>
              <a:prstGeom prst="rect">
                <a:avLst/>
              </a:prstGeom>
              <a:noFill/>
            </p:spPr>
            <p:txBody>
              <a:bodyPr wrap="square" rtlCol="0">
                <a:normAutofit fontScale="25000" lnSpcReduction="20000"/>
              </a:bodyPr>
              <a:lstStyle/>
              <a:p>
                <a:pPr algn="ctr" fontAlgn="base">
                  <a:spcBef>
                    <a:spcPct val="0"/>
                  </a:spcBef>
                  <a:spcAft>
                    <a:spcPct val="0"/>
                  </a:spcAft>
                </a:pPr>
                <a:endParaRPr lang="en-GB" b="1" dirty="0">
                  <a:solidFill>
                    <a:prstClr val="white"/>
                  </a:solidFill>
                  <a:latin typeface="Arial" panose="020B0604020202020204" pitchFamily="34" charset="0"/>
                  <a:ea typeface="ＭＳ Ｐゴシック" pitchFamily="34" charset="-128"/>
                  <a:cs typeface="Arial" pitchFamily="34" charset="0"/>
                </a:endParaRPr>
              </a:p>
            </p:txBody>
          </p:sp>
        </p:grpSp>
        <p:grpSp>
          <p:nvGrpSpPr>
            <p:cNvPr id="189" name="Group 188"/>
            <p:cNvGrpSpPr>
              <a:grpSpLocks noChangeAspect="1"/>
            </p:cNvGrpSpPr>
            <p:nvPr/>
          </p:nvGrpSpPr>
          <p:grpSpPr>
            <a:xfrm>
              <a:off x="3818915" y="4898910"/>
              <a:ext cx="288117" cy="517155"/>
              <a:chOff x="2897213" y="1925311"/>
              <a:chExt cx="2282774" cy="4097452"/>
            </a:xfrm>
          </p:grpSpPr>
          <p:sp>
            <p:nvSpPr>
              <p:cNvPr id="205" name="Rounded Rectangle 11"/>
              <p:cNvSpPr>
                <a:spLocks noChangeAspect="1"/>
              </p:cNvSpPr>
              <p:nvPr/>
            </p:nvSpPr>
            <p:spPr>
              <a:xfrm>
                <a:off x="2897213" y="1925311"/>
                <a:ext cx="2282774" cy="4097452"/>
              </a:xfrm>
              <a:custGeom>
                <a:avLst/>
                <a:gdLst/>
                <a:ahLst/>
                <a:cxnLst/>
                <a:rect l="l" t="t" r="r" b="b"/>
                <a:pathLst>
                  <a:path w="1556792" h="2794354">
                    <a:moveTo>
                      <a:pt x="785723" y="0"/>
                    </a:moveTo>
                    <a:cubicBezTo>
                      <a:pt x="984546" y="0"/>
                      <a:pt x="1145723" y="161177"/>
                      <a:pt x="1145723" y="360000"/>
                    </a:cubicBezTo>
                    <a:cubicBezTo>
                      <a:pt x="1145723" y="522687"/>
                      <a:pt x="1037810" y="660168"/>
                      <a:pt x="889157" y="703100"/>
                    </a:cubicBezTo>
                    <a:lnTo>
                      <a:pt x="1051810" y="703100"/>
                    </a:lnTo>
                    <a:cubicBezTo>
                      <a:pt x="1073552" y="703100"/>
                      <a:pt x="1094039" y="708476"/>
                      <a:pt x="1111237" y="719439"/>
                    </a:cubicBezTo>
                    <a:cubicBezTo>
                      <a:pt x="1157225" y="733316"/>
                      <a:pt x="1196869" y="766309"/>
                      <a:pt x="1218860" y="813224"/>
                    </a:cubicBezTo>
                    <a:lnTo>
                      <a:pt x="1539733" y="1497751"/>
                    </a:lnTo>
                    <a:cubicBezTo>
                      <a:pt x="1581926" y="1587764"/>
                      <a:pt x="1543161" y="1694939"/>
                      <a:pt x="1453148" y="1737132"/>
                    </a:cubicBezTo>
                    <a:cubicBezTo>
                      <a:pt x="1363136" y="1779325"/>
                      <a:pt x="1255961" y="1740560"/>
                      <a:pt x="1213768" y="1650548"/>
                    </a:cubicBezTo>
                    <a:lnTo>
                      <a:pt x="1180868" y="1580362"/>
                    </a:lnTo>
                    <a:lnTo>
                      <a:pt x="1180868" y="1753052"/>
                    </a:lnTo>
                    <a:lnTo>
                      <a:pt x="1180868" y="1767842"/>
                    </a:lnTo>
                    <a:lnTo>
                      <a:pt x="1180868" y="2614354"/>
                    </a:lnTo>
                    <a:cubicBezTo>
                      <a:pt x="1180868" y="2713765"/>
                      <a:pt x="1100279" y="2794354"/>
                      <a:pt x="1000868" y="2794354"/>
                    </a:cubicBezTo>
                    <a:cubicBezTo>
                      <a:pt x="901457" y="2794354"/>
                      <a:pt x="820868" y="2713765"/>
                      <a:pt x="820868" y="2614354"/>
                    </a:cubicBezTo>
                    <a:lnTo>
                      <a:pt x="820868" y="1896900"/>
                    </a:lnTo>
                    <a:lnTo>
                      <a:pt x="766536" y="1896900"/>
                    </a:lnTo>
                    <a:lnTo>
                      <a:pt x="766536" y="2608003"/>
                    </a:lnTo>
                    <a:cubicBezTo>
                      <a:pt x="766536" y="2707414"/>
                      <a:pt x="685947" y="2788003"/>
                      <a:pt x="586536" y="2788003"/>
                    </a:cubicBezTo>
                    <a:cubicBezTo>
                      <a:pt x="487125" y="2788003"/>
                      <a:pt x="406536" y="2707414"/>
                      <a:pt x="406536" y="2608003"/>
                    </a:cubicBezTo>
                    <a:lnTo>
                      <a:pt x="406536" y="1767842"/>
                    </a:lnTo>
                    <a:lnTo>
                      <a:pt x="406536" y="1746701"/>
                    </a:lnTo>
                    <a:lnTo>
                      <a:pt x="406536" y="1515057"/>
                    </a:lnTo>
                    <a:lnTo>
                      <a:pt x="343024" y="1650548"/>
                    </a:lnTo>
                    <a:cubicBezTo>
                      <a:pt x="300831" y="1740560"/>
                      <a:pt x="193656" y="1779325"/>
                      <a:pt x="103644" y="1737132"/>
                    </a:cubicBezTo>
                    <a:cubicBezTo>
                      <a:pt x="13631" y="1694939"/>
                      <a:pt x="-25134" y="1587764"/>
                      <a:pt x="17059" y="1497751"/>
                    </a:cubicBezTo>
                    <a:lnTo>
                      <a:pt x="337932" y="813224"/>
                    </a:lnTo>
                    <a:cubicBezTo>
                      <a:pt x="366192" y="752937"/>
                      <a:pt x="423602" y="715638"/>
                      <a:pt x="485735" y="713166"/>
                    </a:cubicBezTo>
                    <a:cubicBezTo>
                      <a:pt x="501053" y="706658"/>
                      <a:pt x="517908" y="703100"/>
                      <a:pt x="535594" y="703100"/>
                    </a:cubicBezTo>
                    <a:lnTo>
                      <a:pt x="682289" y="703100"/>
                    </a:lnTo>
                    <a:cubicBezTo>
                      <a:pt x="533636" y="660168"/>
                      <a:pt x="425723" y="522687"/>
                      <a:pt x="425723" y="360000"/>
                    </a:cubicBezTo>
                    <a:cubicBezTo>
                      <a:pt x="425723" y="161177"/>
                      <a:pt x="586900" y="0"/>
                      <a:pt x="785723"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fontAlgn="base">
                  <a:spcBef>
                    <a:spcPct val="0"/>
                  </a:spcBef>
                  <a:spcAft>
                    <a:spcPct val="0"/>
                  </a:spcAft>
                </a:pPr>
                <a:endParaRPr lang="en-GB" dirty="0">
                  <a:solidFill>
                    <a:srgbClr val="0F5385"/>
                  </a:solidFill>
                  <a:latin typeface="Arial" panose="020B0604020202020204" pitchFamily="34" charset="0"/>
                  <a:cs typeface="Arial" panose="020B0604020202020204" pitchFamily="34" charset="0"/>
                </a:endParaRPr>
              </a:p>
            </p:txBody>
          </p:sp>
          <p:sp>
            <p:nvSpPr>
              <p:cNvPr id="206" name="TextBox 205"/>
              <p:cNvSpPr txBox="1"/>
              <p:nvPr/>
            </p:nvSpPr>
            <p:spPr>
              <a:xfrm>
                <a:off x="3183577" y="3028208"/>
                <a:ext cx="1710046" cy="1200329"/>
              </a:xfrm>
              <a:prstGeom prst="rect">
                <a:avLst/>
              </a:prstGeom>
              <a:noFill/>
            </p:spPr>
            <p:txBody>
              <a:bodyPr wrap="square" rtlCol="0">
                <a:normAutofit fontScale="25000" lnSpcReduction="20000"/>
              </a:bodyPr>
              <a:lstStyle/>
              <a:p>
                <a:pPr algn="ctr" fontAlgn="base">
                  <a:spcBef>
                    <a:spcPct val="0"/>
                  </a:spcBef>
                  <a:spcAft>
                    <a:spcPct val="0"/>
                  </a:spcAft>
                </a:pPr>
                <a:endParaRPr lang="en-GB" b="1" dirty="0">
                  <a:solidFill>
                    <a:prstClr val="white"/>
                  </a:solidFill>
                  <a:latin typeface="Arial" panose="020B0604020202020204" pitchFamily="34" charset="0"/>
                  <a:ea typeface="ＭＳ Ｐゴシック" pitchFamily="34" charset="-128"/>
                  <a:cs typeface="Arial" pitchFamily="34" charset="0"/>
                </a:endParaRPr>
              </a:p>
            </p:txBody>
          </p:sp>
        </p:grpSp>
        <p:grpSp>
          <p:nvGrpSpPr>
            <p:cNvPr id="191" name="Group 190"/>
            <p:cNvGrpSpPr>
              <a:grpSpLocks noChangeAspect="1"/>
            </p:cNvGrpSpPr>
            <p:nvPr/>
          </p:nvGrpSpPr>
          <p:grpSpPr>
            <a:xfrm>
              <a:off x="6017963" y="4898910"/>
              <a:ext cx="288117" cy="517155"/>
              <a:chOff x="2897213" y="1925311"/>
              <a:chExt cx="2282774" cy="4097452"/>
            </a:xfrm>
          </p:grpSpPr>
          <p:sp>
            <p:nvSpPr>
              <p:cNvPr id="201" name="Rounded Rectangle 11"/>
              <p:cNvSpPr>
                <a:spLocks noChangeAspect="1"/>
              </p:cNvSpPr>
              <p:nvPr/>
            </p:nvSpPr>
            <p:spPr>
              <a:xfrm>
                <a:off x="2897213" y="1925311"/>
                <a:ext cx="2282774" cy="4097452"/>
              </a:xfrm>
              <a:custGeom>
                <a:avLst/>
                <a:gdLst/>
                <a:ahLst/>
                <a:cxnLst/>
                <a:rect l="l" t="t" r="r" b="b"/>
                <a:pathLst>
                  <a:path w="1556792" h="2794354">
                    <a:moveTo>
                      <a:pt x="785723" y="0"/>
                    </a:moveTo>
                    <a:cubicBezTo>
                      <a:pt x="984546" y="0"/>
                      <a:pt x="1145723" y="161177"/>
                      <a:pt x="1145723" y="360000"/>
                    </a:cubicBezTo>
                    <a:cubicBezTo>
                      <a:pt x="1145723" y="522687"/>
                      <a:pt x="1037810" y="660168"/>
                      <a:pt x="889157" y="703100"/>
                    </a:cubicBezTo>
                    <a:lnTo>
                      <a:pt x="1051810" y="703100"/>
                    </a:lnTo>
                    <a:cubicBezTo>
                      <a:pt x="1073552" y="703100"/>
                      <a:pt x="1094039" y="708476"/>
                      <a:pt x="1111237" y="719439"/>
                    </a:cubicBezTo>
                    <a:cubicBezTo>
                      <a:pt x="1157225" y="733316"/>
                      <a:pt x="1196869" y="766309"/>
                      <a:pt x="1218860" y="813224"/>
                    </a:cubicBezTo>
                    <a:lnTo>
                      <a:pt x="1539733" y="1497751"/>
                    </a:lnTo>
                    <a:cubicBezTo>
                      <a:pt x="1581926" y="1587764"/>
                      <a:pt x="1543161" y="1694939"/>
                      <a:pt x="1453148" y="1737132"/>
                    </a:cubicBezTo>
                    <a:cubicBezTo>
                      <a:pt x="1363136" y="1779325"/>
                      <a:pt x="1255961" y="1740560"/>
                      <a:pt x="1213768" y="1650548"/>
                    </a:cubicBezTo>
                    <a:lnTo>
                      <a:pt x="1180868" y="1580362"/>
                    </a:lnTo>
                    <a:lnTo>
                      <a:pt x="1180868" y="1753052"/>
                    </a:lnTo>
                    <a:lnTo>
                      <a:pt x="1180868" y="1767842"/>
                    </a:lnTo>
                    <a:lnTo>
                      <a:pt x="1180868" y="2614354"/>
                    </a:lnTo>
                    <a:cubicBezTo>
                      <a:pt x="1180868" y="2713765"/>
                      <a:pt x="1100279" y="2794354"/>
                      <a:pt x="1000868" y="2794354"/>
                    </a:cubicBezTo>
                    <a:cubicBezTo>
                      <a:pt x="901457" y="2794354"/>
                      <a:pt x="820868" y="2713765"/>
                      <a:pt x="820868" y="2614354"/>
                    </a:cubicBezTo>
                    <a:lnTo>
                      <a:pt x="820868" y="1896900"/>
                    </a:lnTo>
                    <a:lnTo>
                      <a:pt x="766536" y="1896900"/>
                    </a:lnTo>
                    <a:lnTo>
                      <a:pt x="766536" y="2608003"/>
                    </a:lnTo>
                    <a:cubicBezTo>
                      <a:pt x="766536" y="2707414"/>
                      <a:pt x="685947" y="2788003"/>
                      <a:pt x="586536" y="2788003"/>
                    </a:cubicBezTo>
                    <a:cubicBezTo>
                      <a:pt x="487125" y="2788003"/>
                      <a:pt x="406536" y="2707414"/>
                      <a:pt x="406536" y="2608003"/>
                    </a:cubicBezTo>
                    <a:lnTo>
                      <a:pt x="406536" y="1767842"/>
                    </a:lnTo>
                    <a:lnTo>
                      <a:pt x="406536" y="1746701"/>
                    </a:lnTo>
                    <a:lnTo>
                      <a:pt x="406536" y="1515057"/>
                    </a:lnTo>
                    <a:lnTo>
                      <a:pt x="343024" y="1650548"/>
                    </a:lnTo>
                    <a:cubicBezTo>
                      <a:pt x="300831" y="1740560"/>
                      <a:pt x="193656" y="1779325"/>
                      <a:pt x="103644" y="1737132"/>
                    </a:cubicBezTo>
                    <a:cubicBezTo>
                      <a:pt x="13631" y="1694939"/>
                      <a:pt x="-25134" y="1587764"/>
                      <a:pt x="17059" y="1497751"/>
                    </a:cubicBezTo>
                    <a:lnTo>
                      <a:pt x="337932" y="813224"/>
                    </a:lnTo>
                    <a:cubicBezTo>
                      <a:pt x="366192" y="752937"/>
                      <a:pt x="423602" y="715638"/>
                      <a:pt x="485735" y="713166"/>
                    </a:cubicBezTo>
                    <a:cubicBezTo>
                      <a:pt x="501053" y="706658"/>
                      <a:pt x="517908" y="703100"/>
                      <a:pt x="535594" y="703100"/>
                    </a:cubicBezTo>
                    <a:lnTo>
                      <a:pt x="682289" y="703100"/>
                    </a:lnTo>
                    <a:cubicBezTo>
                      <a:pt x="533636" y="660168"/>
                      <a:pt x="425723" y="522687"/>
                      <a:pt x="425723" y="360000"/>
                    </a:cubicBezTo>
                    <a:cubicBezTo>
                      <a:pt x="425723" y="161177"/>
                      <a:pt x="586900" y="0"/>
                      <a:pt x="785723"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fontAlgn="base">
                  <a:spcBef>
                    <a:spcPct val="0"/>
                  </a:spcBef>
                  <a:spcAft>
                    <a:spcPct val="0"/>
                  </a:spcAft>
                </a:pPr>
                <a:endParaRPr lang="en-GB" dirty="0">
                  <a:solidFill>
                    <a:srgbClr val="0F5385"/>
                  </a:solidFill>
                  <a:latin typeface="Arial" panose="020B0604020202020204" pitchFamily="34" charset="0"/>
                  <a:cs typeface="Arial" panose="020B0604020202020204" pitchFamily="34" charset="0"/>
                </a:endParaRPr>
              </a:p>
            </p:txBody>
          </p:sp>
          <p:sp>
            <p:nvSpPr>
              <p:cNvPr id="202" name="TextBox 201"/>
              <p:cNvSpPr txBox="1"/>
              <p:nvPr/>
            </p:nvSpPr>
            <p:spPr>
              <a:xfrm>
                <a:off x="3183577" y="3028208"/>
                <a:ext cx="1710046" cy="1200329"/>
              </a:xfrm>
              <a:prstGeom prst="rect">
                <a:avLst/>
              </a:prstGeom>
              <a:noFill/>
            </p:spPr>
            <p:txBody>
              <a:bodyPr wrap="square" rtlCol="0">
                <a:normAutofit fontScale="25000" lnSpcReduction="20000"/>
              </a:bodyPr>
              <a:lstStyle/>
              <a:p>
                <a:pPr algn="ctr" fontAlgn="base">
                  <a:spcBef>
                    <a:spcPct val="0"/>
                  </a:spcBef>
                  <a:spcAft>
                    <a:spcPct val="0"/>
                  </a:spcAft>
                </a:pPr>
                <a:endParaRPr lang="en-GB" b="1" dirty="0">
                  <a:solidFill>
                    <a:prstClr val="white"/>
                  </a:solidFill>
                  <a:latin typeface="Arial" panose="020B0604020202020204" pitchFamily="34" charset="0"/>
                  <a:ea typeface="ＭＳ Ｐゴシック" pitchFamily="34" charset="-128"/>
                  <a:cs typeface="Arial" pitchFamily="34" charset="0"/>
                </a:endParaRPr>
              </a:p>
            </p:txBody>
          </p:sp>
        </p:grpSp>
        <p:grpSp>
          <p:nvGrpSpPr>
            <p:cNvPr id="192" name="Group 191"/>
            <p:cNvGrpSpPr>
              <a:grpSpLocks noChangeAspect="1"/>
            </p:cNvGrpSpPr>
            <p:nvPr/>
          </p:nvGrpSpPr>
          <p:grpSpPr>
            <a:xfrm>
              <a:off x="4918439" y="4898910"/>
              <a:ext cx="288117" cy="517155"/>
              <a:chOff x="2897213" y="1925311"/>
              <a:chExt cx="2282774" cy="4097452"/>
            </a:xfrm>
          </p:grpSpPr>
          <p:sp>
            <p:nvSpPr>
              <p:cNvPr id="199" name="Rounded Rectangle 11"/>
              <p:cNvSpPr>
                <a:spLocks noChangeAspect="1"/>
              </p:cNvSpPr>
              <p:nvPr/>
            </p:nvSpPr>
            <p:spPr>
              <a:xfrm>
                <a:off x="2897213" y="1925311"/>
                <a:ext cx="2282774" cy="4097452"/>
              </a:xfrm>
              <a:custGeom>
                <a:avLst/>
                <a:gdLst/>
                <a:ahLst/>
                <a:cxnLst/>
                <a:rect l="l" t="t" r="r" b="b"/>
                <a:pathLst>
                  <a:path w="1556792" h="2794354">
                    <a:moveTo>
                      <a:pt x="785723" y="0"/>
                    </a:moveTo>
                    <a:cubicBezTo>
                      <a:pt x="984546" y="0"/>
                      <a:pt x="1145723" y="161177"/>
                      <a:pt x="1145723" y="360000"/>
                    </a:cubicBezTo>
                    <a:cubicBezTo>
                      <a:pt x="1145723" y="522687"/>
                      <a:pt x="1037810" y="660168"/>
                      <a:pt x="889157" y="703100"/>
                    </a:cubicBezTo>
                    <a:lnTo>
                      <a:pt x="1051810" y="703100"/>
                    </a:lnTo>
                    <a:cubicBezTo>
                      <a:pt x="1073552" y="703100"/>
                      <a:pt x="1094039" y="708476"/>
                      <a:pt x="1111237" y="719439"/>
                    </a:cubicBezTo>
                    <a:cubicBezTo>
                      <a:pt x="1157225" y="733316"/>
                      <a:pt x="1196869" y="766309"/>
                      <a:pt x="1218860" y="813224"/>
                    </a:cubicBezTo>
                    <a:lnTo>
                      <a:pt x="1539733" y="1497751"/>
                    </a:lnTo>
                    <a:cubicBezTo>
                      <a:pt x="1581926" y="1587764"/>
                      <a:pt x="1543161" y="1694939"/>
                      <a:pt x="1453148" y="1737132"/>
                    </a:cubicBezTo>
                    <a:cubicBezTo>
                      <a:pt x="1363136" y="1779325"/>
                      <a:pt x="1255961" y="1740560"/>
                      <a:pt x="1213768" y="1650548"/>
                    </a:cubicBezTo>
                    <a:lnTo>
                      <a:pt x="1180868" y="1580362"/>
                    </a:lnTo>
                    <a:lnTo>
                      <a:pt x="1180868" y="1753052"/>
                    </a:lnTo>
                    <a:lnTo>
                      <a:pt x="1180868" y="1767842"/>
                    </a:lnTo>
                    <a:lnTo>
                      <a:pt x="1180868" y="2614354"/>
                    </a:lnTo>
                    <a:cubicBezTo>
                      <a:pt x="1180868" y="2713765"/>
                      <a:pt x="1100279" y="2794354"/>
                      <a:pt x="1000868" y="2794354"/>
                    </a:cubicBezTo>
                    <a:cubicBezTo>
                      <a:pt x="901457" y="2794354"/>
                      <a:pt x="820868" y="2713765"/>
                      <a:pt x="820868" y="2614354"/>
                    </a:cubicBezTo>
                    <a:lnTo>
                      <a:pt x="820868" y="1896900"/>
                    </a:lnTo>
                    <a:lnTo>
                      <a:pt x="766536" y="1896900"/>
                    </a:lnTo>
                    <a:lnTo>
                      <a:pt x="766536" y="2608003"/>
                    </a:lnTo>
                    <a:cubicBezTo>
                      <a:pt x="766536" y="2707414"/>
                      <a:pt x="685947" y="2788003"/>
                      <a:pt x="586536" y="2788003"/>
                    </a:cubicBezTo>
                    <a:cubicBezTo>
                      <a:pt x="487125" y="2788003"/>
                      <a:pt x="406536" y="2707414"/>
                      <a:pt x="406536" y="2608003"/>
                    </a:cubicBezTo>
                    <a:lnTo>
                      <a:pt x="406536" y="1767842"/>
                    </a:lnTo>
                    <a:lnTo>
                      <a:pt x="406536" y="1746701"/>
                    </a:lnTo>
                    <a:lnTo>
                      <a:pt x="406536" y="1515057"/>
                    </a:lnTo>
                    <a:lnTo>
                      <a:pt x="343024" y="1650548"/>
                    </a:lnTo>
                    <a:cubicBezTo>
                      <a:pt x="300831" y="1740560"/>
                      <a:pt x="193656" y="1779325"/>
                      <a:pt x="103644" y="1737132"/>
                    </a:cubicBezTo>
                    <a:cubicBezTo>
                      <a:pt x="13631" y="1694939"/>
                      <a:pt x="-25134" y="1587764"/>
                      <a:pt x="17059" y="1497751"/>
                    </a:cubicBezTo>
                    <a:lnTo>
                      <a:pt x="337932" y="813224"/>
                    </a:lnTo>
                    <a:cubicBezTo>
                      <a:pt x="366192" y="752937"/>
                      <a:pt x="423602" y="715638"/>
                      <a:pt x="485735" y="713166"/>
                    </a:cubicBezTo>
                    <a:cubicBezTo>
                      <a:pt x="501053" y="706658"/>
                      <a:pt x="517908" y="703100"/>
                      <a:pt x="535594" y="703100"/>
                    </a:cubicBezTo>
                    <a:lnTo>
                      <a:pt x="682289" y="703100"/>
                    </a:lnTo>
                    <a:cubicBezTo>
                      <a:pt x="533636" y="660168"/>
                      <a:pt x="425723" y="522687"/>
                      <a:pt x="425723" y="360000"/>
                    </a:cubicBezTo>
                    <a:cubicBezTo>
                      <a:pt x="425723" y="161177"/>
                      <a:pt x="586900" y="0"/>
                      <a:pt x="785723"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fontAlgn="base">
                  <a:spcBef>
                    <a:spcPct val="0"/>
                  </a:spcBef>
                  <a:spcAft>
                    <a:spcPct val="0"/>
                  </a:spcAft>
                </a:pPr>
                <a:endParaRPr lang="en-GB" dirty="0">
                  <a:solidFill>
                    <a:srgbClr val="0F5385"/>
                  </a:solidFill>
                  <a:latin typeface="Arial" panose="020B0604020202020204" pitchFamily="34" charset="0"/>
                  <a:cs typeface="Arial" panose="020B0604020202020204" pitchFamily="34" charset="0"/>
                </a:endParaRPr>
              </a:p>
            </p:txBody>
          </p:sp>
          <p:sp>
            <p:nvSpPr>
              <p:cNvPr id="200" name="TextBox 199"/>
              <p:cNvSpPr txBox="1"/>
              <p:nvPr/>
            </p:nvSpPr>
            <p:spPr>
              <a:xfrm>
                <a:off x="3183577" y="3028208"/>
                <a:ext cx="1710046" cy="1200329"/>
              </a:xfrm>
              <a:prstGeom prst="rect">
                <a:avLst/>
              </a:prstGeom>
              <a:noFill/>
            </p:spPr>
            <p:txBody>
              <a:bodyPr wrap="square" rtlCol="0">
                <a:normAutofit fontScale="25000" lnSpcReduction="20000"/>
              </a:bodyPr>
              <a:lstStyle/>
              <a:p>
                <a:pPr algn="ctr" fontAlgn="base">
                  <a:spcBef>
                    <a:spcPct val="0"/>
                  </a:spcBef>
                  <a:spcAft>
                    <a:spcPct val="0"/>
                  </a:spcAft>
                </a:pPr>
                <a:endParaRPr lang="en-GB" b="1" dirty="0">
                  <a:solidFill>
                    <a:prstClr val="white"/>
                  </a:solidFill>
                  <a:latin typeface="Arial" panose="020B0604020202020204" pitchFamily="34" charset="0"/>
                  <a:ea typeface="ＭＳ Ｐゴシック" pitchFamily="34" charset="-128"/>
                  <a:cs typeface="Arial" pitchFamily="34" charset="0"/>
                </a:endParaRPr>
              </a:p>
            </p:txBody>
          </p:sp>
        </p:grpSp>
        <p:grpSp>
          <p:nvGrpSpPr>
            <p:cNvPr id="193" name="Group 192"/>
            <p:cNvGrpSpPr>
              <a:grpSpLocks noChangeAspect="1"/>
            </p:cNvGrpSpPr>
            <p:nvPr/>
          </p:nvGrpSpPr>
          <p:grpSpPr>
            <a:xfrm>
              <a:off x="7809094" y="2172446"/>
              <a:ext cx="288117" cy="517155"/>
              <a:chOff x="3805182" y="724991"/>
              <a:chExt cx="2282774" cy="4097452"/>
            </a:xfrm>
          </p:grpSpPr>
          <p:sp>
            <p:nvSpPr>
              <p:cNvPr id="197" name="Rounded Rectangle 11"/>
              <p:cNvSpPr>
                <a:spLocks noChangeAspect="1"/>
              </p:cNvSpPr>
              <p:nvPr/>
            </p:nvSpPr>
            <p:spPr>
              <a:xfrm>
                <a:off x="3805182" y="724991"/>
                <a:ext cx="2282774" cy="4097452"/>
              </a:xfrm>
              <a:custGeom>
                <a:avLst/>
                <a:gdLst/>
                <a:ahLst/>
                <a:cxnLst/>
                <a:rect l="l" t="t" r="r" b="b"/>
                <a:pathLst>
                  <a:path w="1556792" h="2794354">
                    <a:moveTo>
                      <a:pt x="785723" y="0"/>
                    </a:moveTo>
                    <a:cubicBezTo>
                      <a:pt x="984546" y="0"/>
                      <a:pt x="1145723" y="161177"/>
                      <a:pt x="1145723" y="360000"/>
                    </a:cubicBezTo>
                    <a:cubicBezTo>
                      <a:pt x="1145723" y="522687"/>
                      <a:pt x="1037810" y="660168"/>
                      <a:pt x="889157" y="703100"/>
                    </a:cubicBezTo>
                    <a:lnTo>
                      <a:pt x="1051810" y="703100"/>
                    </a:lnTo>
                    <a:cubicBezTo>
                      <a:pt x="1073552" y="703100"/>
                      <a:pt x="1094039" y="708476"/>
                      <a:pt x="1111237" y="719439"/>
                    </a:cubicBezTo>
                    <a:cubicBezTo>
                      <a:pt x="1157225" y="733316"/>
                      <a:pt x="1196869" y="766309"/>
                      <a:pt x="1218860" y="813224"/>
                    </a:cubicBezTo>
                    <a:lnTo>
                      <a:pt x="1539733" y="1497751"/>
                    </a:lnTo>
                    <a:cubicBezTo>
                      <a:pt x="1581926" y="1587764"/>
                      <a:pt x="1543161" y="1694939"/>
                      <a:pt x="1453148" y="1737132"/>
                    </a:cubicBezTo>
                    <a:cubicBezTo>
                      <a:pt x="1363136" y="1779325"/>
                      <a:pt x="1255961" y="1740560"/>
                      <a:pt x="1213768" y="1650548"/>
                    </a:cubicBezTo>
                    <a:lnTo>
                      <a:pt x="1180868" y="1580362"/>
                    </a:lnTo>
                    <a:lnTo>
                      <a:pt x="1180868" y="1753052"/>
                    </a:lnTo>
                    <a:lnTo>
                      <a:pt x="1180868" y="1767842"/>
                    </a:lnTo>
                    <a:lnTo>
                      <a:pt x="1180868" y="2614354"/>
                    </a:lnTo>
                    <a:cubicBezTo>
                      <a:pt x="1180868" y="2713765"/>
                      <a:pt x="1100279" y="2794354"/>
                      <a:pt x="1000868" y="2794354"/>
                    </a:cubicBezTo>
                    <a:cubicBezTo>
                      <a:pt x="901457" y="2794354"/>
                      <a:pt x="820868" y="2713765"/>
                      <a:pt x="820868" y="2614354"/>
                    </a:cubicBezTo>
                    <a:lnTo>
                      <a:pt x="820868" y="1896900"/>
                    </a:lnTo>
                    <a:lnTo>
                      <a:pt x="766536" y="1896900"/>
                    </a:lnTo>
                    <a:lnTo>
                      <a:pt x="766536" y="2608003"/>
                    </a:lnTo>
                    <a:cubicBezTo>
                      <a:pt x="766536" y="2707414"/>
                      <a:pt x="685947" y="2788003"/>
                      <a:pt x="586536" y="2788003"/>
                    </a:cubicBezTo>
                    <a:cubicBezTo>
                      <a:pt x="487125" y="2788003"/>
                      <a:pt x="406536" y="2707414"/>
                      <a:pt x="406536" y="2608003"/>
                    </a:cubicBezTo>
                    <a:lnTo>
                      <a:pt x="406536" y="1767842"/>
                    </a:lnTo>
                    <a:lnTo>
                      <a:pt x="406536" y="1746701"/>
                    </a:lnTo>
                    <a:lnTo>
                      <a:pt x="406536" y="1515057"/>
                    </a:lnTo>
                    <a:lnTo>
                      <a:pt x="343024" y="1650548"/>
                    </a:lnTo>
                    <a:cubicBezTo>
                      <a:pt x="300831" y="1740560"/>
                      <a:pt x="193656" y="1779325"/>
                      <a:pt x="103644" y="1737132"/>
                    </a:cubicBezTo>
                    <a:cubicBezTo>
                      <a:pt x="13631" y="1694939"/>
                      <a:pt x="-25134" y="1587764"/>
                      <a:pt x="17059" y="1497751"/>
                    </a:cubicBezTo>
                    <a:lnTo>
                      <a:pt x="337932" y="813224"/>
                    </a:lnTo>
                    <a:cubicBezTo>
                      <a:pt x="366192" y="752937"/>
                      <a:pt x="423602" y="715638"/>
                      <a:pt x="485735" y="713166"/>
                    </a:cubicBezTo>
                    <a:cubicBezTo>
                      <a:pt x="501053" y="706658"/>
                      <a:pt x="517908" y="703100"/>
                      <a:pt x="535594" y="703100"/>
                    </a:cubicBezTo>
                    <a:lnTo>
                      <a:pt x="682289" y="703100"/>
                    </a:lnTo>
                    <a:cubicBezTo>
                      <a:pt x="533636" y="660168"/>
                      <a:pt x="425723" y="522687"/>
                      <a:pt x="425723" y="360000"/>
                    </a:cubicBezTo>
                    <a:cubicBezTo>
                      <a:pt x="425723" y="161177"/>
                      <a:pt x="586900" y="0"/>
                      <a:pt x="785723"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fontAlgn="base">
                  <a:spcBef>
                    <a:spcPct val="0"/>
                  </a:spcBef>
                  <a:spcAft>
                    <a:spcPct val="0"/>
                  </a:spcAft>
                </a:pPr>
                <a:endParaRPr lang="en-GB" dirty="0">
                  <a:solidFill>
                    <a:srgbClr val="0F5385"/>
                  </a:solidFill>
                  <a:latin typeface="Arial" panose="020B0604020202020204" pitchFamily="34" charset="0"/>
                  <a:cs typeface="Arial" panose="020B0604020202020204" pitchFamily="34" charset="0"/>
                </a:endParaRPr>
              </a:p>
            </p:txBody>
          </p:sp>
          <p:sp>
            <p:nvSpPr>
              <p:cNvPr id="198" name="TextBox 197"/>
              <p:cNvSpPr txBox="1"/>
              <p:nvPr/>
            </p:nvSpPr>
            <p:spPr>
              <a:xfrm>
                <a:off x="4091546" y="1827889"/>
                <a:ext cx="1710046" cy="1200328"/>
              </a:xfrm>
              <a:prstGeom prst="rect">
                <a:avLst/>
              </a:prstGeom>
              <a:noFill/>
            </p:spPr>
            <p:txBody>
              <a:bodyPr wrap="square" rtlCol="0">
                <a:normAutofit fontScale="25000" lnSpcReduction="20000"/>
              </a:bodyPr>
              <a:lstStyle/>
              <a:p>
                <a:pPr algn="ctr" fontAlgn="base">
                  <a:spcBef>
                    <a:spcPct val="0"/>
                  </a:spcBef>
                  <a:spcAft>
                    <a:spcPct val="0"/>
                  </a:spcAft>
                </a:pPr>
                <a:endParaRPr lang="en-GB" b="1" dirty="0">
                  <a:solidFill>
                    <a:prstClr val="white"/>
                  </a:solidFill>
                  <a:latin typeface="Arial" panose="020B0604020202020204" pitchFamily="34" charset="0"/>
                  <a:ea typeface="ＭＳ Ｐゴシック" pitchFamily="34" charset="-128"/>
                  <a:cs typeface="Arial" pitchFamily="34" charset="0"/>
                </a:endParaRPr>
              </a:p>
            </p:txBody>
          </p:sp>
        </p:grpSp>
        <p:sp>
          <p:nvSpPr>
            <p:cNvPr id="196" name="TextBox 195"/>
            <p:cNvSpPr txBox="1"/>
            <p:nvPr/>
          </p:nvSpPr>
          <p:spPr>
            <a:xfrm>
              <a:off x="4320026" y="5893757"/>
              <a:ext cx="215831" cy="151498"/>
            </a:xfrm>
            <a:prstGeom prst="rect">
              <a:avLst/>
            </a:prstGeom>
            <a:noFill/>
          </p:spPr>
          <p:txBody>
            <a:bodyPr wrap="square" rtlCol="0">
              <a:normAutofit fontScale="25000" lnSpcReduction="20000"/>
            </a:bodyPr>
            <a:lstStyle/>
            <a:p>
              <a:pPr algn="ctr" fontAlgn="base">
                <a:spcBef>
                  <a:spcPct val="0"/>
                </a:spcBef>
                <a:spcAft>
                  <a:spcPct val="0"/>
                </a:spcAft>
              </a:pPr>
              <a:endParaRPr lang="en-GB" b="1" dirty="0">
                <a:solidFill>
                  <a:prstClr val="white"/>
                </a:solidFill>
                <a:latin typeface="Arial" panose="020B0604020202020204" pitchFamily="34" charset="0"/>
                <a:ea typeface="ＭＳ Ｐゴシック" pitchFamily="34" charset="-128"/>
                <a:cs typeface="Arial" pitchFamily="34" charset="0"/>
              </a:endParaRPr>
            </a:p>
          </p:txBody>
        </p:sp>
      </p:grpSp>
      <p:grpSp>
        <p:nvGrpSpPr>
          <p:cNvPr id="520" name="Group 519"/>
          <p:cNvGrpSpPr/>
          <p:nvPr/>
        </p:nvGrpSpPr>
        <p:grpSpPr>
          <a:xfrm>
            <a:off x="761142" y="1831054"/>
            <a:ext cx="2282774" cy="4097452"/>
            <a:chOff x="2897213" y="1925311"/>
            <a:chExt cx="2282774" cy="4097452"/>
          </a:xfrm>
        </p:grpSpPr>
        <p:sp>
          <p:nvSpPr>
            <p:cNvPr id="521" name="Rounded Rectangle 11"/>
            <p:cNvSpPr>
              <a:spLocks noChangeAspect="1"/>
            </p:cNvSpPr>
            <p:nvPr/>
          </p:nvSpPr>
          <p:spPr>
            <a:xfrm>
              <a:off x="2897213" y="1925311"/>
              <a:ext cx="2282774" cy="4097452"/>
            </a:xfrm>
            <a:custGeom>
              <a:avLst/>
              <a:gdLst/>
              <a:ahLst/>
              <a:cxnLst/>
              <a:rect l="l" t="t" r="r" b="b"/>
              <a:pathLst>
                <a:path w="1556792" h="2794354">
                  <a:moveTo>
                    <a:pt x="785723" y="0"/>
                  </a:moveTo>
                  <a:cubicBezTo>
                    <a:pt x="984546" y="0"/>
                    <a:pt x="1145723" y="161177"/>
                    <a:pt x="1145723" y="360000"/>
                  </a:cubicBezTo>
                  <a:cubicBezTo>
                    <a:pt x="1145723" y="522687"/>
                    <a:pt x="1037810" y="660168"/>
                    <a:pt x="889157" y="703100"/>
                  </a:cubicBezTo>
                  <a:lnTo>
                    <a:pt x="1051810" y="703100"/>
                  </a:lnTo>
                  <a:cubicBezTo>
                    <a:pt x="1073552" y="703100"/>
                    <a:pt x="1094039" y="708476"/>
                    <a:pt x="1111237" y="719439"/>
                  </a:cubicBezTo>
                  <a:cubicBezTo>
                    <a:pt x="1157225" y="733316"/>
                    <a:pt x="1196869" y="766309"/>
                    <a:pt x="1218860" y="813224"/>
                  </a:cubicBezTo>
                  <a:lnTo>
                    <a:pt x="1539733" y="1497751"/>
                  </a:lnTo>
                  <a:cubicBezTo>
                    <a:pt x="1581926" y="1587764"/>
                    <a:pt x="1543161" y="1694939"/>
                    <a:pt x="1453148" y="1737132"/>
                  </a:cubicBezTo>
                  <a:cubicBezTo>
                    <a:pt x="1363136" y="1779325"/>
                    <a:pt x="1255961" y="1740560"/>
                    <a:pt x="1213768" y="1650548"/>
                  </a:cubicBezTo>
                  <a:lnTo>
                    <a:pt x="1180868" y="1580362"/>
                  </a:lnTo>
                  <a:lnTo>
                    <a:pt x="1180868" y="1753052"/>
                  </a:lnTo>
                  <a:lnTo>
                    <a:pt x="1180868" y="1767842"/>
                  </a:lnTo>
                  <a:lnTo>
                    <a:pt x="1180868" y="2614354"/>
                  </a:lnTo>
                  <a:cubicBezTo>
                    <a:pt x="1180868" y="2713765"/>
                    <a:pt x="1100279" y="2794354"/>
                    <a:pt x="1000868" y="2794354"/>
                  </a:cubicBezTo>
                  <a:cubicBezTo>
                    <a:pt x="901457" y="2794354"/>
                    <a:pt x="820868" y="2713765"/>
                    <a:pt x="820868" y="2614354"/>
                  </a:cubicBezTo>
                  <a:lnTo>
                    <a:pt x="820868" y="1896900"/>
                  </a:lnTo>
                  <a:lnTo>
                    <a:pt x="766536" y="1896900"/>
                  </a:lnTo>
                  <a:lnTo>
                    <a:pt x="766536" y="2608003"/>
                  </a:lnTo>
                  <a:cubicBezTo>
                    <a:pt x="766536" y="2707414"/>
                    <a:pt x="685947" y="2788003"/>
                    <a:pt x="586536" y="2788003"/>
                  </a:cubicBezTo>
                  <a:cubicBezTo>
                    <a:pt x="487125" y="2788003"/>
                    <a:pt x="406536" y="2707414"/>
                    <a:pt x="406536" y="2608003"/>
                  </a:cubicBezTo>
                  <a:lnTo>
                    <a:pt x="406536" y="1767842"/>
                  </a:lnTo>
                  <a:lnTo>
                    <a:pt x="406536" y="1746701"/>
                  </a:lnTo>
                  <a:lnTo>
                    <a:pt x="406536" y="1515057"/>
                  </a:lnTo>
                  <a:lnTo>
                    <a:pt x="343024" y="1650548"/>
                  </a:lnTo>
                  <a:cubicBezTo>
                    <a:pt x="300831" y="1740560"/>
                    <a:pt x="193656" y="1779325"/>
                    <a:pt x="103644" y="1737132"/>
                  </a:cubicBezTo>
                  <a:cubicBezTo>
                    <a:pt x="13631" y="1694939"/>
                    <a:pt x="-25134" y="1587764"/>
                    <a:pt x="17059" y="1497751"/>
                  </a:cubicBezTo>
                  <a:lnTo>
                    <a:pt x="337932" y="813224"/>
                  </a:lnTo>
                  <a:cubicBezTo>
                    <a:pt x="366192" y="752937"/>
                    <a:pt x="423602" y="715638"/>
                    <a:pt x="485735" y="713166"/>
                  </a:cubicBezTo>
                  <a:cubicBezTo>
                    <a:pt x="501053" y="706658"/>
                    <a:pt x="517908" y="703100"/>
                    <a:pt x="535594" y="703100"/>
                  </a:cubicBezTo>
                  <a:lnTo>
                    <a:pt x="682289" y="703100"/>
                  </a:lnTo>
                  <a:cubicBezTo>
                    <a:pt x="533636" y="660168"/>
                    <a:pt x="425723" y="522687"/>
                    <a:pt x="425723" y="360000"/>
                  </a:cubicBezTo>
                  <a:cubicBezTo>
                    <a:pt x="425723" y="161177"/>
                    <a:pt x="586900" y="0"/>
                    <a:pt x="785723"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dirty="0">
                <a:solidFill>
                  <a:srgbClr val="0F5385"/>
                </a:solidFill>
                <a:latin typeface="Arial" panose="020B0604020202020204" pitchFamily="34" charset="0"/>
                <a:cs typeface="Arial" panose="020B0604020202020204" pitchFamily="34" charset="0"/>
              </a:endParaRPr>
            </a:p>
          </p:txBody>
        </p:sp>
        <p:sp>
          <p:nvSpPr>
            <p:cNvPr id="522" name="TextBox 521"/>
            <p:cNvSpPr txBox="1"/>
            <p:nvPr/>
          </p:nvSpPr>
          <p:spPr>
            <a:xfrm>
              <a:off x="3264857" y="3158842"/>
              <a:ext cx="1595464" cy="1077218"/>
            </a:xfrm>
            <a:prstGeom prst="rect">
              <a:avLst/>
            </a:prstGeom>
            <a:noFill/>
          </p:spPr>
          <p:txBody>
            <a:bodyPr wrap="square" rtlCol="0">
              <a:spAutoFit/>
            </a:bodyPr>
            <a:lstStyle/>
            <a:p>
              <a:pPr algn="ctr" fontAlgn="base">
                <a:spcBef>
                  <a:spcPct val="0"/>
                </a:spcBef>
                <a:spcAft>
                  <a:spcPct val="0"/>
                </a:spcAft>
              </a:pPr>
              <a:r>
                <a:rPr lang="en-GB" sz="1600" b="1" dirty="0" smtClean="0">
                  <a:solidFill>
                    <a:prstClr val="white"/>
                  </a:solidFill>
                  <a:latin typeface="Arial" panose="020B0604020202020204" pitchFamily="34" charset="0"/>
                  <a:ea typeface="ＭＳ Ｐゴシック" pitchFamily="34" charset="-128"/>
                  <a:cs typeface="Arial" pitchFamily="34" charset="0"/>
                </a:rPr>
                <a:t>&gt;14 000 </a:t>
              </a:r>
              <a:br>
                <a:rPr lang="en-GB" sz="1600" b="1" dirty="0" smtClean="0">
                  <a:solidFill>
                    <a:prstClr val="white"/>
                  </a:solidFill>
                  <a:latin typeface="Arial" panose="020B0604020202020204" pitchFamily="34" charset="0"/>
                  <a:ea typeface="ＭＳ Ｐゴシック" pitchFamily="34" charset="-128"/>
                  <a:cs typeface="Arial" pitchFamily="34" charset="0"/>
                </a:rPr>
              </a:br>
              <a:r>
                <a:rPr lang="en-GB" sz="1600" b="1" dirty="0" smtClean="0">
                  <a:solidFill>
                    <a:prstClr val="white"/>
                  </a:solidFill>
                  <a:latin typeface="Arial" panose="020B0604020202020204" pitchFamily="34" charset="0"/>
                  <a:ea typeface="ＭＳ Ｐゴシック" pitchFamily="34" charset="-128"/>
                  <a:cs typeface="Arial" pitchFamily="34" charset="0"/>
                </a:rPr>
                <a:t>OAC-naïve </a:t>
              </a:r>
              <a:r>
                <a:rPr lang="en-GB" sz="1600" b="1" dirty="0">
                  <a:solidFill>
                    <a:prstClr val="white"/>
                  </a:solidFill>
                  <a:latin typeface="Arial" panose="020B0604020202020204" pitchFamily="34" charset="0"/>
                  <a:ea typeface="ＭＳ Ｐゴシック" pitchFamily="34" charset="-128"/>
                  <a:cs typeface="Arial" pitchFamily="34" charset="0"/>
                </a:rPr>
                <a:t>dabigatran or VKA users</a:t>
              </a:r>
            </a:p>
          </p:txBody>
        </p:sp>
      </p:grpSp>
      <p:grpSp>
        <p:nvGrpSpPr>
          <p:cNvPr id="523" name="Group 522"/>
          <p:cNvGrpSpPr/>
          <p:nvPr/>
        </p:nvGrpSpPr>
        <p:grpSpPr>
          <a:xfrm>
            <a:off x="5481511" y="1831054"/>
            <a:ext cx="2282774" cy="4097452"/>
            <a:chOff x="2897213" y="1925311"/>
            <a:chExt cx="2282774" cy="4097452"/>
          </a:xfrm>
        </p:grpSpPr>
        <p:sp>
          <p:nvSpPr>
            <p:cNvPr id="524" name="Rounded Rectangle 11"/>
            <p:cNvSpPr>
              <a:spLocks noChangeAspect="1"/>
            </p:cNvSpPr>
            <p:nvPr/>
          </p:nvSpPr>
          <p:spPr>
            <a:xfrm>
              <a:off x="2897213" y="1925311"/>
              <a:ext cx="2282774" cy="4097452"/>
            </a:xfrm>
            <a:custGeom>
              <a:avLst/>
              <a:gdLst/>
              <a:ahLst/>
              <a:cxnLst/>
              <a:rect l="l" t="t" r="r" b="b"/>
              <a:pathLst>
                <a:path w="1556792" h="2794354">
                  <a:moveTo>
                    <a:pt x="785723" y="0"/>
                  </a:moveTo>
                  <a:cubicBezTo>
                    <a:pt x="984546" y="0"/>
                    <a:pt x="1145723" y="161177"/>
                    <a:pt x="1145723" y="360000"/>
                  </a:cubicBezTo>
                  <a:cubicBezTo>
                    <a:pt x="1145723" y="522687"/>
                    <a:pt x="1037810" y="660168"/>
                    <a:pt x="889157" y="703100"/>
                  </a:cubicBezTo>
                  <a:lnTo>
                    <a:pt x="1051810" y="703100"/>
                  </a:lnTo>
                  <a:cubicBezTo>
                    <a:pt x="1073552" y="703100"/>
                    <a:pt x="1094039" y="708476"/>
                    <a:pt x="1111237" y="719439"/>
                  </a:cubicBezTo>
                  <a:cubicBezTo>
                    <a:pt x="1157225" y="733316"/>
                    <a:pt x="1196869" y="766309"/>
                    <a:pt x="1218860" y="813224"/>
                  </a:cubicBezTo>
                  <a:lnTo>
                    <a:pt x="1539733" y="1497751"/>
                  </a:lnTo>
                  <a:cubicBezTo>
                    <a:pt x="1581926" y="1587764"/>
                    <a:pt x="1543161" y="1694939"/>
                    <a:pt x="1453148" y="1737132"/>
                  </a:cubicBezTo>
                  <a:cubicBezTo>
                    <a:pt x="1363136" y="1779325"/>
                    <a:pt x="1255961" y="1740560"/>
                    <a:pt x="1213768" y="1650548"/>
                  </a:cubicBezTo>
                  <a:lnTo>
                    <a:pt x="1180868" y="1580362"/>
                  </a:lnTo>
                  <a:lnTo>
                    <a:pt x="1180868" y="1753052"/>
                  </a:lnTo>
                  <a:lnTo>
                    <a:pt x="1180868" y="1767842"/>
                  </a:lnTo>
                  <a:lnTo>
                    <a:pt x="1180868" y="2614354"/>
                  </a:lnTo>
                  <a:cubicBezTo>
                    <a:pt x="1180868" y="2713765"/>
                    <a:pt x="1100279" y="2794354"/>
                    <a:pt x="1000868" y="2794354"/>
                  </a:cubicBezTo>
                  <a:cubicBezTo>
                    <a:pt x="901457" y="2794354"/>
                    <a:pt x="820868" y="2713765"/>
                    <a:pt x="820868" y="2614354"/>
                  </a:cubicBezTo>
                  <a:lnTo>
                    <a:pt x="820868" y="1896900"/>
                  </a:lnTo>
                  <a:lnTo>
                    <a:pt x="766536" y="1896900"/>
                  </a:lnTo>
                  <a:lnTo>
                    <a:pt x="766536" y="2608003"/>
                  </a:lnTo>
                  <a:cubicBezTo>
                    <a:pt x="766536" y="2707414"/>
                    <a:pt x="685947" y="2788003"/>
                    <a:pt x="586536" y="2788003"/>
                  </a:cubicBezTo>
                  <a:cubicBezTo>
                    <a:pt x="487125" y="2788003"/>
                    <a:pt x="406536" y="2707414"/>
                    <a:pt x="406536" y="2608003"/>
                  </a:cubicBezTo>
                  <a:lnTo>
                    <a:pt x="406536" y="1767842"/>
                  </a:lnTo>
                  <a:lnTo>
                    <a:pt x="406536" y="1746701"/>
                  </a:lnTo>
                  <a:lnTo>
                    <a:pt x="406536" y="1515057"/>
                  </a:lnTo>
                  <a:lnTo>
                    <a:pt x="343024" y="1650548"/>
                  </a:lnTo>
                  <a:cubicBezTo>
                    <a:pt x="300831" y="1740560"/>
                    <a:pt x="193656" y="1779325"/>
                    <a:pt x="103644" y="1737132"/>
                  </a:cubicBezTo>
                  <a:cubicBezTo>
                    <a:pt x="13631" y="1694939"/>
                    <a:pt x="-25134" y="1587764"/>
                    <a:pt x="17059" y="1497751"/>
                  </a:cubicBezTo>
                  <a:lnTo>
                    <a:pt x="337932" y="813224"/>
                  </a:lnTo>
                  <a:cubicBezTo>
                    <a:pt x="366192" y="752937"/>
                    <a:pt x="423602" y="715638"/>
                    <a:pt x="485735" y="713166"/>
                  </a:cubicBezTo>
                  <a:cubicBezTo>
                    <a:pt x="501053" y="706658"/>
                    <a:pt x="517908" y="703100"/>
                    <a:pt x="535594" y="703100"/>
                  </a:cubicBezTo>
                  <a:lnTo>
                    <a:pt x="682289" y="703100"/>
                  </a:lnTo>
                  <a:cubicBezTo>
                    <a:pt x="533636" y="660168"/>
                    <a:pt x="425723" y="522687"/>
                    <a:pt x="425723" y="360000"/>
                  </a:cubicBezTo>
                  <a:cubicBezTo>
                    <a:pt x="425723" y="161177"/>
                    <a:pt x="586900" y="0"/>
                    <a:pt x="785723"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dirty="0">
                <a:solidFill>
                  <a:srgbClr val="0F5385"/>
                </a:solidFill>
                <a:latin typeface="Arial" panose="020B0604020202020204" pitchFamily="34" charset="0"/>
                <a:cs typeface="Arial" panose="020B0604020202020204" pitchFamily="34" charset="0"/>
              </a:endParaRPr>
            </a:p>
          </p:txBody>
        </p:sp>
        <p:sp>
          <p:nvSpPr>
            <p:cNvPr id="525" name="TextBox 524"/>
            <p:cNvSpPr txBox="1"/>
            <p:nvPr/>
          </p:nvSpPr>
          <p:spPr>
            <a:xfrm>
              <a:off x="3220521" y="3211332"/>
              <a:ext cx="1710046" cy="830997"/>
            </a:xfrm>
            <a:prstGeom prst="rect">
              <a:avLst/>
            </a:prstGeom>
            <a:noFill/>
          </p:spPr>
          <p:txBody>
            <a:bodyPr wrap="square" rtlCol="0">
              <a:spAutoFit/>
            </a:bodyPr>
            <a:lstStyle/>
            <a:p>
              <a:pPr algn="ctr" fontAlgn="base">
                <a:spcBef>
                  <a:spcPct val="0"/>
                </a:spcBef>
                <a:spcAft>
                  <a:spcPct val="0"/>
                </a:spcAft>
              </a:pPr>
              <a:r>
                <a:rPr lang="en-GB" sz="1600" b="1" dirty="0" smtClean="0">
                  <a:solidFill>
                    <a:prstClr val="white"/>
                  </a:solidFill>
                  <a:latin typeface="Arial" panose="020B0604020202020204" pitchFamily="34" charset="0"/>
                  <a:ea typeface="ＭＳ Ｐゴシック" pitchFamily="34" charset="-128"/>
                  <a:cs typeface="Arial" pitchFamily="34" charset="0"/>
                </a:rPr>
                <a:t>Median </a:t>
              </a:r>
              <a:r>
                <a:rPr lang="en-GB" sz="1600" b="1" dirty="0">
                  <a:solidFill>
                    <a:prstClr val="white"/>
                  </a:solidFill>
                  <a:latin typeface="Arial" panose="020B0604020202020204" pitchFamily="34" charset="0"/>
                  <a:ea typeface="ＭＳ Ｐゴシック" pitchFamily="34" charset="-128"/>
                  <a:cs typeface="Arial" pitchFamily="34" charset="0"/>
                </a:rPr>
                <a:t/>
              </a:r>
              <a:br>
                <a:rPr lang="en-GB" sz="1600" b="1" dirty="0">
                  <a:solidFill>
                    <a:prstClr val="white"/>
                  </a:solidFill>
                  <a:latin typeface="Arial" panose="020B0604020202020204" pitchFamily="34" charset="0"/>
                  <a:ea typeface="ＭＳ Ｐゴシック" pitchFamily="34" charset="-128"/>
                  <a:cs typeface="Arial" pitchFamily="34" charset="0"/>
                </a:rPr>
              </a:br>
              <a:r>
                <a:rPr lang="en-GB" sz="1600" b="1" dirty="0" smtClean="0">
                  <a:solidFill>
                    <a:prstClr val="white"/>
                  </a:solidFill>
                  <a:latin typeface="Arial" panose="020B0604020202020204" pitchFamily="34" charset="0"/>
                  <a:ea typeface="ＭＳ Ｐゴシック" pitchFamily="34" charset="-128"/>
                  <a:cs typeface="Arial" pitchFamily="34" charset="0"/>
                </a:rPr>
                <a:t>0.67 years</a:t>
              </a:r>
            </a:p>
            <a:p>
              <a:pPr algn="ctr" fontAlgn="base">
                <a:spcBef>
                  <a:spcPct val="0"/>
                </a:spcBef>
                <a:spcAft>
                  <a:spcPct val="0"/>
                </a:spcAft>
              </a:pPr>
              <a:r>
                <a:rPr lang="en-GB" sz="1600" b="1" dirty="0" smtClean="0">
                  <a:solidFill>
                    <a:prstClr val="white"/>
                  </a:solidFill>
                  <a:latin typeface="Arial" panose="020B0604020202020204" pitchFamily="34" charset="0"/>
                  <a:ea typeface="ＭＳ Ｐゴシック" pitchFamily="34" charset="-128"/>
                  <a:cs typeface="Arial" pitchFamily="34" charset="0"/>
                </a:rPr>
                <a:t>follow-up</a:t>
              </a:r>
              <a:endParaRPr lang="en-GB" sz="1600" b="1" dirty="0">
                <a:solidFill>
                  <a:prstClr val="white"/>
                </a:solidFill>
                <a:latin typeface="Arial" panose="020B0604020202020204" pitchFamily="34" charset="0"/>
                <a:ea typeface="ＭＳ Ｐゴシック" pitchFamily="34" charset="-128"/>
                <a:cs typeface="Arial" pitchFamily="34" charset="0"/>
              </a:endParaRPr>
            </a:p>
          </p:txBody>
        </p:sp>
      </p:grpSp>
      <p:grpSp>
        <p:nvGrpSpPr>
          <p:cNvPr id="526" name="Group 525"/>
          <p:cNvGrpSpPr/>
          <p:nvPr/>
        </p:nvGrpSpPr>
        <p:grpSpPr>
          <a:xfrm>
            <a:off x="3121326" y="1831054"/>
            <a:ext cx="2282774" cy="4097452"/>
            <a:chOff x="2897213" y="1925311"/>
            <a:chExt cx="2282774" cy="4097452"/>
          </a:xfrm>
        </p:grpSpPr>
        <p:sp>
          <p:nvSpPr>
            <p:cNvPr id="527" name="Rounded Rectangle 11"/>
            <p:cNvSpPr>
              <a:spLocks noChangeAspect="1"/>
            </p:cNvSpPr>
            <p:nvPr/>
          </p:nvSpPr>
          <p:spPr>
            <a:xfrm>
              <a:off x="2897213" y="1925311"/>
              <a:ext cx="2282774" cy="4097452"/>
            </a:xfrm>
            <a:custGeom>
              <a:avLst/>
              <a:gdLst/>
              <a:ahLst/>
              <a:cxnLst/>
              <a:rect l="l" t="t" r="r" b="b"/>
              <a:pathLst>
                <a:path w="1556792" h="2794354">
                  <a:moveTo>
                    <a:pt x="785723" y="0"/>
                  </a:moveTo>
                  <a:cubicBezTo>
                    <a:pt x="984546" y="0"/>
                    <a:pt x="1145723" y="161177"/>
                    <a:pt x="1145723" y="360000"/>
                  </a:cubicBezTo>
                  <a:cubicBezTo>
                    <a:pt x="1145723" y="522687"/>
                    <a:pt x="1037810" y="660168"/>
                    <a:pt x="889157" y="703100"/>
                  </a:cubicBezTo>
                  <a:lnTo>
                    <a:pt x="1051810" y="703100"/>
                  </a:lnTo>
                  <a:cubicBezTo>
                    <a:pt x="1073552" y="703100"/>
                    <a:pt x="1094039" y="708476"/>
                    <a:pt x="1111237" y="719439"/>
                  </a:cubicBezTo>
                  <a:cubicBezTo>
                    <a:pt x="1157225" y="733316"/>
                    <a:pt x="1196869" y="766309"/>
                    <a:pt x="1218860" y="813224"/>
                  </a:cubicBezTo>
                  <a:lnTo>
                    <a:pt x="1539733" y="1497751"/>
                  </a:lnTo>
                  <a:cubicBezTo>
                    <a:pt x="1581926" y="1587764"/>
                    <a:pt x="1543161" y="1694939"/>
                    <a:pt x="1453148" y="1737132"/>
                  </a:cubicBezTo>
                  <a:cubicBezTo>
                    <a:pt x="1363136" y="1779325"/>
                    <a:pt x="1255961" y="1740560"/>
                    <a:pt x="1213768" y="1650548"/>
                  </a:cubicBezTo>
                  <a:lnTo>
                    <a:pt x="1180868" y="1580362"/>
                  </a:lnTo>
                  <a:lnTo>
                    <a:pt x="1180868" y="1753052"/>
                  </a:lnTo>
                  <a:lnTo>
                    <a:pt x="1180868" y="1767842"/>
                  </a:lnTo>
                  <a:lnTo>
                    <a:pt x="1180868" y="2614354"/>
                  </a:lnTo>
                  <a:cubicBezTo>
                    <a:pt x="1180868" y="2713765"/>
                    <a:pt x="1100279" y="2794354"/>
                    <a:pt x="1000868" y="2794354"/>
                  </a:cubicBezTo>
                  <a:cubicBezTo>
                    <a:pt x="901457" y="2794354"/>
                    <a:pt x="820868" y="2713765"/>
                    <a:pt x="820868" y="2614354"/>
                  </a:cubicBezTo>
                  <a:lnTo>
                    <a:pt x="820868" y="1896900"/>
                  </a:lnTo>
                  <a:lnTo>
                    <a:pt x="766536" y="1896900"/>
                  </a:lnTo>
                  <a:lnTo>
                    <a:pt x="766536" y="2608003"/>
                  </a:lnTo>
                  <a:cubicBezTo>
                    <a:pt x="766536" y="2707414"/>
                    <a:pt x="685947" y="2788003"/>
                    <a:pt x="586536" y="2788003"/>
                  </a:cubicBezTo>
                  <a:cubicBezTo>
                    <a:pt x="487125" y="2788003"/>
                    <a:pt x="406536" y="2707414"/>
                    <a:pt x="406536" y="2608003"/>
                  </a:cubicBezTo>
                  <a:lnTo>
                    <a:pt x="406536" y="1767842"/>
                  </a:lnTo>
                  <a:lnTo>
                    <a:pt x="406536" y="1746701"/>
                  </a:lnTo>
                  <a:lnTo>
                    <a:pt x="406536" y="1515057"/>
                  </a:lnTo>
                  <a:lnTo>
                    <a:pt x="343024" y="1650548"/>
                  </a:lnTo>
                  <a:cubicBezTo>
                    <a:pt x="300831" y="1740560"/>
                    <a:pt x="193656" y="1779325"/>
                    <a:pt x="103644" y="1737132"/>
                  </a:cubicBezTo>
                  <a:cubicBezTo>
                    <a:pt x="13631" y="1694939"/>
                    <a:pt x="-25134" y="1587764"/>
                    <a:pt x="17059" y="1497751"/>
                  </a:cubicBezTo>
                  <a:lnTo>
                    <a:pt x="337932" y="813224"/>
                  </a:lnTo>
                  <a:cubicBezTo>
                    <a:pt x="366192" y="752937"/>
                    <a:pt x="423602" y="715638"/>
                    <a:pt x="485735" y="713166"/>
                  </a:cubicBezTo>
                  <a:cubicBezTo>
                    <a:pt x="501053" y="706658"/>
                    <a:pt x="517908" y="703100"/>
                    <a:pt x="535594" y="703100"/>
                  </a:cubicBezTo>
                  <a:lnTo>
                    <a:pt x="682289" y="703100"/>
                  </a:lnTo>
                  <a:cubicBezTo>
                    <a:pt x="533636" y="660168"/>
                    <a:pt x="425723" y="522687"/>
                    <a:pt x="425723" y="360000"/>
                  </a:cubicBezTo>
                  <a:cubicBezTo>
                    <a:pt x="425723" y="161177"/>
                    <a:pt x="586900" y="0"/>
                    <a:pt x="785723"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dirty="0">
                <a:solidFill>
                  <a:srgbClr val="0F5385"/>
                </a:solidFill>
                <a:latin typeface="Arial" panose="020B0604020202020204" pitchFamily="34" charset="0"/>
                <a:cs typeface="Arial" panose="020B0604020202020204" pitchFamily="34" charset="0"/>
              </a:endParaRPr>
            </a:p>
          </p:txBody>
        </p:sp>
        <p:sp>
          <p:nvSpPr>
            <p:cNvPr id="528" name="TextBox 527"/>
            <p:cNvSpPr txBox="1"/>
            <p:nvPr/>
          </p:nvSpPr>
          <p:spPr>
            <a:xfrm>
              <a:off x="3192908" y="3110721"/>
              <a:ext cx="1710046" cy="1077218"/>
            </a:xfrm>
            <a:prstGeom prst="rect">
              <a:avLst/>
            </a:prstGeom>
            <a:noFill/>
          </p:spPr>
          <p:txBody>
            <a:bodyPr wrap="square" rtlCol="0">
              <a:spAutoFit/>
            </a:bodyPr>
            <a:lstStyle/>
            <a:p>
              <a:pPr algn="ctr" fontAlgn="base">
                <a:spcBef>
                  <a:spcPct val="0"/>
                </a:spcBef>
                <a:spcAft>
                  <a:spcPct val="0"/>
                </a:spcAft>
              </a:pPr>
              <a:r>
                <a:rPr lang="en-GB" sz="1600" b="1" dirty="0">
                  <a:solidFill>
                    <a:prstClr val="white"/>
                  </a:solidFill>
                  <a:latin typeface="Arial" panose="020B0604020202020204" pitchFamily="34" charset="0"/>
                  <a:ea typeface="ＭＳ Ｐゴシック" pitchFamily="34" charset="-128"/>
                  <a:cs typeface="Arial" pitchFamily="34" charset="0"/>
                </a:rPr>
                <a:t>Propensity </a:t>
              </a:r>
              <a:r>
                <a:rPr lang="en-GB" sz="1600" b="1" dirty="0" smtClean="0">
                  <a:solidFill>
                    <a:prstClr val="white"/>
                  </a:solidFill>
                  <a:latin typeface="Arial" panose="020B0604020202020204" pitchFamily="34" charset="0"/>
                  <a:ea typeface="ＭＳ Ｐゴシック" pitchFamily="34" charset="-128"/>
                  <a:cs typeface="Arial" pitchFamily="34" charset="0"/>
                </a:rPr>
                <a:t>score-weighted</a:t>
              </a:r>
            </a:p>
            <a:p>
              <a:pPr algn="ctr" fontAlgn="base">
                <a:spcBef>
                  <a:spcPct val="0"/>
                </a:spcBef>
                <a:spcAft>
                  <a:spcPct val="0"/>
                </a:spcAft>
              </a:pPr>
              <a:r>
                <a:rPr lang="en-GB" sz="1600" b="1" dirty="0" smtClean="0">
                  <a:solidFill>
                    <a:prstClr val="white"/>
                  </a:solidFill>
                  <a:latin typeface="Arial" panose="020B0604020202020204" pitchFamily="34" charset="0"/>
                  <a:ea typeface="ＭＳ Ｐゴシック" pitchFamily="34" charset="-128"/>
                  <a:cs typeface="Arial" pitchFamily="34" charset="0"/>
                </a:rPr>
                <a:t>(but see limitations)</a:t>
              </a:r>
              <a:endParaRPr lang="en-GB" sz="1600" b="1" dirty="0">
                <a:solidFill>
                  <a:prstClr val="white"/>
                </a:solidFill>
                <a:latin typeface="Arial" panose="020B0604020202020204" pitchFamily="34" charset="0"/>
                <a:ea typeface="ＭＳ Ｐゴシック" pitchFamily="34" charset="-128"/>
                <a:cs typeface="Arial" pitchFamily="34" charset="0"/>
              </a:endParaRPr>
            </a:p>
          </p:txBody>
        </p:sp>
      </p:grpSp>
    </p:spTree>
    <p:extLst>
      <p:ext uri="{BB962C8B-B14F-4D97-AF65-F5344CB8AC3E}">
        <p14:creationId xmlns:p14="http://schemas.microsoft.com/office/powerpoint/2010/main" val="728140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20"/>
                                        </p:tgtEl>
                                        <p:attrNameLst>
                                          <p:attrName>style.visibility</p:attrName>
                                        </p:attrNameLst>
                                      </p:cBhvr>
                                      <p:to>
                                        <p:strVal val="visible"/>
                                      </p:to>
                                    </p:set>
                                    <p:anim calcmode="lin" valueType="num">
                                      <p:cBhvr>
                                        <p:cTn id="7" dur="1000" fill="hold"/>
                                        <p:tgtEl>
                                          <p:spTgt spid="520"/>
                                        </p:tgtEl>
                                        <p:attrNameLst>
                                          <p:attrName>ppt_w</p:attrName>
                                        </p:attrNameLst>
                                      </p:cBhvr>
                                      <p:tavLst>
                                        <p:tav tm="0">
                                          <p:val>
                                            <p:fltVal val="0"/>
                                          </p:val>
                                        </p:tav>
                                        <p:tav tm="100000">
                                          <p:val>
                                            <p:strVal val="#ppt_w"/>
                                          </p:val>
                                        </p:tav>
                                      </p:tavLst>
                                    </p:anim>
                                    <p:anim calcmode="lin" valueType="num">
                                      <p:cBhvr>
                                        <p:cTn id="8" dur="1000" fill="hold"/>
                                        <p:tgtEl>
                                          <p:spTgt spid="520"/>
                                        </p:tgtEl>
                                        <p:attrNameLst>
                                          <p:attrName>ppt_h</p:attrName>
                                        </p:attrNameLst>
                                      </p:cBhvr>
                                      <p:tavLst>
                                        <p:tav tm="0">
                                          <p:val>
                                            <p:fltVal val="0"/>
                                          </p:val>
                                        </p:tav>
                                        <p:tav tm="100000">
                                          <p:val>
                                            <p:strVal val="#ppt_h"/>
                                          </p:val>
                                        </p:tav>
                                      </p:tavLst>
                                    </p:anim>
                                    <p:animEffect transition="in" filter="fade">
                                      <p:cBhvr>
                                        <p:cTn id="9" dur="1000"/>
                                        <p:tgtEl>
                                          <p:spTgt spid="520"/>
                                        </p:tgtEl>
                                      </p:cBhvr>
                                    </p:animEffect>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526"/>
                                        </p:tgtEl>
                                        <p:attrNameLst>
                                          <p:attrName>style.visibility</p:attrName>
                                        </p:attrNameLst>
                                      </p:cBhvr>
                                      <p:to>
                                        <p:strVal val="visible"/>
                                      </p:to>
                                    </p:set>
                                    <p:anim calcmode="lin" valueType="num">
                                      <p:cBhvr>
                                        <p:cTn id="13" dur="1000" fill="hold"/>
                                        <p:tgtEl>
                                          <p:spTgt spid="526"/>
                                        </p:tgtEl>
                                        <p:attrNameLst>
                                          <p:attrName>ppt_w</p:attrName>
                                        </p:attrNameLst>
                                      </p:cBhvr>
                                      <p:tavLst>
                                        <p:tav tm="0">
                                          <p:val>
                                            <p:fltVal val="0"/>
                                          </p:val>
                                        </p:tav>
                                        <p:tav tm="100000">
                                          <p:val>
                                            <p:strVal val="#ppt_w"/>
                                          </p:val>
                                        </p:tav>
                                      </p:tavLst>
                                    </p:anim>
                                    <p:anim calcmode="lin" valueType="num">
                                      <p:cBhvr>
                                        <p:cTn id="14" dur="1000" fill="hold"/>
                                        <p:tgtEl>
                                          <p:spTgt spid="526"/>
                                        </p:tgtEl>
                                        <p:attrNameLst>
                                          <p:attrName>ppt_h</p:attrName>
                                        </p:attrNameLst>
                                      </p:cBhvr>
                                      <p:tavLst>
                                        <p:tav tm="0">
                                          <p:val>
                                            <p:fltVal val="0"/>
                                          </p:val>
                                        </p:tav>
                                        <p:tav tm="100000">
                                          <p:val>
                                            <p:strVal val="#ppt_h"/>
                                          </p:val>
                                        </p:tav>
                                      </p:tavLst>
                                    </p:anim>
                                    <p:animEffect transition="in" filter="fade">
                                      <p:cBhvr>
                                        <p:cTn id="15" dur="1000"/>
                                        <p:tgtEl>
                                          <p:spTgt spid="526"/>
                                        </p:tgtEl>
                                      </p:cBhvr>
                                    </p:animEffect>
                                  </p:childTnLst>
                                </p:cTn>
                              </p:par>
                            </p:childTnLst>
                          </p:cTn>
                        </p:par>
                        <p:par>
                          <p:cTn id="16" fill="hold">
                            <p:stCondLst>
                              <p:cond delay="2000"/>
                            </p:stCondLst>
                            <p:childTnLst>
                              <p:par>
                                <p:cTn id="17" presetID="53" presetClass="entr" presetSubtype="16" fill="hold" nodeType="afterEffect">
                                  <p:stCondLst>
                                    <p:cond delay="0"/>
                                  </p:stCondLst>
                                  <p:childTnLst>
                                    <p:set>
                                      <p:cBhvr>
                                        <p:cTn id="18" dur="1" fill="hold">
                                          <p:stCondLst>
                                            <p:cond delay="0"/>
                                          </p:stCondLst>
                                        </p:cTn>
                                        <p:tgtEl>
                                          <p:spTgt spid="523"/>
                                        </p:tgtEl>
                                        <p:attrNameLst>
                                          <p:attrName>style.visibility</p:attrName>
                                        </p:attrNameLst>
                                      </p:cBhvr>
                                      <p:to>
                                        <p:strVal val="visible"/>
                                      </p:to>
                                    </p:set>
                                    <p:anim calcmode="lin" valueType="num">
                                      <p:cBhvr>
                                        <p:cTn id="19" dur="1000" fill="hold"/>
                                        <p:tgtEl>
                                          <p:spTgt spid="523"/>
                                        </p:tgtEl>
                                        <p:attrNameLst>
                                          <p:attrName>ppt_w</p:attrName>
                                        </p:attrNameLst>
                                      </p:cBhvr>
                                      <p:tavLst>
                                        <p:tav tm="0">
                                          <p:val>
                                            <p:fltVal val="0"/>
                                          </p:val>
                                        </p:tav>
                                        <p:tav tm="100000">
                                          <p:val>
                                            <p:strVal val="#ppt_w"/>
                                          </p:val>
                                        </p:tav>
                                      </p:tavLst>
                                    </p:anim>
                                    <p:anim calcmode="lin" valueType="num">
                                      <p:cBhvr>
                                        <p:cTn id="20" dur="1000" fill="hold"/>
                                        <p:tgtEl>
                                          <p:spTgt spid="523"/>
                                        </p:tgtEl>
                                        <p:attrNameLst>
                                          <p:attrName>ppt_h</p:attrName>
                                        </p:attrNameLst>
                                      </p:cBhvr>
                                      <p:tavLst>
                                        <p:tav tm="0">
                                          <p:val>
                                            <p:fltVal val="0"/>
                                          </p:val>
                                        </p:tav>
                                        <p:tav tm="100000">
                                          <p:val>
                                            <p:strVal val="#ppt_h"/>
                                          </p:val>
                                        </p:tav>
                                      </p:tavLst>
                                    </p:anim>
                                    <p:animEffect transition="in" filter="fade">
                                      <p:cBhvr>
                                        <p:cTn id="21" dur="1000"/>
                                        <p:tgtEl>
                                          <p:spTgt spid="5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GB" dirty="0" smtClean="0"/>
              <a:t>Analysis included older patients, generally with more comorbidities, vs </a:t>
            </a:r>
            <a:r>
              <a:rPr lang="en-GB" dirty="0"/>
              <a:t>RE-LY</a:t>
            </a:r>
            <a:r>
              <a:rPr lang="en-GB" baseline="30000" dirty="0"/>
              <a:t>®</a:t>
            </a:r>
            <a:endParaRPr lang="de-DE" dirty="0"/>
          </a:p>
        </p:txBody>
      </p:sp>
      <p:sp>
        <p:nvSpPr>
          <p:cNvPr id="6" name="Text Placeholder 4"/>
          <p:cNvSpPr>
            <a:spLocks noGrp="1"/>
          </p:cNvSpPr>
          <p:nvPr>
            <p:ph type="body" sz="quarter" idx="14"/>
          </p:nvPr>
        </p:nvSpPr>
        <p:spPr>
          <a:xfrm>
            <a:off x="5040313" y="6271711"/>
            <a:ext cx="3984934" cy="504825"/>
          </a:xfrm>
        </p:spPr>
        <p:txBody>
          <a:bodyPr/>
          <a:lstStyle/>
          <a:p>
            <a:endParaRPr lang="en-GB" dirty="0" smtClean="0"/>
          </a:p>
          <a:p>
            <a:r>
              <a:rPr lang="en-GB" dirty="0" smtClean="0"/>
              <a:t>1. </a:t>
            </a:r>
            <a:r>
              <a:rPr lang="fr-FR" dirty="0"/>
              <a:t>Chan Y-H et al. Stroke </a:t>
            </a:r>
            <a:r>
              <a:rPr lang="fr-FR" dirty="0" smtClean="0"/>
              <a:t>2016</a:t>
            </a:r>
            <a:r>
              <a:rPr lang="en-GB" dirty="0" smtClean="0"/>
              <a:t>;</a:t>
            </a:r>
            <a:r>
              <a:rPr lang="en-GB" dirty="0"/>
              <a:t/>
            </a:r>
            <a:br>
              <a:rPr lang="en-GB" dirty="0"/>
            </a:br>
            <a:r>
              <a:rPr lang="en-GB" dirty="0" smtClean="0"/>
              <a:t>2</a:t>
            </a:r>
            <a:r>
              <a:rPr lang="en-GB" dirty="0"/>
              <a:t>. Connolly SJ et al. N Engl J Med </a:t>
            </a:r>
            <a:r>
              <a:rPr lang="en-GB" dirty="0" smtClean="0"/>
              <a:t>2009; </a:t>
            </a:r>
            <a:br>
              <a:rPr lang="en-GB" dirty="0" smtClean="0"/>
            </a:br>
            <a:r>
              <a:rPr lang="en-GB" dirty="0" smtClean="0"/>
              <a:t>3</a:t>
            </a:r>
            <a:r>
              <a:rPr lang="en-GB" dirty="0"/>
              <a:t>. Eikelboom JW et </a:t>
            </a:r>
            <a:r>
              <a:rPr lang="en-GB" dirty="0" smtClean="0"/>
              <a:t>al. </a:t>
            </a:r>
            <a:r>
              <a:rPr lang="en-GB" dirty="0"/>
              <a:t>Circulation </a:t>
            </a:r>
            <a:r>
              <a:rPr lang="en-GB" dirty="0" smtClean="0"/>
              <a:t>2011;</a:t>
            </a:r>
            <a:endParaRPr lang="en-GB" dirty="0"/>
          </a:p>
        </p:txBody>
      </p:sp>
      <p:sp>
        <p:nvSpPr>
          <p:cNvPr id="7" name="Text Placeholder 4"/>
          <p:cNvSpPr txBox="1">
            <a:spLocks/>
          </p:cNvSpPr>
          <p:nvPr/>
        </p:nvSpPr>
        <p:spPr>
          <a:xfrm>
            <a:off x="337502" y="6271711"/>
            <a:ext cx="4434523" cy="504825"/>
          </a:xfrm>
          <a:prstGeom prst="rect">
            <a:avLst/>
          </a:prstGeom>
        </p:spPr>
        <p:txBody>
          <a:bodyPr vert="horz" lIns="0" tIns="45715" rIns="91429" bIns="45715" rtlCol="0" anchor="b" anchorCtr="0">
            <a:noAutofit/>
          </a:bodyPr>
          <a:lstStyle>
            <a:lvl1pPr marL="0" indent="0" algn="l" defTabSz="914290" rtl="0" eaLnBrk="1" latinLnBrk="0" hangingPunct="1">
              <a:spcBef>
                <a:spcPct val="20000"/>
              </a:spcBef>
              <a:buFont typeface="Arial" panose="020B0604020202020204" pitchFamily="34" charset="0"/>
              <a:buNone/>
              <a:defRPr sz="1200" kern="1200" baseline="0">
                <a:solidFill>
                  <a:schemeClr val="tx1"/>
                </a:solidFill>
                <a:latin typeface="Arial" pitchFamily="34" charset="0"/>
                <a:ea typeface="Tahoma" pitchFamily="34" charset="0"/>
                <a:cs typeface="Arial" pitchFamily="34" charset="0"/>
              </a:defRPr>
            </a:lvl1pPr>
            <a:lvl2pPr marL="742861" indent="-285716" algn="l" defTabSz="91429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863" indent="-228572" algn="l" defTabSz="9142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008" indent="-228572" algn="l" defTabSz="91429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153" indent="-228572" algn="l" defTabSz="91429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298" indent="-228572" algn="l" defTabSz="91429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444" indent="-228572" algn="l" defTabSz="91429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589" indent="-228572" algn="l" defTabSz="91429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733" indent="-228572" algn="l" defTabSz="91429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altLang="en-US" b="1" dirty="0" smtClean="0">
                <a:solidFill>
                  <a:srgbClr val="03497C"/>
                </a:solidFill>
                <a:latin typeface="Arial" charset="0"/>
                <a:ea typeface="Geneva" pitchFamily="-102" charset="-128"/>
              </a:rPr>
              <a:t>In Taiwan, the licensed doses for Pradaxa</a:t>
            </a:r>
            <a:r>
              <a:rPr lang="en-GB" altLang="en-US" b="1" baseline="30000" dirty="0" smtClean="0">
                <a:solidFill>
                  <a:srgbClr val="03497C"/>
                </a:solidFill>
                <a:latin typeface="Arial" charset="0"/>
                <a:ea typeface="Geneva" pitchFamily="-102" charset="-128"/>
              </a:rPr>
              <a:t>®</a:t>
            </a:r>
            <a:r>
              <a:rPr lang="en-GB" altLang="en-US" b="1" dirty="0" smtClean="0">
                <a:solidFill>
                  <a:srgbClr val="03497C"/>
                </a:solidFill>
                <a:latin typeface="Arial" charset="0"/>
                <a:ea typeface="Geneva" pitchFamily="-102" charset="-128"/>
              </a:rPr>
              <a:t> are: 150 mg BID and 75 mg BID for the prevention of stroke and systemic embolism in adult patients with NVAF</a:t>
            </a:r>
            <a:br>
              <a:rPr lang="en-GB" altLang="en-US" b="1" dirty="0" smtClean="0">
                <a:solidFill>
                  <a:srgbClr val="03497C"/>
                </a:solidFill>
                <a:latin typeface="Arial" charset="0"/>
                <a:ea typeface="Geneva" pitchFamily="-102" charset="-128"/>
              </a:rPr>
            </a:br>
            <a:r>
              <a:rPr lang="en-GB" altLang="en-US" b="1" dirty="0" smtClean="0">
                <a:solidFill>
                  <a:srgbClr val="03497C"/>
                </a:solidFill>
                <a:latin typeface="Arial" charset="0"/>
                <a:ea typeface="Geneva" pitchFamily="-102" charset="-128"/>
              </a:rPr>
              <a:t>*</a:t>
            </a:r>
            <a:r>
              <a:rPr lang="en-GB" altLang="en-US" dirty="0" smtClean="0">
                <a:solidFill>
                  <a:srgbClr val="03497C"/>
                </a:solidFill>
                <a:latin typeface="Arial" charset="0"/>
                <a:ea typeface="Geneva" pitchFamily="-102" charset="-128"/>
              </a:rPr>
              <a:t>44% OAC-naïve; 56% switched from warfarin</a:t>
            </a:r>
            <a:endParaRPr lang="en-GB" dirty="0" smtClean="0">
              <a:solidFill>
                <a:srgbClr val="03497C"/>
              </a:solidFill>
            </a:endParaRPr>
          </a:p>
        </p:txBody>
      </p:sp>
      <p:graphicFrame>
        <p:nvGraphicFramePr>
          <p:cNvPr id="5" name="Content Placeholder 10"/>
          <p:cNvGraphicFramePr>
            <a:graphicFrameLocks/>
          </p:cNvGraphicFramePr>
          <p:nvPr>
            <p:extLst>
              <p:ext uri="{D42A27DB-BD31-4B8C-83A1-F6EECF244321}">
                <p14:modId xmlns:p14="http://schemas.microsoft.com/office/powerpoint/2010/main" val="2387803486"/>
              </p:ext>
            </p:extLst>
          </p:nvPr>
        </p:nvGraphicFramePr>
        <p:xfrm>
          <a:off x="339628" y="1215530"/>
          <a:ext cx="8463061" cy="4654606"/>
        </p:xfrm>
        <a:graphic>
          <a:graphicData uri="http://schemas.openxmlformats.org/drawingml/2006/table">
            <a:tbl>
              <a:tblPr firstRow="1" firstCol="1" bandRow="1"/>
              <a:tblGrid>
                <a:gridCol w="2465223">
                  <a:extLst>
                    <a:ext uri="{9D8B030D-6E8A-4147-A177-3AD203B41FA5}">
                      <a16:colId xmlns:a16="http://schemas.microsoft.com/office/drawing/2014/main" xmlns="" val="20000"/>
                    </a:ext>
                  </a:extLst>
                </a:gridCol>
                <a:gridCol w="1487419">
                  <a:extLst>
                    <a:ext uri="{9D8B030D-6E8A-4147-A177-3AD203B41FA5}">
                      <a16:colId xmlns:a16="http://schemas.microsoft.com/office/drawing/2014/main" xmlns="" val="20001"/>
                    </a:ext>
                  </a:extLst>
                </a:gridCol>
                <a:gridCol w="1414197">
                  <a:extLst>
                    <a:ext uri="{9D8B030D-6E8A-4147-A177-3AD203B41FA5}">
                      <a16:colId xmlns:a16="http://schemas.microsoft.com/office/drawing/2014/main" xmlns="" val="20002"/>
                    </a:ext>
                  </a:extLst>
                </a:gridCol>
                <a:gridCol w="1788549">
                  <a:extLst>
                    <a:ext uri="{9D8B030D-6E8A-4147-A177-3AD203B41FA5}">
                      <a16:colId xmlns:a16="http://schemas.microsoft.com/office/drawing/2014/main" xmlns="" val="20003"/>
                    </a:ext>
                  </a:extLst>
                </a:gridCol>
                <a:gridCol w="1307673">
                  <a:extLst>
                    <a:ext uri="{9D8B030D-6E8A-4147-A177-3AD203B41FA5}">
                      <a16:colId xmlns:a16="http://schemas.microsoft.com/office/drawing/2014/main" xmlns="" val="20004"/>
                    </a:ext>
                  </a:extLst>
                </a:gridCol>
              </a:tblGrid>
              <a:tr h="367650">
                <a:tc rowSpan="2">
                  <a:txBody>
                    <a:bodyPr/>
                    <a:lstStyle>
                      <a:lvl1pPr marL="0" algn="l" defTabSz="914290" rtl="0" eaLnBrk="1" latinLnBrk="0" hangingPunct="1">
                        <a:defRPr sz="1800" b="1" kern="1200">
                          <a:solidFill>
                            <a:schemeClr val="lt1"/>
                          </a:solidFill>
                          <a:latin typeface="Tahoma"/>
                        </a:defRPr>
                      </a:lvl1pPr>
                      <a:lvl2pPr marL="457145" algn="l" defTabSz="914290" rtl="0" eaLnBrk="1" latinLnBrk="0" hangingPunct="1">
                        <a:defRPr sz="1800" b="1" kern="1200">
                          <a:solidFill>
                            <a:schemeClr val="lt1"/>
                          </a:solidFill>
                          <a:latin typeface="Tahoma"/>
                        </a:defRPr>
                      </a:lvl2pPr>
                      <a:lvl3pPr marL="914290" algn="l" defTabSz="914290" rtl="0" eaLnBrk="1" latinLnBrk="0" hangingPunct="1">
                        <a:defRPr sz="1800" b="1" kern="1200">
                          <a:solidFill>
                            <a:schemeClr val="lt1"/>
                          </a:solidFill>
                          <a:latin typeface="Tahoma"/>
                        </a:defRPr>
                      </a:lvl3pPr>
                      <a:lvl4pPr marL="1371436" algn="l" defTabSz="914290" rtl="0" eaLnBrk="1" latinLnBrk="0" hangingPunct="1">
                        <a:defRPr sz="1800" b="1" kern="1200">
                          <a:solidFill>
                            <a:schemeClr val="lt1"/>
                          </a:solidFill>
                          <a:latin typeface="Tahoma"/>
                        </a:defRPr>
                      </a:lvl4pPr>
                      <a:lvl5pPr marL="1828581" algn="l" defTabSz="914290" rtl="0" eaLnBrk="1" latinLnBrk="0" hangingPunct="1">
                        <a:defRPr sz="1800" b="1" kern="1200">
                          <a:solidFill>
                            <a:schemeClr val="lt1"/>
                          </a:solidFill>
                          <a:latin typeface="Tahoma"/>
                        </a:defRPr>
                      </a:lvl5pPr>
                      <a:lvl6pPr marL="2285725" algn="l" defTabSz="914290" rtl="0" eaLnBrk="1" latinLnBrk="0" hangingPunct="1">
                        <a:defRPr sz="1800" b="1" kern="1200">
                          <a:solidFill>
                            <a:schemeClr val="lt1"/>
                          </a:solidFill>
                          <a:latin typeface="Tahoma"/>
                        </a:defRPr>
                      </a:lvl6pPr>
                      <a:lvl7pPr marL="2742870" algn="l" defTabSz="914290" rtl="0" eaLnBrk="1" latinLnBrk="0" hangingPunct="1">
                        <a:defRPr sz="1800" b="1" kern="1200">
                          <a:solidFill>
                            <a:schemeClr val="lt1"/>
                          </a:solidFill>
                          <a:latin typeface="Tahoma"/>
                        </a:defRPr>
                      </a:lvl7pPr>
                      <a:lvl8pPr marL="3200016" algn="l" defTabSz="914290" rtl="0" eaLnBrk="1" latinLnBrk="0" hangingPunct="1">
                        <a:defRPr sz="1800" b="1" kern="1200">
                          <a:solidFill>
                            <a:schemeClr val="lt1"/>
                          </a:solidFill>
                          <a:latin typeface="Tahoma"/>
                        </a:defRPr>
                      </a:lvl8pPr>
                      <a:lvl9pPr marL="3657161" algn="l" defTabSz="914290" rtl="0" eaLnBrk="1" latinLnBrk="0" hangingPunct="1">
                        <a:defRPr sz="1800" b="1" kern="1200">
                          <a:solidFill>
                            <a:schemeClr val="lt1"/>
                          </a:solidFill>
                          <a:latin typeface="Tahoma"/>
                        </a:defRPr>
                      </a:lvl9pPr>
                    </a:lstStyle>
                    <a:p>
                      <a:pPr marL="0" marR="0" algn="l">
                        <a:lnSpc>
                          <a:spcPct val="115000"/>
                        </a:lnSpc>
                        <a:spcBef>
                          <a:spcPts val="0"/>
                        </a:spcBef>
                        <a:spcAft>
                          <a:spcPts val="0"/>
                        </a:spcAft>
                      </a:pPr>
                      <a:r>
                        <a:rPr lang="en-US" sz="1600" dirty="0" smtClean="0">
                          <a:solidFill>
                            <a:schemeClr val="bg1"/>
                          </a:solidFill>
                          <a:effectLst/>
                          <a:latin typeface="Arial" panose="020B0604020202020204" pitchFamily="34" charset="0"/>
                          <a:ea typeface="Calibri"/>
                          <a:cs typeface="Arial" panose="020B0604020202020204" pitchFamily="34" charset="0"/>
                        </a:rPr>
                        <a:t>Characteristics,</a:t>
                      </a:r>
                      <a:r>
                        <a:rPr lang="en-US" sz="1600" baseline="0" dirty="0" smtClean="0">
                          <a:solidFill>
                            <a:schemeClr val="bg1"/>
                          </a:solidFill>
                          <a:effectLst/>
                          <a:latin typeface="Arial" panose="020B0604020202020204" pitchFamily="34" charset="0"/>
                          <a:ea typeface="Calibri"/>
                          <a:cs typeface="Arial" panose="020B0604020202020204" pitchFamily="34" charset="0"/>
                        </a:rPr>
                        <a:t> %</a:t>
                      </a:r>
                      <a:endParaRPr lang="en-US" sz="1600" dirty="0">
                        <a:solidFill>
                          <a:schemeClr val="bg1"/>
                        </a:solidFill>
                        <a:effectLst/>
                        <a:latin typeface="Arial" panose="020B0604020202020204" pitchFamily="34" charset="0"/>
                        <a:ea typeface="Calibri"/>
                        <a:cs typeface="Arial" panose="020B0604020202020204" pitchFamily="34" charset="0"/>
                      </a:endParaRPr>
                    </a:p>
                  </a:txBody>
                  <a:tcPr marL="78310" marR="78310" marT="0" marB="0" anchor="ctr">
                    <a:lnL w="12700" cmpd="sng">
                      <a:noFill/>
                    </a:lnL>
                    <a:lnR w="19050" cap="flat" cmpd="sng" algn="ctr">
                      <a:noFill/>
                      <a:prstDash val="solid"/>
                      <a:round/>
                      <a:headEnd type="none" w="med" len="med"/>
                      <a:tailEnd type="none" w="med" len="med"/>
                    </a:lnR>
                    <a:lnT w="19050" cap="flat" cmpd="sng" algn="ctr">
                      <a:solidFill>
                        <a:srgbClr val="00498B"/>
                      </a:solidFill>
                      <a:prstDash val="solid"/>
                      <a:round/>
                      <a:headEnd type="none" w="med" len="med"/>
                      <a:tailEnd type="none" w="med" len="med"/>
                    </a:lnT>
                    <a:lnB w="19050" cap="flat" cmpd="sng" algn="ctr">
                      <a:solidFill>
                        <a:srgbClr val="00498B"/>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gridSpan="2">
                  <a:txBody>
                    <a:bodyPr/>
                    <a:lstStyle>
                      <a:lvl1pPr marL="0" algn="l" defTabSz="914290" rtl="0" eaLnBrk="1" latinLnBrk="0" hangingPunct="1">
                        <a:defRPr sz="1800" b="1" kern="1200">
                          <a:solidFill>
                            <a:schemeClr val="lt1"/>
                          </a:solidFill>
                          <a:latin typeface="Tahoma"/>
                        </a:defRPr>
                      </a:lvl1pPr>
                      <a:lvl2pPr marL="457145" algn="l" defTabSz="914290" rtl="0" eaLnBrk="1" latinLnBrk="0" hangingPunct="1">
                        <a:defRPr sz="1800" b="1" kern="1200">
                          <a:solidFill>
                            <a:schemeClr val="lt1"/>
                          </a:solidFill>
                          <a:latin typeface="Tahoma"/>
                        </a:defRPr>
                      </a:lvl2pPr>
                      <a:lvl3pPr marL="914290" algn="l" defTabSz="914290" rtl="0" eaLnBrk="1" latinLnBrk="0" hangingPunct="1">
                        <a:defRPr sz="1800" b="1" kern="1200">
                          <a:solidFill>
                            <a:schemeClr val="lt1"/>
                          </a:solidFill>
                          <a:latin typeface="Tahoma"/>
                        </a:defRPr>
                      </a:lvl3pPr>
                      <a:lvl4pPr marL="1371436" algn="l" defTabSz="914290" rtl="0" eaLnBrk="1" latinLnBrk="0" hangingPunct="1">
                        <a:defRPr sz="1800" b="1" kern="1200">
                          <a:solidFill>
                            <a:schemeClr val="lt1"/>
                          </a:solidFill>
                          <a:latin typeface="Tahoma"/>
                        </a:defRPr>
                      </a:lvl4pPr>
                      <a:lvl5pPr marL="1828581" algn="l" defTabSz="914290" rtl="0" eaLnBrk="1" latinLnBrk="0" hangingPunct="1">
                        <a:defRPr sz="1800" b="1" kern="1200">
                          <a:solidFill>
                            <a:schemeClr val="lt1"/>
                          </a:solidFill>
                          <a:latin typeface="Tahoma"/>
                        </a:defRPr>
                      </a:lvl5pPr>
                      <a:lvl6pPr marL="2285725" algn="l" defTabSz="914290" rtl="0" eaLnBrk="1" latinLnBrk="0" hangingPunct="1">
                        <a:defRPr sz="1800" b="1" kern="1200">
                          <a:solidFill>
                            <a:schemeClr val="lt1"/>
                          </a:solidFill>
                          <a:latin typeface="Tahoma"/>
                        </a:defRPr>
                      </a:lvl6pPr>
                      <a:lvl7pPr marL="2742870" algn="l" defTabSz="914290" rtl="0" eaLnBrk="1" latinLnBrk="0" hangingPunct="1">
                        <a:defRPr sz="1800" b="1" kern="1200">
                          <a:solidFill>
                            <a:schemeClr val="lt1"/>
                          </a:solidFill>
                          <a:latin typeface="Tahoma"/>
                        </a:defRPr>
                      </a:lvl7pPr>
                      <a:lvl8pPr marL="3200016" algn="l" defTabSz="914290" rtl="0" eaLnBrk="1" latinLnBrk="0" hangingPunct="1">
                        <a:defRPr sz="1800" b="1" kern="1200">
                          <a:solidFill>
                            <a:schemeClr val="lt1"/>
                          </a:solidFill>
                          <a:latin typeface="Tahoma"/>
                        </a:defRPr>
                      </a:lvl8pPr>
                      <a:lvl9pPr marL="3657161" algn="l" defTabSz="914290" rtl="0" eaLnBrk="1" latinLnBrk="0" hangingPunct="1">
                        <a:defRPr sz="1800" b="1" kern="1200">
                          <a:solidFill>
                            <a:schemeClr val="lt1"/>
                          </a:solidFill>
                          <a:latin typeface="Tahoma"/>
                        </a:defRPr>
                      </a:lvl9pPr>
                    </a:lstStyle>
                    <a:p>
                      <a:pPr marL="0" marR="0" algn="ctr">
                        <a:lnSpc>
                          <a:spcPct val="115000"/>
                        </a:lnSpc>
                        <a:spcBef>
                          <a:spcPts val="300"/>
                        </a:spcBef>
                        <a:spcAft>
                          <a:spcPts val="300"/>
                        </a:spcAft>
                      </a:pPr>
                      <a:r>
                        <a:rPr lang="en-GB" sz="1600" b="1" kern="1200" baseline="0" dirty="0" smtClean="0">
                          <a:solidFill>
                            <a:schemeClr val="bg1"/>
                          </a:solidFill>
                          <a:effectLst/>
                          <a:latin typeface="Arial" panose="020B0604020202020204" pitchFamily="34" charset="0"/>
                          <a:ea typeface="+mn-ea"/>
                          <a:cs typeface="Arial" panose="020B0604020202020204" pitchFamily="34" charset="0"/>
                        </a:rPr>
                        <a:t>Health insurance database</a:t>
                      </a:r>
                      <a:r>
                        <a:rPr lang="en-GB" sz="1600" b="1" kern="1200" baseline="30000" dirty="0" smtClean="0">
                          <a:solidFill>
                            <a:schemeClr val="bg1"/>
                          </a:solidFill>
                          <a:effectLst/>
                          <a:latin typeface="Arial" panose="020B0604020202020204" pitchFamily="34" charset="0"/>
                          <a:ea typeface="+mn-ea"/>
                          <a:cs typeface="Arial" panose="020B0604020202020204" pitchFamily="34" charset="0"/>
                        </a:rPr>
                        <a:t>1</a:t>
                      </a:r>
                      <a:endParaRPr lang="en-US" sz="1600" b="1" kern="1200" dirty="0">
                        <a:solidFill>
                          <a:schemeClr val="bg1"/>
                        </a:solidFill>
                        <a:effectLst/>
                        <a:latin typeface="Arial" panose="020B0604020202020204" pitchFamily="34" charset="0"/>
                        <a:ea typeface="+mn-ea"/>
                        <a:cs typeface="Arial" panose="020B0604020202020204" pitchFamily="34" charset="0"/>
                      </a:endParaRPr>
                    </a:p>
                  </a:txBody>
                  <a:tcPr marL="78310" marR="78310" marT="0" marB="0" anchor="ctr">
                    <a:lnL w="190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rgbClr val="00498B"/>
                      </a:solidFill>
                      <a:prstDash val="solid"/>
                      <a:round/>
                      <a:headEnd type="none" w="med" len="med"/>
                      <a:tailEnd type="none" w="med" len="med"/>
                    </a:lnT>
                    <a:lnB w="19050" cap="flat" cmpd="sng" algn="ctr">
                      <a:solidFill>
                        <a:srgbClr val="00498B"/>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hMerge="1">
                  <a:txBody>
                    <a:bodyPr/>
                    <a:lstStyle/>
                    <a:p>
                      <a:pPr marL="0" marR="0" algn="ctr">
                        <a:lnSpc>
                          <a:spcPct val="115000"/>
                        </a:lnSpc>
                        <a:spcBef>
                          <a:spcPts val="300"/>
                        </a:spcBef>
                        <a:spcAft>
                          <a:spcPts val="300"/>
                        </a:spcAft>
                      </a:pPr>
                      <a:endParaRPr lang="en-US" sz="2400" b="1" dirty="0">
                        <a:solidFill>
                          <a:schemeClr val="tx1"/>
                        </a:solidFill>
                        <a:effectLst/>
                        <a:latin typeface="Calibri"/>
                        <a:ea typeface="Calibri"/>
                        <a:cs typeface="Times New Roman"/>
                      </a:endParaRPr>
                    </a:p>
                  </a:txBody>
                  <a:tcPr marL="78310" marR="78310" marT="0" marB="0" anchor="ctr">
                    <a:lnL w="38100" cmpd="sng">
                      <a:noFill/>
                    </a:lnL>
                    <a:lnR w="12700" cmpd="sng">
                      <a:noFill/>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lvl1pPr marL="0" algn="l" defTabSz="914290" rtl="0" eaLnBrk="1" latinLnBrk="0" hangingPunct="1">
                        <a:defRPr sz="1800" b="1" kern="1200">
                          <a:solidFill>
                            <a:schemeClr val="lt1"/>
                          </a:solidFill>
                          <a:latin typeface="Tahoma"/>
                        </a:defRPr>
                      </a:lvl1pPr>
                      <a:lvl2pPr marL="457145" algn="l" defTabSz="914290" rtl="0" eaLnBrk="1" latinLnBrk="0" hangingPunct="1">
                        <a:defRPr sz="1800" b="1" kern="1200">
                          <a:solidFill>
                            <a:schemeClr val="lt1"/>
                          </a:solidFill>
                          <a:latin typeface="Tahoma"/>
                        </a:defRPr>
                      </a:lvl2pPr>
                      <a:lvl3pPr marL="914290" algn="l" defTabSz="914290" rtl="0" eaLnBrk="1" latinLnBrk="0" hangingPunct="1">
                        <a:defRPr sz="1800" b="1" kern="1200">
                          <a:solidFill>
                            <a:schemeClr val="lt1"/>
                          </a:solidFill>
                          <a:latin typeface="Tahoma"/>
                        </a:defRPr>
                      </a:lvl3pPr>
                      <a:lvl4pPr marL="1371436" algn="l" defTabSz="914290" rtl="0" eaLnBrk="1" latinLnBrk="0" hangingPunct="1">
                        <a:defRPr sz="1800" b="1" kern="1200">
                          <a:solidFill>
                            <a:schemeClr val="lt1"/>
                          </a:solidFill>
                          <a:latin typeface="Tahoma"/>
                        </a:defRPr>
                      </a:lvl4pPr>
                      <a:lvl5pPr marL="1828581" algn="l" defTabSz="914290" rtl="0" eaLnBrk="1" latinLnBrk="0" hangingPunct="1">
                        <a:defRPr sz="1800" b="1" kern="1200">
                          <a:solidFill>
                            <a:schemeClr val="lt1"/>
                          </a:solidFill>
                          <a:latin typeface="Tahoma"/>
                        </a:defRPr>
                      </a:lvl5pPr>
                      <a:lvl6pPr marL="2285725" algn="l" defTabSz="914290" rtl="0" eaLnBrk="1" latinLnBrk="0" hangingPunct="1">
                        <a:defRPr sz="1800" b="1" kern="1200">
                          <a:solidFill>
                            <a:schemeClr val="lt1"/>
                          </a:solidFill>
                          <a:latin typeface="Tahoma"/>
                        </a:defRPr>
                      </a:lvl6pPr>
                      <a:lvl7pPr marL="2742870" algn="l" defTabSz="914290" rtl="0" eaLnBrk="1" latinLnBrk="0" hangingPunct="1">
                        <a:defRPr sz="1800" b="1" kern="1200">
                          <a:solidFill>
                            <a:schemeClr val="lt1"/>
                          </a:solidFill>
                          <a:latin typeface="Tahoma"/>
                        </a:defRPr>
                      </a:lvl7pPr>
                      <a:lvl8pPr marL="3200016" algn="l" defTabSz="914290" rtl="0" eaLnBrk="1" latinLnBrk="0" hangingPunct="1">
                        <a:defRPr sz="1800" b="1" kern="1200">
                          <a:solidFill>
                            <a:schemeClr val="lt1"/>
                          </a:solidFill>
                          <a:latin typeface="Tahoma"/>
                        </a:defRPr>
                      </a:lvl8pPr>
                      <a:lvl9pPr marL="3657161" algn="l" defTabSz="914290" rtl="0" eaLnBrk="1" latinLnBrk="0" hangingPunct="1">
                        <a:defRPr sz="1800" b="1" kern="1200">
                          <a:solidFill>
                            <a:schemeClr val="lt1"/>
                          </a:solidFill>
                          <a:latin typeface="Tahoma"/>
                        </a:defRPr>
                      </a:lvl9pPr>
                    </a:lstStyle>
                    <a:p>
                      <a:pPr marL="0" marR="0" indent="0" algn="ctr" defTabSz="914400" rtl="0" eaLnBrk="1" fontAlgn="auto" latinLnBrk="0" hangingPunct="1">
                        <a:lnSpc>
                          <a:spcPct val="115000"/>
                        </a:lnSpc>
                        <a:spcBef>
                          <a:spcPts val="300"/>
                        </a:spcBef>
                        <a:spcAft>
                          <a:spcPts val="300"/>
                        </a:spcAft>
                        <a:buClrTx/>
                        <a:buSzTx/>
                        <a:buFontTx/>
                        <a:buNone/>
                        <a:tabLst/>
                        <a:defRPr/>
                      </a:pPr>
                      <a:r>
                        <a:rPr lang="en-US" sz="1600" b="1" kern="1200" dirty="0" smtClean="0">
                          <a:solidFill>
                            <a:schemeClr val="bg1"/>
                          </a:solidFill>
                          <a:effectLst/>
                          <a:latin typeface="Arial" panose="020B0604020202020204" pitchFamily="34" charset="0"/>
                          <a:ea typeface="+mn-ea"/>
                          <a:cs typeface="Arial" panose="020B0604020202020204" pitchFamily="34" charset="0"/>
                        </a:rPr>
                        <a:t>RE-LY</a:t>
                      </a:r>
                      <a:r>
                        <a:rPr lang="en-US" sz="1600" b="1" kern="1200" baseline="30000" dirty="0" smtClean="0">
                          <a:solidFill>
                            <a:schemeClr val="bg1"/>
                          </a:solidFill>
                          <a:effectLst/>
                          <a:latin typeface="Arial" panose="020B0604020202020204" pitchFamily="34" charset="0"/>
                          <a:ea typeface="+mn-ea"/>
                          <a:cs typeface="Arial" panose="020B0604020202020204" pitchFamily="34" charset="0"/>
                        </a:rPr>
                        <a:t>®2,3</a:t>
                      </a:r>
                    </a:p>
                  </a:txBody>
                  <a:tcPr marL="78310" marR="78310" marT="0" marB="0" anchor="ctr">
                    <a:lnL w="12700" cap="flat" cmpd="sng" algn="ctr">
                      <a:noFill/>
                      <a:prstDash val="solid"/>
                      <a:round/>
                      <a:headEnd type="none" w="med" len="med"/>
                      <a:tailEnd type="none" w="med" len="med"/>
                    </a:lnL>
                    <a:lnR w="12700" cmpd="sng">
                      <a:noFill/>
                    </a:lnR>
                    <a:lnT w="19050" cap="flat" cmpd="sng" algn="ctr">
                      <a:solidFill>
                        <a:srgbClr val="00498B"/>
                      </a:solidFill>
                      <a:prstDash val="solid"/>
                      <a:round/>
                      <a:headEnd type="none" w="med" len="med"/>
                      <a:tailEnd type="none" w="med" len="med"/>
                    </a:lnT>
                    <a:lnB w="19050" cap="flat" cmpd="sng" algn="ctr">
                      <a:solidFill>
                        <a:srgbClr val="00498B"/>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hMerge="1">
                  <a:txBody>
                    <a:bodyPr/>
                    <a:lstStyle/>
                    <a:p>
                      <a:endParaRPr lang="en-GB"/>
                    </a:p>
                  </a:txBody>
                  <a:tcPr/>
                </a:tc>
                <a:extLst>
                  <a:ext uri="{0D108BD9-81ED-4DB2-BD59-A6C34878D82A}">
                    <a16:rowId xmlns:a16="http://schemas.microsoft.com/office/drawing/2014/main" xmlns="" val="10000"/>
                  </a:ext>
                </a:extLst>
              </a:tr>
              <a:tr h="658287">
                <a:tc vMerge="1">
                  <a:txBody>
                    <a:bodyPr/>
                    <a:lstStyle/>
                    <a:p>
                      <a:pPr marL="0" marR="0" algn="l">
                        <a:lnSpc>
                          <a:spcPct val="115000"/>
                        </a:lnSpc>
                        <a:spcBef>
                          <a:spcPts val="0"/>
                        </a:spcBef>
                        <a:spcAft>
                          <a:spcPts val="0"/>
                        </a:spcAft>
                      </a:pPr>
                      <a:endParaRPr lang="en-US" sz="1800" dirty="0">
                        <a:solidFill>
                          <a:schemeClr val="tx1"/>
                        </a:solidFill>
                        <a:effectLst/>
                        <a:latin typeface="+mn-lt"/>
                        <a:ea typeface="Calibri"/>
                        <a:cs typeface="Times New Roman"/>
                      </a:endParaRPr>
                    </a:p>
                  </a:txBody>
                  <a:tcPr marL="78310" marR="78310" marT="0" marB="0" anchor="ctr">
                    <a:lnL w="12700" cmpd="sng">
                      <a:noFill/>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290" rtl="0" eaLnBrk="1" latinLnBrk="0" hangingPunct="1">
                        <a:defRPr sz="1800" kern="1200">
                          <a:solidFill>
                            <a:schemeClr val="dk1"/>
                          </a:solidFill>
                          <a:latin typeface="Tahoma"/>
                        </a:defRPr>
                      </a:lvl1pPr>
                      <a:lvl2pPr marL="457145" algn="l" defTabSz="914290" rtl="0" eaLnBrk="1" latinLnBrk="0" hangingPunct="1">
                        <a:defRPr sz="1800" kern="1200">
                          <a:solidFill>
                            <a:schemeClr val="dk1"/>
                          </a:solidFill>
                          <a:latin typeface="Tahoma"/>
                        </a:defRPr>
                      </a:lvl2pPr>
                      <a:lvl3pPr marL="914290" algn="l" defTabSz="914290" rtl="0" eaLnBrk="1" latinLnBrk="0" hangingPunct="1">
                        <a:defRPr sz="1800" kern="1200">
                          <a:solidFill>
                            <a:schemeClr val="dk1"/>
                          </a:solidFill>
                          <a:latin typeface="Tahoma"/>
                        </a:defRPr>
                      </a:lvl3pPr>
                      <a:lvl4pPr marL="1371436" algn="l" defTabSz="914290" rtl="0" eaLnBrk="1" latinLnBrk="0" hangingPunct="1">
                        <a:defRPr sz="1800" kern="1200">
                          <a:solidFill>
                            <a:schemeClr val="dk1"/>
                          </a:solidFill>
                          <a:latin typeface="Tahoma"/>
                        </a:defRPr>
                      </a:lvl4pPr>
                      <a:lvl5pPr marL="1828581" algn="l" defTabSz="914290" rtl="0" eaLnBrk="1" latinLnBrk="0" hangingPunct="1">
                        <a:defRPr sz="1800" kern="1200">
                          <a:solidFill>
                            <a:schemeClr val="dk1"/>
                          </a:solidFill>
                          <a:latin typeface="Tahoma"/>
                        </a:defRPr>
                      </a:lvl5pPr>
                      <a:lvl6pPr marL="2285725" algn="l" defTabSz="914290" rtl="0" eaLnBrk="1" latinLnBrk="0" hangingPunct="1">
                        <a:defRPr sz="1800" kern="1200">
                          <a:solidFill>
                            <a:schemeClr val="dk1"/>
                          </a:solidFill>
                          <a:latin typeface="Tahoma"/>
                        </a:defRPr>
                      </a:lvl6pPr>
                      <a:lvl7pPr marL="2742870" algn="l" defTabSz="914290" rtl="0" eaLnBrk="1" latinLnBrk="0" hangingPunct="1">
                        <a:defRPr sz="1800" kern="1200">
                          <a:solidFill>
                            <a:schemeClr val="dk1"/>
                          </a:solidFill>
                          <a:latin typeface="Tahoma"/>
                        </a:defRPr>
                      </a:lvl7pPr>
                      <a:lvl8pPr marL="3200016" algn="l" defTabSz="914290" rtl="0" eaLnBrk="1" latinLnBrk="0" hangingPunct="1">
                        <a:defRPr sz="1800" kern="1200">
                          <a:solidFill>
                            <a:schemeClr val="dk1"/>
                          </a:solidFill>
                          <a:latin typeface="Tahoma"/>
                        </a:defRPr>
                      </a:lvl8pPr>
                      <a:lvl9pPr marL="3657161" algn="l" defTabSz="914290" rtl="0" eaLnBrk="1" latinLnBrk="0" hangingPunct="1">
                        <a:defRPr sz="1800" kern="1200">
                          <a:solidFill>
                            <a:schemeClr val="dk1"/>
                          </a:solidFill>
                          <a:latin typeface="Tahoma"/>
                        </a:defRPr>
                      </a:lvl9pPr>
                    </a:lstStyle>
                    <a:p>
                      <a:pPr marL="0" marR="0" algn="ctr">
                        <a:lnSpc>
                          <a:spcPct val="115000"/>
                        </a:lnSpc>
                        <a:spcBef>
                          <a:spcPts val="300"/>
                        </a:spcBef>
                        <a:spcAft>
                          <a:spcPts val="300"/>
                        </a:spcAft>
                      </a:pPr>
                      <a:r>
                        <a:rPr lang="en-GB" sz="1400" b="1" dirty="0" smtClean="0">
                          <a:solidFill>
                            <a:schemeClr val="bg1"/>
                          </a:solidFill>
                          <a:effectLst/>
                          <a:latin typeface="Arial" panose="020B0604020202020204" pitchFamily="34" charset="0"/>
                          <a:ea typeface="Calibri"/>
                          <a:cs typeface="Arial" panose="020B0604020202020204" pitchFamily="34" charset="0"/>
                        </a:rPr>
                        <a:t>Dabigatran</a:t>
                      </a:r>
                      <a:br>
                        <a:rPr lang="en-GB" sz="1400" b="1" dirty="0" smtClean="0">
                          <a:solidFill>
                            <a:schemeClr val="bg1"/>
                          </a:solidFill>
                          <a:effectLst/>
                          <a:latin typeface="Arial" panose="020B0604020202020204" pitchFamily="34" charset="0"/>
                          <a:ea typeface="Calibri"/>
                          <a:cs typeface="Arial" panose="020B0604020202020204" pitchFamily="34" charset="0"/>
                        </a:rPr>
                      </a:br>
                      <a:r>
                        <a:rPr lang="en-GB" sz="1400" b="0" dirty="0" smtClean="0">
                          <a:solidFill>
                            <a:schemeClr val="bg1"/>
                          </a:solidFill>
                          <a:effectLst/>
                          <a:latin typeface="Arial" panose="020B0604020202020204" pitchFamily="34" charset="0"/>
                          <a:ea typeface="Calibri"/>
                          <a:cs typeface="Arial" panose="020B0604020202020204" pitchFamily="34" charset="0"/>
                        </a:rPr>
                        <a:t>(n=9940</a:t>
                      </a:r>
                      <a:r>
                        <a:rPr lang="en-GB" sz="1400" b="0" baseline="0" dirty="0" smtClean="0">
                          <a:solidFill>
                            <a:schemeClr val="bg1"/>
                          </a:solidFill>
                          <a:effectLst/>
                          <a:latin typeface="Arial" panose="020B0604020202020204" pitchFamily="34" charset="0"/>
                          <a:ea typeface="Calibri"/>
                          <a:cs typeface="Arial" panose="020B0604020202020204" pitchFamily="34" charset="0"/>
                        </a:rPr>
                        <a:t>)*</a:t>
                      </a:r>
                      <a:endParaRPr lang="en-US" sz="1400" b="0" dirty="0">
                        <a:solidFill>
                          <a:schemeClr val="bg1"/>
                        </a:solidFill>
                        <a:effectLst/>
                        <a:latin typeface="Arial" panose="020B0604020202020204" pitchFamily="34" charset="0"/>
                        <a:ea typeface="Calibri"/>
                        <a:cs typeface="Arial" panose="020B0604020202020204" pitchFamily="34" charset="0"/>
                      </a:endParaRPr>
                    </a:p>
                  </a:txBody>
                  <a:tcPr marL="78310" marR="78310" marT="0" marB="0" anchor="ctr">
                    <a:lnL w="38100" cmpd="sng">
                      <a:noFill/>
                    </a:lnL>
                    <a:lnR w="12700" cmpd="sng">
                      <a:noFill/>
                    </a:lnR>
                    <a:lnT w="19050" cap="flat" cmpd="sng" algn="ctr">
                      <a:solidFill>
                        <a:srgbClr val="00498B"/>
                      </a:solidFill>
                      <a:prstDash val="solid"/>
                      <a:round/>
                      <a:headEnd type="none" w="med" len="med"/>
                      <a:tailEnd type="none" w="med" len="med"/>
                    </a:lnT>
                    <a:lnB w="19050" cap="flat" cmpd="sng" algn="ctr">
                      <a:solidFill>
                        <a:srgbClr val="00498B"/>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lvl1pPr marL="0" algn="l" defTabSz="914290" rtl="0" eaLnBrk="1" latinLnBrk="0" hangingPunct="1">
                        <a:defRPr sz="1800" kern="1200">
                          <a:solidFill>
                            <a:schemeClr val="dk1"/>
                          </a:solidFill>
                          <a:latin typeface="Tahoma"/>
                        </a:defRPr>
                      </a:lvl1pPr>
                      <a:lvl2pPr marL="457145" algn="l" defTabSz="914290" rtl="0" eaLnBrk="1" latinLnBrk="0" hangingPunct="1">
                        <a:defRPr sz="1800" kern="1200">
                          <a:solidFill>
                            <a:schemeClr val="dk1"/>
                          </a:solidFill>
                          <a:latin typeface="Tahoma"/>
                        </a:defRPr>
                      </a:lvl2pPr>
                      <a:lvl3pPr marL="914290" algn="l" defTabSz="914290" rtl="0" eaLnBrk="1" latinLnBrk="0" hangingPunct="1">
                        <a:defRPr sz="1800" kern="1200">
                          <a:solidFill>
                            <a:schemeClr val="dk1"/>
                          </a:solidFill>
                          <a:latin typeface="Tahoma"/>
                        </a:defRPr>
                      </a:lvl3pPr>
                      <a:lvl4pPr marL="1371436" algn="l" defTabSz="914290" rtl="0" eaLnBrk="1" latinLnBrk="0" hangingPunct="1">
                        <a:defRPr sz="1800" kern="1200">
                          <a:solidFill>
                            <a:schemeClr val="dk1"/>
                          </a:solidFill>
                          <a:latin typeface="Tahoma"/>
                        </a:defRPr>
                      </a:lvl4pPr>
                      <a:lvl5pPr marL="1828581" algn="l" defTabSz="914290" rtl="0" eaLnBrk="1" latinLnBrk="0" hangingPunct="1">
                        <a:defRPr sz="1800" kern="1200">
                          <a:solidFill>
                            <a:schemeClr val="dk1"/>
                          </a:solidFill>
                          <a:latin typeface="Tahoma"/>
                        </a:defRPr>
                      </a:lvl5pPr>
                      <a:lvl6pPr marL="2285725" algn="l" defTabSz="914290" rtl="0" eaLnBrk="1" latinLnBrk="0" hangingPunct="1">
                        <a:defRPr sz="1800" kern="1200">
                          <a:solidFill>
                            <a:schemeClr val="dk1"/>
                          </a:solidFill>
                          <a:latin typeface="Tahoma"/>
                        </a:defRPr>
                      </a:lvl6pPr>
                      <a:lvl7pPr marL="2742870" algn="l" defTabSz="914290" rtl="0" eaLnBrk="1" latinLnBrk="0" hangingPunct="1">
                        <a:defRPr sz="1800" kern="1200">
                          <a:solidFill>
                            <a:schemeClr val="dk1"/>
                          </a:solidFill>
                          <a:latin typeface="Tahoma"/>
                        </a:defRPr>
                      </a:lvl7pPr>
                      <a:lvl8pPr marL="3200016" algn="l" defTabSz="914290" rtl="0" eaLnBrk="1" latinLnBrk="0" hangingPunct="1">
                        <a:defRPr sz="1800" kern="1200">
                          <a:solidFill>
                            <a:schemeClr val="dk1"/>
                          </a:solidFill>
                          <a:latin typeface="Tahoma"/>
                        </a:defRPr>
                      </a:lvl8pPr>
                      <a:lvl9pPr marL="3657161" algn="l" defTabSz="914290" rtl="0" eaLnBrk="1" latinLnBrk="0" hangingPunct="1">
                        <a:defRPr sz="1800" kern="1200">
                          <a:solidFill>
                            <a:schemeClr val="dk1"/>
                          </a:solidFill>
                          <a:latin typeface="Tahoma"/>
                        </a:defRPr>
                      </a:lvl9pPr>
                    </a:lstStyle>
                    <a:p>
                      <a:pPr marL="0" marR="0" algn="ctr">
                        <a:lnSpc>
                          <a:spcPct val="115000"/>
                        </a:lnSpc>
                        <a:spcBef>
                          <a:spcPts val="300"/>
                        </a:spcBef>
                        <a:spcAft>
                          <a:spcPts val="300"/>
                        </a:spcAft>
                      </a:pPr>
                      <a:r>
                        <a:rPr lang="en-GB" sz="1400" b="1" dirty="0" smtClean="0">
                          <a:solidFill>
                            <a:schemeClr val="bg1"/>
                          </a:solidFill>
                          <a:effectLst/>
                          <a:latin typeface="Arial" panose="020B0604020202020204" pitchFamily="34" charset="0"/>
                          <a:ea typeface="Calibri"/>
                          <a:cs typeface="Arial" panose="020B0604020202020204" pitchFamily="34" charset="0"/>
                        </a:rPr>
                        <a:t>Warfarin</a:t>
                      </a:r>
                      <a:br>
                        <a:rPr lang="en-GB" sz="1400" b="1" dirty="0" smtClean="0">
                          <a:solidFill>
                            <a:schemeClr val="bg1"/>
                          </a:solidFill>
                          <a:effectLst/>
                          <a:latin typeface="Arial" panose="020B0604020202020204" pitchFamily="34" charset="0"/>
                          <a:ea typeface="Calibri"/>
                          <a:cs typeface="Arial" panose="020B0604020202020204" pitchFamily="34" charset="0"/>
                        </a:rPr>
                      </a:br>
                      <a:r>
                        <a:rPr lang="en-GB" sz="1400" b="0" dirty="0" smtClean="0">
                          <a:solidFill>
                            <a:schemeClr val="bg1"/>
                          </a:solidFill>
                          <a:effectLst/>
                          <a:latin typeface="Arial" panose="020B0604020202020204" pitchFamily="34" charset="0"/>
                          <a:ea typeface="Calibri"/>
                          <a:cs typeface="Arial" panose="020B0604020202020204" pitchFamily="34" charset="0"/>
                        </a:rPr>
                        <a:t>(n=9913)</a:t>
                      </a:r>
                      <a:endParaRPr lang="en-US" sz="1400" b="0" dirty="0">
                        <a:solidFill>
                          <a:schemeClr val="bg1"/>
                        </a:solidFill>
                        <a:effectLst/>
                        <a:latin typeface="Arial" panose="020B0604020202020204" pitchFamily="34" charset="0"/>
                        <a:ea typeface="Calibri"/>
                        <a:cs typeface="Arial" panose="020B0604020202020204" pitchFamily="34" charset="0"/>
                      </a:endParaRPr>
                    </a:p>
                  </a:txBody>
                  <a:tcPr marL="78310" marR="78310" marT="0" marB="0" anchor="ctr">
                    <a:lnL w="38100" cmpd="sng">
                      <a:noFill/>
                    </a:lnL>
                    <a:lnR w="12700" cap="flat" cmpd="sng" algn="ctr">
                      <a:noFill/>
                      <a:prstDash val="solid"/>
                      <a:round/>
                      <a:headEnd type="none" w="med" len="med"/>
                      <a:tailEnd type="none" w="med" len="med"/>
                    </a:lnR>
                    <a:lnT w="19050" cap="flat" cmpd="sng" algn="ctr">
                      <a:solidFill>
                        <a:srgbClr val="00498B"/>
                      </a:solidFill>
                      <a:prstDash val="solid"/>
                      <a:round/>
                      <a:headEnd type="none" w="med" len="med"/>
                      <a:tailEnd type="none" w="med" len="med"/>
                    </a:lnT>
                    <a:lnB w="19050" cap="flat" cmpd="sng" algn="ctr">
                      <a:solidFill>
                        <a:srgbClr val="00498B"/>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lvl1pPr marL="0" algn="l" defTabSz="914290" rtl="0" eaLnBrk="1" latinLnBrk="0" hangingPunct="1">
                        <a:defRPr sz="1800" kern="1200">
                          <a:solidFill>
                            <a:schemeClr val="dk1"/>
                          </a:solidFill>
                          <a:latin typeface="Tahoma"/>
                        </a:defRPr>
                      </a:lvl1pPr>
                      <a:lvl2pPr marL="457145" algn="l" defTabSz="914290" rtl="0" eaLnBrk="1" latinLnBrk="0" hangingPunct="1">
                        <a:defRPr sz="1800" kern="1200">
                          <a:solidFill>
                            <a:schemeClr val="dk1"/>
                          </a:solidFill>
                          <a:latin typeface="Tahoma"/>
                        </a:defRPr>
                      </a:lvl2pPr>
                      <a:lvl3pPr marL="914290" algn="l" defTabSz="914290" rtl="0" eaLnBrk="1" latinLnBrk="0" hangingPunct="1">
                        <a:defRPr sz="1800" kern="1200">
                          <a:solidFill>
                            <a:schemeClr val="dk1"/>
                          </a:solidFill>
                          <a:latin typeface="Tahoma"/>
                        </a:defRPr>
                      </a:lvl3pPr>
                      <a:lvl4pPr marL="1371436" algn="l" defTabSz="914290" rtl="0" eaLnBrk="1" latinLnBrk="0" hangingPunct="1">
                        <a:defRPr sz="1800" kern="1200">
                          <a:solidFill>
                            <a:schemeClr val="dk1"/>
                          </a:solidFill>
                          <a:latin typeface="Tahoma"/>
                        </a:defRPr>
                      </a:lvl4pPr>
                      <a:lvl5pPr marL="1828581" algn="l" defTabSz="914290" rtl="0" eaLnBrk="1" latinLnBrk="0" hangingPunct="1">
                        <a:defRPr sz="1800" kern="1200">
                          <a:solidFill>
                            <a:schemeClr val="dk1"/>
                          </a:solidFill>
                          <a:latin typeface="Tahoma"/>
                        </a:defRPr>
                      </a:lvl5pPr>
                      <a:lvl6pPr marL="2285725" algn="l" defTabSz="914290" rtl="0" eaLnBrk="1" latinLnBrk="0" hangingPunct="1">
                        <a:defRPr sz="1800" kern="1200">
                          <a:solidFill>
                            <a:schemeClr val="dk1"/>
                          </a:solidFill>
                          <a:latin typeface="Tahoma"/>
                        </a:defRPr>
                      </a:lvl6pPr>
                      <a:lvl7pPr marL="2742870" algn="l" defTabSz="914290" rtl="0" eaLnBrk="1" latinLnBrk="0" hangingPunct="1">
                        <a:defRPr sz="1800" kern="1200">
                          <a:solidFill>
                            <a:schemeClr val="dk1"/>
                          </a:solidFill>
                          <a:latin typeface="Tahoma"/>
                        </a:defRPr>
                      </a:lvl7pPr>
                      <a:lvl8pPr marL="3200016" algn="l" defTabSz="914290" rtl="0" eaLnBrk="1" latinLnBrk="0" hangingPunct="1">
                        <a:defRPr sz="1800" kern="1200">
                          <a:solidFill>
                            <a:schemeClr val="dk1"/>
                          </a:solidFill>
                          <a:latin typeface="Tahoma"/>
                        </a:defRPr>
                      </a:lvl8pPr>
                      <a:lvl9pPr marL="3657161" algn="l" defTabSz="914290" rtl="0" eaLnBrk="1" latinLnBrk="0" hangingPunct="1">
                        <a:defRPr sz="1800" kern="1200">
                          <a:solidFill>
                            <a:schemeClr val="dk1"/>
                          </a:solidFill>
                          <a:latin typeface="Tahoma"/>
                        </a:defRPr>
                      </a:lvl9pPr>
                    </a:lstStyle>
                    <a:p>
                      <a:pPr marL="0" marR="0" algn="ctr">
                        <a:lnSpc>
                          <a:spcPct val="115000"/>
                        </a:lnSpc>
                        <a:spcBef>
                          <a:spcPts val="300"/>
                        </a:spcBef>
                        <a:spcAft>
                          <a:spcPts val="300"/>
                        </a:spcAft>
                      </a:pPr>
                      <a:r>
                        <a:rPr lang="en-GB" sz="1400" b="1" dirty="0" smtClean="0">
                          <a:solidFill>
                            <a:schemeClr val="bg1"/>
                          </a:solidFill>
                          <a:effectLst/>
                          <a:latin typeface="Arial" panose="020B0604020202020204" pitchFamily="34" charset="0"/>
                          <a:ea typeface="Calibri"/>
                          <a:cs typeface="Arial" panose="020B0604020202020204" pitchFamily="34" charset="0"/>
                        </a:rPr>
                        <a:t>Dabigatran 150 mg</a:t>
                      </a:r>
                      <a:br>
                        <a:rPr lang="en-GB" sz="1400" b="1" dirty="0" smtClean="0">
                          <a:solidFill>
                            <a:schemeClr val="bg1"/>
                          </a:solidFill>
                          <a:effectLst/>
                          <a:latin typeface="Arial" panose="020B0604020202020204" pitchFamily="34" charset="0"/>
                          <a:ea typeface="Calibri"/>
                          <a:cs typeface="Arial" panose="020B0604020202020204" pitchFamily="34" charset="0"/>
                        </a:rPr>
                      </a:br>
                      <a:r>
                        <a:rPr lang="en-GB" sz="1400" b="0" dirty="0" smtClean="0">
                          <a:solidFill>
                            <a:schemeClr val="bg1"/>
                          </a:solidFill>
                          <a:effectLst/>
                          <a:latin typeface="Arial" panose="020B0604020202020204" pitchFamily="34" charset="0"/>
                          <a:ea typeface="Calibri"/>
                          <a:cs typeface="Arial" panose="020B0604020202020204" pitchFamily="34" charset="0"/>
                        </a:rPr>
                        <a:t>(n=6076)</a:t>
                      </a:r>
                      <a:endParaRPr lang="en-US" sz="1400" b="0" dirty="0">
                        <a:solidFill>
                          <a:schemeClr val="bg1"/>
                        </a:solidFill>
                        <a:effectLst/>
                        <a:latin typeface="Arial" panose="020B0604020202020204" pitchFamily="34" charset="0"/>
                        <a:ea typeface="Calibri"/>
                        <a:cs typeface="Arial" panose="020B0604020202020204" pitchFamily="34" charset="0"/>
                      </a:endParaRPr>
                    </a:p>
                  </a:txBody>
                  <a:tcPr marL="78310" marR="78310" marT="0" marB="0" anchor="ctr">
                    <a:lnL w="12700" cap="flat" cmpd="sng" algn="ctr">
                      <a:noFill/>
                      <a:prstDash val="solid"/>
                      <a:round/>
                      <a:headEnd type="none" w="med" len="med"/>
                      <a:tailEnd type="none" w="med" len="med"/>
                    </a:lnL>
                    <a:lnR w="12700" cmpd="sng">
                      <a:noFill/>
                    </a:lnR>
                    <a:lnT w="19050" cap="flat" cmpd="sng" algn="ctr">
                      <a:solidFill>
                        <a:srgbClr val="00498B"/>
                      </a:solidFill>
                      <a:prstDash val="solid"/>
                      <a:round/>
                      <a:headEnd type="none" w="med" len="med"/>
                      <a:tailEnd type="none" w="med" len="med"/>
                    </a:lnT>
                    <a:lnB w="19050" cap="flat" cmpd="sng" algn="ctr">
                      <a:solidFill>
                        <a:srgbClr val="00498B"/>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marL="0" marR="0" algn="ctr">
                        <a:lnSpc>
                          <a:spcPct val="115000"/>
                        </a:lnSpc>
                        <a:spcBef>
                          <a:spcPts val="300"/>
                        </a:spcBef>
                        <a:spcAft>
                          <a:spcPts val="300"/>
                        </a:spcAft>
                      </a:pPr>
                      <a:r>
                        <a:rPr lang="en-GB" sz="1400" b="1" dirty="0" smtClean="0">
                          <a:solidFill>
                            <a:schemeClr val="bg1"/>
                          </a:solidFill>
                          <a:effectLst/>
                          <a:latin typeface="Arial" panose="020B0604020202020204" pitchFamily="34" charset="0"/>
                          <a:ea typeface="Calibri"/>
                          <a:cs typeface="Arial" panose="020B0604020202020204" pitchFamily="34" charset="0"/>
                        </a:rPr>
                        <a:t>Warfarin</a:t>
                      </a:r>
                      <a:br>
                        <a:rPr lang="en-GB" sz="1400" b="1" dirty="0" smtClean="0">
                          <a:solidFill>
                            <a:schemeClr val="bg1"/>
                          </a:solidFill>
                          <a:effectLst/>
                          <a:latin typeface="Arial" panose="020B0604020202020204" pitchFamily="34" charset="0"/>
                          <a:ea typeface="Calibri"/>
                          <a:cs typeface="Arial" panose="020B0604020202020204" pitchFamily="34" charset="0"/>
                        </a:rPr>
                      </a:br>
                      <a:r>
                        <a:rPr lang="en-GB" sz="1400" b="0" dirty="0" smtClean="0">
                          <a:solidFill>
                            <a:schemeClr val="bg1"/>
                          </a:solidFill>
                          <a:effectLst/>
                          <a:latin typeface="Arial" panose="020B0604020202020204" pitchFamily="34" charset="0"/>
                          <a:ea typeface="Calibri"/>
                          <a:cs typeface="Arial" panose="020B0604020202020204" pitchFamily="34" charset="0"/>
                        </a:rPr>
                        <a:t>(n=6022)</a:t>
                      </a:r>
                      <a:endParaRPr lang="en-US" sz="1400" b="0" dirty="0">
                        <a:solidFill>
                          <a:schemeClr val="bg1"/>
                        </a:solidFill>
                        <a:effectLst/>
                        <a:latin typeface="Arial" panose="020B0604020202020204" pitchFamily="34" charset="0"/>
                        <a:ea typeface="Calibri"/>
                        <a:cs typeface="Arial" panose="020B0604020202020204" pitchFamily="34" charset="0"/>
                      </a:endParaRPr>
                    </a:p>
                  </a:txBody>
                  <a:tcPr marL="78310" marR="78310" marT="0" marB="0" anchor="ctr">
                    <a:lnL w="12700" cmpd="sng">
                      <a:noFill/>
                    </a:lnL>
                    <a:lnR w="12700" cmpd="sng">
                      <a:noFill/>
                    </a:lnR>
                    <a:lnT w="19050" cap="flat" cmpd="sng" algn="ctr">
                      <a:solidFill>
                        <a:srgbClr val="00498B"/>
                      </a:solidFill>
                      <a:prstDash val="solid"/>
                      <a:round/>
                      <a:headEnd type="none" w="med" len="med"/>
                      <a:tailEnd type="none" w="med" len="med"/>
                    </a:lnT>
                    <a:lnB w="19050" cap="flat" cmpd="sng" algn="ctr">
                      <a:solidFill>
                        <a:srgbClr val="00498B"/>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extLst>
                  <a:ext uri="{0D108BD9-81ED-4DB2-BD59-A6C34878D82A}">
                    <a16:rowId xmlns:a16="http://schemas.microsoft.com/office/drawing/2014/main" xmlns="" val="10001"/>
                  </a:ext>
                </a:extLst>
              </a:tr>
              <a:tr h="329879">
                <a:tc>
                  <a:txBody>
                    <a:bodyPr/>
                    <a:lstStyle>
                      <a:lvl1pPr marL="0" algn="l" defTabSz="914290" rtl="0" eaLnBrk="1" latinLnBrk="0" hangingPunct="1">
                        <a:defRPr sz="1800" b="1" kern="1200">
                          <a:solidFill>
                            <a:schemeClr val="lt1"/>
                          </a:solidFill>
                          <a:latin typeface="Tahoma"/>
                        </a:defRPr>
                      </a:lvl1pPr>
                      <a:lvl2pPr marL="457145" algn="l" defTabSz="914290" rtl="0" eaLnBrk="1" latinLnBrk="0" hangingPunct="1">
                        <a:defRPr sz="1800" b="1" kern="1200">
                          <a:solidFill>
                            <a:schemeClr val="lt1"/>
                          </a:solidFill>
                          <a:latin typeface="Tahoma"/>
                        </a:defRPr>
                      </a:lvl2pPr>
                      <a:lvl3pPr marL="914290" algn="l" defTabSz="914290" rtl="0" eaLnBrk="1" latinLnBrk="0" hangingPunct="1">
                        <a:defRPr sz="1800" b="1" kern="1200">
                          <a:solidFill>
                            <a:schemeClr val="lt1"/>
                          </a:solidFill>
                          <a:latin typeface="Tahoma"/>
                        </a:defRPr>
                      </a:lvl3pPr>
                      <a:lvl4pPr marL="1371436" algn="l" defTabSz="914290" rtl="0" eaLnBrk="1" latinLnBrk="0" hangingPunct="1">
                        <a:defRPr sz="1800" b="1" kern="1200">
                          <a:solidFill>
                            <a:schemeClr val="lt1"/>
                          </a:solidFill>
                          <a:latin typeface="Tahoma"/>
                        </a:defRPr>
                      </a:lvl4pPr>
                      <a:lvl5pPr marL="1828581" algn="l" defTabSz="914290" rtl="0" eaLnBrk="1" latinLnBrk="0" hangingPunct="1">
                        <a:defRPr sz="1800" b="1" kern="1200">
                          <a:solidFill>
                            <a:schemeClr val="lt1"/>
                          </a:solidFill>
                          <a:latin typeface="Tahoma"/>
                        </a:defRPr>
                      </a:lvl5pPr>
                      <a:lvl6pPr marL="2285725" algn="l" defTabSz="914290" rtl="0" eaLnBrk="1" latinLnBrk="0" hangingPunct="1">
                        <a:defRPr sz="1800" b="1" kern="1200">
                          <a:solidFill>
                            <a:schemeClr val="lt1"/>
                          </a:solidFill>
                          <a:latin typeface="Tahoma"/>
                        </a:defRPr>
                      </a:lvl6pPr>
                      <a:lvl7pPr marL="2742870" algn="l" defTabSz="914290" rtl="0" eaLnBrk="1" latinLnBrk="0" hangingPunct="1">
                        <a:defRPr sz="1800" b="1" kern="1200">
                          <a:solidFill>
                            <a:schemeClr val="lt1"/>
                          </a:solidFill>
                          <a:latin typeface="Tahoma"/>
                        </a:defRPr>
                      </a:lvl7pPr>
                      <a:lvl8pPr marL="3200016" algn="l" defTabSz="914290" rtl="0" eaLnBrk="1" latinLnBrk="0" hangingPunct="1">
                        <a:defRPr sz="1800" b="1" kern="1200">
                          <a:solidFill>
                            <a:schemeClr val="lt1"/>
                          </a:solidFill>
                          <a:latin typeface="Tahoma"/>
                        </a:defRPr>
                      </a:lvl8pPr>
                      <a:lvl9pPr marL="3657161" algn="l" defTabSz="914290" rtl="0" eaLnBrk="1" latinLnBrk="0" hangingPunct="1">
                        <a:defRPr sz="1800" b="1" kern="1200">
                          <a:solidFill>
                            <a:schemeClr val="lt1"/>
                          </a:solidFill>
                          <a:latin typeface="Tahoma"/>
                        </a:defRPr>
                      </a:lvl9pPr>
                    </a:lstStyle>
                    <a:p>
                      <a:pPr marL="93663" marR="0" indent="0">
                        <a:lnSpc>
                          <a:spcPct val="115000"/>
                        </a:lnSpc>
                        <a:spcBef>
                          <a:spcPts val="240"/>
                        </a:spcBef>
                        <a:spcAft>
                          <a:spcPts val="240"/>
                        </a:spcAft>
                      </a:pPr>
                      <a:endParaRPr lang="en-US" sz="1400" b="0" dirty="0">
                        <a:solidFill>
                          <a:schemeClr val="tx1"/>
                        </a:solidFill>
                        <a:effectLst/>
                        <a:latin typeface="Arial" panose="020B0604020202020204" pitchFamily="34" charset="0"/>
                        <a:ea typeface="Calibri"/>
                        <a:cs typeface="Arial" panose="020B0604020202020204" pitchFamily="34" charset="0"/>
                      </a:endParaRPr>
                    </a:p>
                  </a:txBody>
                  <a:tcPr marL="78310" marR="78310" marT="0" marB="0" anchor="ctr">
                    <a:lnL w="12700" cmpd="sng">
                      <a:noFill/>
                    </a:lnL>
                    <a:lnR w="12700" cmpd="sng">
                      <a:noFill/>
                    </a:lnR>
                    <a:lnT w="19050" cap="flat" cmpd="sng" algn="ctr">
                      <a:solidFill>
                        <a:srgbClr val="00498B"/>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algn="ctr" defTabSz="914290" rtl="0" eaLnBrk="1" latinLnBrk="0" hangingPunct="1">
                        <a:lnSpc>
                          <a:spcPct val="115000"/>
                        </a:lnSpc>
                        <a:spcBef>
                          <a:spcPts val="240"/>
                        </a:spcBef>
                        <a:spcAft>
                          <a:spcPts val="240"/>
                        </a:spcAft>
                      </a:pPr>
                      <a:endParaRPr lang="en-GB" sz="1400" b="0" kern="1200" dirty="0">
                        <a:solidFill>
                          <a:schemeClr val="tx1"/>
                        </a:solidFill>
                        <a:effectLst/>
                        <a:latin typeface="Arial" panose="020B0604020202020204" pitchFamily="34" charset="0"/>
                        <a:ea typeface="Calibri"/>
                        <a:cs typeface="Arial" panose="020B0604020202020204" pitchFamily="34" charset="0"/>
                      </a:endParaRPr>
                    </a:p>
                  </a:txBody>
                  <a:tcPr marL="78310" marR="78310" marT="0" marB="0" anchor="ctr">
                    <a:lnL w="12700" cmpd="sng">
                      <a:noFill/>
                    </a:lnL>
                    <a:lnR w="12700" cmpd="sng">
                      <a:noFill/>
                    </a:lnR>
                    <a:lnT w="19050" cap="flat" cmpd="sng" algn="ctr">
                      <a:solidFill>
                        <a:srgbClr val="00498B"/>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290" rtl="0" eaLnBrk="1" latinLnBrk="0" hangingPunct="1">
                        <a:defRPr sz="1800" kern="1200">
                          <a:solidFill>
                            <a:schemeClr val="dk1"/>
                          </a:solidFill>
                          <a:latin typeface="Tahoma"/>
                        </a:defRPr>
                      </a:lvl1pPr>
                      <a:lvl2pPr marL="457145" algn="l" defTabSz="914290" rtl="0" eaLnBrk="1" latinLnBrk="0" hangingPunct="1">
                        <a:defRPr sz="1800" kern="1200">
                          <a:solidFill>
                            <a:schemeClr val="dk1"/>
                          </a:solidFill>
                          <a:latin typeface="Tahoma"/>
                        </a:defRPr>
                      </a:lvl2pPr>
                      <a:lvl3pPr marL="914290" algn="l" defTabSz="914290" rtl="0" eaLnBrk="1" latinLnBrk="0" hangingPunct="1">
                        <a:defRPr sz="1800" kern="1200">
                          <a:solidFill>
                            <a:schemeClr val="dk1"/>
                          </a:solidFill>
                          <a:latin typeface="Tahoma"/>
                        </a:defRPr>
                      </a:lvl3pPr>
                      <a:lvl4pPr marL="1371436" algn="l" defTabSz="914290" rtl="0" eaLnBrk="1" latinLnBrk="0" hangingPunct="1">
                        <a:defRPr sz="1800" kern="1200">
                          <a:solidFill>
                            <a:schemeClr val="dk1"/>
                          </a:solidFill>
                          <a:latin typeface="Tahoma"/>
                        </a:defRPr>
                      </a:lvl4pPr>
                      <a:lvl5pPr marL="1828581" algn="l" defTabSz="914290" rtl="0" eaLnBrk="1" latinLnBrk="0" hangingPunct="1">
                        <a:defRPr sz="1800" kern="1200">
                          <a:solidFill>
                            <a:schemeClr val="dk1"/>
                          </a:solidFill>
                          <a:latin typeface="Tahoma"/>
                        </a:defRPr>
                      </a:lvl5pPr>
                      <a:lvl6pPr marL="2285725" algn="l" defTabSz="914290" rtl="0" eaLnBrk="1" latinLnBrk="0" hangingPunct="1">
                        <a:defRPr sz="1800" kern="1200">
                          <a:solidFill>
                            <a:schemeClr val="dk1"/>
                          </a:solidFill>
                          <a:latin typeface="Tahoma"/>
                        </a:defRPr>
                      </a:lvl6pPr>
                      <a:lvl7pPr marL="2742870" algn="l" defTabSz="914290" rtl="0" eaLnBrk="1" latinLnBrk="0" hangingPunct="1">
                        <a:defRPr sz="1800" kern="1200">
                          <a:solidFill>
                            <a:schemeClr val="dk1"/>
                          </a:solidFill>
                          <a:latin typeface="Tahoma"/>
                        </a:defRPr>
                      </a:lvl7pPr>
                      <a:lvl8pPr marL="3200016" algn="l" defTabSz="914290" rtl="0" eaLnBrk="1" latinLnBrk="0" hangingPunct="1">
                        <a:defRPr sz="1800" kern="1200">
                          <a:solidFill>
                            <a:schemeClr val="dk1"/>
                          </a:solidFill>
                          <a:latin typeface="Tahoma"/>
                        </a:defRPr>
                      </a:lvl8pPr>
                      <a:lvl9pPr marL="3657161" algn="l" defTabSz="914290" rtl="0" eaLnBrk="1" latinLnBrk="0" hangingPunct="1">
                        <a:defRPr sz="1800" kern="1200">
                          <a:solidFill>
                            <a:schemeClr val="dk1"/>
                          </a:solidFill>
                          <a:latin typeface="Tahoma"/>
                        </a:defRPr>
                      </a:lvl9pPr>
                    </a:lstStyle>
                    <a:p>
                      <a:pPr marL="0" marR="0" algn="ctr">
                        <a:lnSpc>
                          <a:spcPct val="115000"/>
                        </a:lnSpc>
                        <a:spcBef>
                          <a:spcPts val="240"/>
                        </a:spcBef>
                        <a:spcAft>
                          <a:spcPts val="240"/>
                        </a:spcAft>
                      </a:pPr>
                      <a:endParaRPr lang="en-US" sz="1400" b="0" dirty="0">
                        <a:solidFill>
                          <a:schemeClr val="tx1"/>
                        </a:solidFill>
                        <a:effectLst/>
                        <a:latin typeface="Arial" panose="020B0604020202020204" pitchFamily="34" charset="0"/>
                        <a:ea typeface="Calibri"/>
                        <a:cs typeface="Arial" panose="020B0604020202020204" pitchFamily="34" charset="0"/>
                      </a:endParaRPr>
                    </a:p>
                  </a:txBody>
                  <a:tcPr marL="78310" marR="78310" marT="0" marB="0" anchor="ctr">
                    <a:lnL w="12700" cmpd="sng">
                      <a:noFill/>
                    </a:lnL>
                    <a:lnR w="12700" cap="flat" cmpd="sng" algn="ctr">
                      <a:noFill/>
                      <a:prstDash val="solid"/>
                      <a:round/>
                      <a:headEnd type="none" w="med" len="med"/>
                      <a:tailEnd type="none" w="med" len="med"/>
                    </a:lnR>
                    <a:lnT w="19050" cap="flat" cmpd="sng" algn="ctr">
                      <a:solidFill>
                        <a:srgbClr val="00498B"/>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gridSpan="2">
                  <a:txBody>
                    <a:bodyPr/>
                    <a:lstStyle>
                      <a:lvl1pPr marL="0" algn="l" defTabSz="914290" rtl="0" eaLnBrk="1" latinLnBrk="0" hangingPunct="1">
                        <a:defRPr sz="1800" kern="1200">
                          <a:solidFill>
                            <a:schemeClr val="dk1"/>
                          </a:solidFill>
                          <a:latin typeface="Tahoma"/>
                        </a:defRPr>
                      </a:lvl1pPr>
                      <a:lvl2pPr marL="457145" algn="l" defTabSz="914290" rtl="0" eaLnBrk="1" latinLnBrk="0" hangingPunct="1">
                        <a:defRPr sz="1800" kern="1200">
                          <a:solidFill>
                            <a:schemeClr val="dk1"/>
                          </a:solidFill>
                          <a:latin typeface="Tahoma"/>
                        </a:defRPr>
                      </a:lvl2pPr>
                      <a:lvl3pPr marL="914290" algn="l" defTabSz="914290" rtl="0" eaLnBrk="1" latinLnBrk="0" hangingPunct="1">
                        <a:defRPr sz="1800" kern="1200">
                          <a:solidFill>
                            <a:schemeClr val="dk1"/>
                          </a:solidFill>
                          <a:latin typeface="Tahoma"/>
                        </a:defRPr>
                      </a:lvl3pPr>
                      <a:lvl4pPr marL="1371436" algn="l" defTabSz="914290" rtl="0" eaLnBrk="1" latinLnBrk="0" hangingPunct="1">
                        <a:defRPr sz="1800" kern="1200">
                          <a:solidFill>
                            <a:schemeClr val="dk1"/>
                          </a:solidFill>
                          <a:latin typeface="Tahoma"/>
                        </a:defRPr>
                      </a:lvl4pPr>
                      <a:lvl5pPr marL="1828581" algn="l" defTabSz="914290" rtl="0" eaLnBrk="1" latinLnBrk="0" hangingPunct="1">
                        <a:defRPr sz="1800" kern="1200">
                          <a:solidFill>
                            <a:schemeClr val="dk1"/>
                          </a:solidFill>
                          <a:latin typeface="Tahoma"/>
                        </a:defRPr>
                      </a:lvl5pPr>
                      <a:lvl6pPr marL="2285725" algn="l" defTabSz="914290" rtl="0" eaLnBrk="1" latinLnBrk="0" hangingPunct="1">
                        <a:defRPr sz="1800" kern="1200">
                          <a:solidFill>
                            <a:schemeClr val="dk1"/>
                          </a:solidFill>
                          <a:latin typeface="Tahoma"/>
                        </a:defRPr>
                      </a:lvl6pPr>
                      <a:lvl7pPr marL="2742870" algn="l" defTabSz="914290" rtl="0" eaLnBrk="1" latinLnBrk="0" hangingPunct="1">
                        <a:defRPr sz="1800" kern="1200">
                          <a:solidFill>
                            <a:schemeClr val="dk1"/>
                          </a:solidFill>
                          <a:latin typeface="Tahoma"/>
                        </a:defRPr>
                      </a:lvl7pPr>
                      <a:lvl8pPr marL="3200016" algn="l" defTabSz="914290" rtl="0" eaLnBrk="1" latinLnBrk="0" hangingPunct="1">
                        <a:defRPr sz="1800" kern="1200">
                          <a:solidFill>
                            <a:schemeClr val="dk1"/>
                          </a:solidFill>
                          <a:latin typeface="Tahoma"/>
                        </a:defRPr>
                      </a:lvl8pPr>
                      <a:lvl9pPr marL="3657161" algn="l" defTabSz="914290" rtl="0" eaLnBrk="1" latinLnBrk="0" hangingPunct="1">
                        <a:defRPr sz="1800" kern="1200">
                          <a:solidFill>
                            <a:schemeClr val="dk1"/>
                          </a:solidFill>
                          <a:latin typeface="Tahoma"/>
                        </a:defRPr>
                      </a:lvl9pPr>
                    </a:lstStyle>
                    <a:p>
                      <a:pPr marL="0" marR="0" algn="ctr">
                        <a:lnSpc>
                          <a:spcPct val="115000"/>
                        </a:lnSpc>
                        <a:spcBef>
                          <a:spcPts val="240"/>
                        </a:spcBef>
                        <a:spcAft>
                          <a:spcPts val="240"/>
                        </a:spcAft>
                      </a:pPr>
                      <a:endParaRPr lang="en-US" sz="1400" b="0" baseline="0" dirty="0">
                        <a:solidFill>
                          <a:schemeClr val="tx1"/>
                        </a:solidFill>
                        <a:effectLst/>
                        <a:latin typeface="Arial" panose="020B0604020202020204" pitchFamily="34" charset="0"/>
                        <a:ea typeface="Calibri"/>
                        <a:cs typeface="Arial" panose="020B0604020202020204" pitchFamily="34" charset="0"/>
                      </a:endParaRPr>
                    </a:p>
                  </a:txBody>
                  <a:tcPr marL="78310" marR="78310" marT="0" marB="0" anchor="ctr">
                    <a:lnL w="12700" cap="flat" cmpd="sng" algn="ctr">
                      <a:noFill/>
                      <a:prstDash val="solid"/>
                      <a:round/>
                      <a:headEnd type="none" w="med" len="med"/>
                      <a:tailEnd type="none" w="med" len="med"/>
                    </a:lnL>
                    <a:lnR w="12700" cmpd="sng">
                      <a:noFill/>
                    </a:lnR>
                    <a:lnT w="19050" cap="flat" cmpd="sng" algn="ctr">
                      <a:solidFill>
                        <a:srgbClr val="00498B"/>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hMerge="1">
                  <a:txBody>
                    <a:bodyPr/>
                    <a:lstStyle/>
                    <a:p>
                      <a:pPr marL="0" marR="0" algn="ctr">
                        <a:lnSpc>
                          <a:spcPct val="115000"/>
                        </a:lnSpc>
                        <a:spcBef>
                          <a:spcPts val="240"/>
                        </a:spcBef>
                        <a:spcAft>
                          <a:spcPts val="240"/>
                        </a:spcAft>
                      </a:pPr>
                      <a:endParaRPr lang="en-US" sz="1400" b="0" baseline="0" dirty="0">
                        <a:solidFill>
                          <a:schemeClr val="tx1"/>
                        </a:solidFill>
                        <a:effectLst/>
                        <a:latin typeface="Arial" panose="020B0604020202020204" pitchFamily="34" charset="0"/>
                        <a:ea typeface="Calibri"/>
                        <a:cs typeface="Arial" panose="020B0604020202020204" pitchFamily="34" charset="0"/>
                      </a:endParaRPr>
                    </a:p>
                  </a:txBody>
                  <a:tcPr marL="78310" marR="78310" marT="0" marB="0" anchor="ctr">
                    <a:lnL w="12700" cap="flat" cmpd="sng" algn="ctr">
                      <a:noFill/>
                      <a:prstDash val="solid"/>
                      <a:round/>
                      <a:headEnd type="none" w="med" len="med"/>
                      <a:tailEnd type="none" w="med" len="med"/>
                    </a:lnL>
                    <a:lnR w="12700" cmpd="sng">
                      <a:noFill/>
                    </a:lnR>
                    <a:lnT w="19050" cap="flat" cmpd="sng" algn="ctr">
                      <a:solidFill>
                        <a:srgbClr val="00498B"/>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329879">
                <a:tc>
                  <a:txBody>
                    <a:bodyPr/>
                    <a:lstStyle>
                      <a:lvl1pPr marL="0" algn="l" defTabSz="914290" rtl="0" eaLnBrk="1" latinLnBrk="0" hangingPunct="1">
                        <a:defRPr sz="1800" b="1" kern="1200">
                          <a:solidFill>
                            <a:schemeClr val="lt1"/>
                          </a:solidFill>
                          <a:latin typeface="Tahoma"/>
                        </a:defRPr>
                      </a:lvl1pPr>
                      <a:lvl2pPr marL="457145" algn="l" defTabSz="914290" rtl="0" eaLnBrk="1" latinLnBrk="0" hangingPunct="1">
                        <a:defRPr sz="1800" b="1" kern="1200">
                          <a:solidFill>
                            <a:schemeClr val="lt1"/>
                          </a:solidFill>
                          <a:latin typeface="Tahoma"/>
                        </a:defRPr>
                      </a:lvl2pPr>
                      <a:lvl3pPr marL="914290" algn="l" defTabSz="914290" rtl="0" eaLnBrk="1" latinLnBrk="0" hangingPunct="1">
                        <a:defRPr sz="1800" b="1" kern="1200">
                          <a:solidFill>
                            <a:schemeClr val="lt1"/>
                          </a:solidFill>
                          <a:latin typeface="Tahoma"/>
                        </a:defRPr>
                      </a:lvl3pPr>
                      <a:lvl4pPr marL="1371436" algn="l" defTabSz="914290" rtl="0" eaLnBrk="1" latinLnBrk="0" hangingPunct="1">
                        <a:defRPr sz="1800" b="1" kern="1200">
                          <a:solidFill>
                            <a:schemeClr val="lt1"/>
                          </a:solidFill>
                          <a:latin typeface="Tahoma"/>
                        </a:defRPr>
                      </a:lvl4pPr>
                      <a:lvl5pPr marL="1828581" algn="l" defTabSz="914290" rtl="0" eaLnBrk="1" latinLnBrk="0" hangingPunct="1">
                        <a:defRPr sz="1800" b="1" kern="1200">
                          <a:solidFill>
                            <a:schemeClr val="lt1"/>
                          </a:solidFill>
                          <a:latin typeface="Tahoma"/>
                        </a:defRPr>
                      </a:lvl5pPr>
                      <a:lvl6pPr marL="2285725" algn="l" defTabSz="914290" rtl="0" eaLnBrk="1" latinLnBrk="0" hangingPunct="1">
                        <a:defRPr sz="1800" b="1" kern="1200">
                          <a:solidFill>
                            <a:schemeClr val="lt1"/>
                          </a:solidFill>
                          <a:latin typeface="Tahoma"/>
                        </a:defRPr>
                      </a:lvl6pPr>
                      <a:lvl7pPr marL="2742870" algn="l" defTabSz="914290" rtl="0" eaLnBrk="1" latinLnBrk="0" hangingPunct="1">
                        <a:defRPr sz="1800" b="1" kern="1200">
                          <a:solidFill>
                            <a:schemeClr val="lt1"/>
                          </a:solidFill>
                          <a:latin typeface="Tahoma"/>
                        </a:defRPr>
                      </a:lvl7pPr>
                      <a:lvl8pPr marL="3200016" algn="l" defTabSz="914290" rtl="0" eaLnBrk="1" latinLnBrk="0" hangingPunct="1">
                        <a:defRPr sz="1800" b="1" kern="1200">
                          <a:solidFill>
                            <a:schemeClr val="lt1"/>
                          </a:solidFill>
                          <a:latin typeface="Tahoma"/>
                        </a:defRPr>
                      </a:lvl8pPr>
                      <a:lvl9pPr marL="3657161" algn="l" defTabSz="914290" rtl="0" eaLnBrk="1" latinLnBrk="0" hangingPunct="1">
                        <a:defRPr sz="1800" b="1" kern="1200">
                          <a:solidFill>
                            <a:schemeClr val="lt1"/>
                          </a:solidFill>
                          <a:latin typeface="Tahoma"/>
                        </a:defRPr>
                      </a:lvl9pPr>
                    </a:lstStyle>
                    <a:p>
                      <a:pPr marL="93663" marR="0" indent="0">
                        <a:lnSpc>
                          <a:spcPct val="115000"/>
                        </a:lnSpc>
                        <a:spcBef>
                          <a:spcPts val="240"/>
                        </a:spcBef>
                        <a:spcAft>
                          <a:spcPts val="240"/>
                        </a:spcAft>
                      </a:pPr>
                      <a:r>
                        <a:rPr lang="en-US" sz="1400" b="0" dirty="0" smtClean="0">
                          <a:solidFill>
                            <a:schemeClr val="tx1"/>
                          </a:solidFill>
                          <a:effectLst/>
                          <a:latin typeface="Arial" panose="020B0604020202020204" pitchFamily="34" charset="0"/>
                          <a:ea typeface="Calibri"/>
                          <a:cs typeface="Arial" panose="020B0604020202020204" pitchFamily="34" charset="0"/>
                        </a:rPr>
                        <a:t>Age &lt;65 years</a:t>
                      </a:r>
                      <a:endParaRPr lang="en-US" sz="1400" b="0" dirty="0">
                        <a:solidFill>
                          <a:schemeClr val="tx1"/>
                        </a:solidFill>
                        <a:effectLst/>
                        <a:latin typeface="Arial" panose="020B0604020202020204" pitchFamily="34" charset="0"/>
                        <a:ea typeface="Calibri"/>
                        <a:cs typeface="Arial" panose="020B0604020202020204" pitchFamily="34" charset="0"/>
                      </a:endParaRPr>
                    </a:p>
                  </a:txBody>
                  <a:tcPr marL="78310" marR="7831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pPr marL="0" marR="0" algn="ctr" defTabSz="914290" rtl="0" eaLnBrk="1" latinLnBrk="0" hangingPunct="1">
                        <a:lnSpc>
                          <a:spcPct val="115000"/>
                        </a:lnSpc>
                        <a:spcBef>
                          <a:spcPts val="240"/>
                        </a:spcBef>
                        <a:spcAft>
                          <a:spcPts val="240"/>
                        </a:spcAft>
                      </a:pPr>
                      <a:r>
                        <a:rPr lang="en-GB" sz="1400" b="0" kern="1200" dirty="0" smtClean="0">
                          <a:solidFill>
                            <a:schemeClr val="tx1"/>
                          </a:solidFill>
                          <a:effectLst/>
                          <a:latin typeface="Arial" panose="020B0604020202020204" pitchFamily="34" charset="0"/>
                          <a:ea typeface="Calibri"/>
                          <a:cs typeface="Arial" panose="020B0604020202020204" pitchFamily="34" charset="0"/>
                        </a:rPr>
                        <a:t>13</a:t>
                      </a:r>
                      <a:endParaRPr lang="en-GB" sz="1400" b="0" kern="1200" dirty="0">
                        <a:solidFill>
                          <a:schemeClr val="tx1"/>
                        </a:solidFill>
                        <a:effectLst/>
                        <a:latin typeface="Arial" panose="020B0604020202020204" pitchFamily="34" charset="0"/>
                        <a:ea typeface="Calibri"/>
                        <a:cs typeface="Arial" panose="020B0604020202020204" pitchFamily="34" charset="0"/>
                      </a:endParaRPr>
                    </a:p>
                  </a:txBody>
                  <a:tcPr marL="78310" marR="7831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lvl1pPr marL="0" algn="l" defTabSz="914290" rtl="0" eaLnBrk="1" latinLnBrk="0" hangingPunct="1">
                        <a:defRPr sz="1800" kern="1200">
                          <a:solidFill>
                            <a:schemeClr val="dk1"/>
                          </a:solidFill>
                          <a:latin typeface="Tahoma"/>
                        </a:defRPr>
                      </a:lvl1pPr>
                      <a:lvl2pPr marL="457145" algn="l" defTabSz="914290" rtl="0" eaLnBrk="1" latinLnBrk="0" hangingPunct="1">
                        <a:defRPr sz="1800" kern="1200">
                          <a:solidFill>
                            <a:schemeClr val="dk1"/>
                          </a:solidFill>
                          <a:latin typeface="Tahoma"/>
                        </a:defRPr>
                      </a:lvl2pPr>
                      <a:lvl3pPr marL="914290" algn="l" defTabSz="914290" rtl="0" eaLnBrk="1" latinLnBrk="0" hangingPunct="1">
                        <a:defRPr sz="1800" kern="1200">
                          <a:solidFill>
                            <a:schemeClr val="dk1"/>
                          </a:solidFill>
                          <a:latin typeface="Tahoma"/>
                        </a:defRPr>
                      </a:lvl3pPr>
                      <a:lvl4pPr marL="1371436" algn="l" defTabSz="914290" rtl="0" eaLnBrk="1" latinLnBrk="0" hangingPunct="1">
                        <a:defRPr sz="1800" kern="1200">
                          <a:solidFill>
                            <a:schemeClr val="dk1"/>
                          </a:solidFill>
                          <a:latin typeface="Tahoma"/>
                        </a:defRPr>
                      </a:lvl4pPr>
                      <a:lvl5pPr marL="1828581" algn="l" defTabSz="914290" rtl="0" eaLnBrk="1" latinLnBrk="0" hangingPunct="1">
                        <a:defRPr sz="1800" kern="1200">
                          <a:solidFill>
                            <a:schemeClr val="dk1"/>
                          </a:solidFill>
                          <a:latin typeface="Tahoma"/>
                        </a:defRPr>
                      </a:lvl5pPr>
                      <a:lvl6pPr marL="2285725" algn="l" defTabSz="914290" rtl="0" eaLnBrk="1" latinLnBrk="0" hangingPunct="1">
                        <a:defRPr sz="1800" kern="1200">
                          <a:solidFill>
                            <a:schemeClr val="dk1"/>
                          </a:solidFill>
                          <a:latin typeface="Tahoma"/>
                        </a:defRPr>
                      </a:lvl6pPr>
                      <a:lvl7pPr marL="2742870" algn="l" defTabSz="914290" rtl="0" eaLnBrk="1" latinLnBrk="0" hangingPunct="1">
                        <a:defRPr sz="1800" kern="1200">
                          <a:solidFill>
                            <a:schemeClr val="dk1"/>
                          </a:solidFill>
                          <a:latin typeface="Tahoma"/>
                        </a:defRPr>
                      </a:lvl7pPr>
                      <a:lvl8pPr marL="3200016" algn="l" defTabSz="914290" rtl="0" eaLnBrk="1" latinLnBrk="0" hangingPunct="1">
                        <a:defRPr sz="1800" kern="1200">
                          <a:solidFill>
                            <a:schemeClr val="dk1"/>
                          </a:solidFill>
                          <a:latin typeface="Tahoma"/>
                        </a:defRPr>
                      </a:lvl8pPr>
                      <a:lvl9pPr marL="3657161" algn="l" defTabSz="914290" rtl="0" eaLnBrk="1" latinLnBrk="0" hangingPunct="1">
                        <a:defRPr sz="1800" kern="1200">
                          <a:solidFill>
                            <a:schemeClr val="dk1"/>
                          </a:solidFill>
                          <a:latin typeface="Tahoma"/>
                        </a:defRPr>
                      </a:lvl9pPr>
                    </a:lstStyle>
                    <a:p>
                      <a:pPr marL="0" marR="0" algn="ctr">
                        <a:lnSpc>
                          <a:spcPct val="115000"/>
                        </a:lnSpc>
                        <a:spcBef>
                          <a:spcPts val="240"/>
                        </a:spcBef>
                        <a:spcAft>
                          <a:spcPts val="240"/>
                        </a:spcAft>
                      </a:pPr>
                      <a:r>
                        <a:rPr lang="en-US" sz="1400" b="0" dirty="0" smtClean="0">
                          <a:solidFill>
                            <a:schemeClr val="tx1"/>
                          </a:solidFill>
                          <a:effectLst/>
                          <a:latin typeface="Arial" panose="020B0604020202020204" pitchFamily="34" charset="0"/>
                          <a:ea typeface="Calibri"/>
                          <a:cs typeface="Arial" panose="020B0604020202020204" pitchFamily="34" charset="0"/>
                        </a:rPr>
                        <a:t>12</a:t>
                      </a:r>
                      <a:endParaRPr lang="en-US" sz="1400" b="0" dirty="0">
                        <a:solidFill>
                          <a:schemeClr val="tx1"/>
                        </a:solidFill>
                        <a:effectLst/>
                        <a:latin typeface="Arial" panose="020B0604020202020204" pitchFamily="34" charset="0"/>
                        <a:ea typeface="Calibri"/>
                        <a:cs typeface="Arial" panose="020B0604020202020204" pitchFamily="34" charset="0"/>
                      </a:endParaRPr>
                    </a:p>
                  </a:txBody>
                  <a:tcPr marL="78310" marR="7831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AEAEA"/>
                    </a:solidFill>
                  </a:tcPr>
                </a:tc>
                <a:tc gridSpan="2">
                  <a:txBody>
                    <a:bodyPr/>
                    <a:lstStyle/>
                    <a:p>
                      <a:pPr marL="0" marR="0" indent="0" algn="ctr" defTabSz="914290" rtl="0" eaLnBrk="1" fontAlgn="auto" latinLnBrk="0" hangingPunct="1">
                        <a:lnSpc>
                          <a:spcPct val="115000"/>
                        </a:lnSpc>
                        <a:spcBef>
                          <a:spcPts val="240"/>
                        </a:spcBef>
                        <a:spcAft>
                          <a:spcPts val="240"/>
                        </a:spcAft>
                        <a:buClrTx/>
                        <a:buSzTx/>
                        <a:buFontTx/>
                        <a:buNone/>
                        <a:tabLst/>
                        <a:defRPr/>
                      </a:pPr>
                      <a:r>
                        <a:rPr lang="en-US" sz="1400" b="0" baseline="0" dirty="0" smtClean="0">
                          <a:solidFill>
                            <a:schemeClr val="tx1"/>
                          </a:solidFill>
                          <a:effectLst/>
                          <a:latin typeface="Arial" panose="020B0604020202020204" pitchFamily="34" charset="0"/>
                          <a:ea typeface="Calibri"/>
                          <a:cs typeface="Arial" panose="020B0604020202020204" pitchFamily="34" charset="0"/>
                        </a:rPr>
                        <a:t>16.4</a:t>
                      </a:r>
                    </a:p>
                  </a:txBody>
                  <a:tcPr marL="78310" marR="78310" marT="0" marB="0" anchor="ctr">
                    <a:lnL w="12700" cap="flat" cmpd="sng" algn="ctr">
                      <a:noFill/>
                      <a:prstDash val="solid"/>
                      <a:round/>
                      <a:headEnd type="none" w="med" len="med"/>
                      <a:tailEnd type="none" w="med" len="med"/>
                    </a:lnL>
                    <a:lnR w="12700" cmpd="sng">
                      <a:noFill/>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65000"/>
                        <a:alpha val="20000"/>
                      </a:schemeClr>
                    </a:solidFill>
                  </a:tcPr>
                </a:tc>
                <a:tc hMerge="1">
                  <a:txBody>
                    <a:bodyPr/>
                    <a:lstStyle/>
                    <a:p>
                      <a:pPr marL="0" marR="0" algn="ctr">
                        <a:lnSpc>
                          <a:spcPct val="115000"/>
                        </a:lnSpc>
                        <a:spcBef>
                          <a:spcPts val="240"/>
                        </a:spcBef>
                        <a:spcAft>
                          <a:spcPts val="240"/>
                        </a:spcAft>
                      </a:pPr>
                      <a:endParaRPr lang="en-US" sz="1400" b="0" dirty="0">
                        <a:solidFill>
                          <a:schemeClr val="tx1"/>
                        </a:solidFill>
                        <a:effectLst/>
                        <a:latin typeface="Arial" panose="020B0604020202020204" pitchFamily="34" charset="0"/>
                        <a:ea typeface="Calibri"/>
                        <a:cs typeface="Arial" panose="020B0604020202020204" pitchFamily="34" charset="0"/>
                      </a:endParaRPr>
                    </a:p>
                  </a:txBody>
                  <a:tcPr marL="78310" marR="7831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extLst>
                  <a:ext uri="{0D108BD9-81ED-4DB2-BD59-A6C34878D82A}">
                    <a16:rowId xmlns:a16="http://schemas.microsoft.com/office/drawing/2014/main" xmlns="" val="10003"/>
                  </a:ext>
                </a:extLst>
              </a:tr>
              <a:tr h="329879">
                <a:tc>
                  <a:txBody>
                    <a:bodyPr/>
                    <a:lstStyle>
                      <a:lvl1pPr marL="0" algn="l" defTabSz="914290" rtl="0" eaLnBrk="1" latinLnBrk="0" hangingPunct="1">
                        <a:defRPr sz="1800" b="1" kern="1200">
                          <a:solidFill>
                            <a:schemeClr val="lt1"/>
                          </a:solidFill>
                          <a:latin typeface="Tahoma"/>
                        </a:defRPr>
                      </a:lvl1pPr>
                      <a:lvl2pPr marL="457145" algn="l" defTabSz="914290" rtl="0" eaLnBrk="1" latinLnBrk="0" hangingPunct="1">
                        <a:defRPr sz="1800" b="1" kern="1200">
                          <a:solidFill>
                            <a:schemeClr val="lt1"/>
                          </a:solidFill>
                          <a:latin typeface="Tahoma"/>
                        </a:defRPr>
                      </a:lvl2pPr>
                      <a:lvl3pPr marL="914290" algn="l" defTabSz="914290" rtl="0" eaLnBrk="1" latinLnBrk="0" hangingPunct="1">
                        <a:defRPr sz="1800" b="1" kern="1200">
                          <a:solidFill>
                            <a:schemeClr val="lt1"/>
                          </a:solidFill>
                          <a:latin typeface="Tahoma"/>
                        </a:defRPr>
                      </a:lvl3pPr>
                      <a:lvl4pPr marL="1371436" algn="l" defTabSz="914290" rtl="0" eaLnBrk="1" latinLnBrk="0" hangingPunct="1">
                        <a:defRPr sz="1800" b="1" kern="1200">
                          <a:solidFill>
                            <a:schemeClr val="lt1"/>
                          </a:solidFill>
                          <a:latin typeface="Tahoma"/>
                        </a:defRPr>
                      </a:lvl4pPr>
                      <a:lvl5pPr marL="1828581" algn="l" defTabSz="914290" rtl="0" eaLnBrk="1" latinLnBrk="0" hangingPunct="1">
                        <a:defRPr sz="1800" b="1" kern="1200">
                          <a:solidFill>
                            <a:schemeClr val="lt1"/>
                          </a:solidFill>
                          <a:latin typeface="Tahoma"/>
                        </a:defRPr>
                      </a:lvl5pPr>
                      <a:lvl6pPr marL="2285725" algn="l" defTabSz="914290" rtl="0" eaLnBrk="1" latinLnBrk="0" hangingPunct="1">
                        <a:defRPr sz="1800" b="1" kern="1200">
                          <a:solidFill>
                            <a:schemeClr val="lt1"/>
                          </a:solidFill>
                          <a:latin typeface="Tahoma"/>
                        </a:defRPr>
                      </a:lvl6pPr>
                      <a:lvl7pPr marL="2742870" algn="l" defTabSz="914290" rtl="0" eaLnBrk="1" latinLnBrk="0" hangingPunct="1">
                        <a:defRPr sz="1800" b="1" kern="1200">
                          <a:solidFill>
                            <a:schemeClr val="lt1"/>
                          </a:solidFill>
                          <a:latin typeface="Tahoma"/>
                        </a:defRPr>
                      </a:lvl7pPr>
                      <a:lvl8pPr marL="3200016" algn="l" defTabSz="914290" rtl="0" eaLnBrk="1" latinLnBrk="0" hangingPunct="1">
                        <a:defRPr sz="1800" b="1" kern="1200">
                          <a:solidFill>
                            <a:schemeClr val="lt1"/>
                          </a:solidFill>
                          <a:latin typeface="Tahoma"/>
                        </a:defRPr>
                      </a:lvl8pPr>
                      <a:lvl9pPr marL="3657161" algn="l" defTabSz="914290" rtl="0" eaLnBrk="1" latinLnBrk="0" hangingPunct="1">
                        <a:defRPr sz="1800" b="1" kern="1200">
                          <a:solidFill>
                            <a:schemeClr val="lt1"/>
                          </a:solidFill>
                          <a:latin typeface="Tahoma"/>
                        </a:defRPr>
                      </a:lvl9pPr>
                    </a:lstStyle>
                    <a:p>
                      <a:pPr marL="93663" marR="0" indent="0">
                        <a:lnSpc>
                          <a:spcPct val="115000"/>
                        </a:lnSpc>
                        <a:spcBef>
                          <a:spcPts val="240"/>
                        </a:spcBef>
                        <a:spcAft>
                          <a:spcPts val="240"/>
                        </a:spcAft>
                      </a:pPr>
                      <a:r>
                        <a:rPr lang="en-US" sz="1400" b="0" dirty="0" smtClean="0">
                          <a:solidFill>
                            <a:schemeClr val="tx1"/>
                          </a:solidFill>
                          <a:effectLst/>
                          <a:latin typeface="Arial" panose="020B0604020202020204" pitchFamily="34" charset="0"/>
                          <a:ea typeface="Calibri"/>
                          <a:cs typeface="Arial" panose="020B0604020202020204" pitchFamily="34" charset="0"/>
                        </a:rPr>
                        <a:t>Age 65</a:t>
                      </a:r>
                      <a:r>
                        <a:rPr lang="en-US" sz="1400" b="0" baseline="0" dirty="0" smtClean="0">
                          <a:solidFill>
                            <a:schemeClr val="tx1"/>
                          </a:solidFill>
                          <a:effectLst/>
                          <a:latin typeface="Arial" panose="020B0604020202020204" pitchFamily="34" charset="0"/>
                          <a:ea typeface="Calibri"/>
                          <a:cs typeface="Arial" panose="020B0604020202020204" pitchFamily="34" charset="0"/>
                        </a:rPr>
                        <a:t>–</a:t>
                      </a:r>
                      <a:r>
                        <a:rPr lang="en-US" sz="1400" b="0" dirty="0" smtClean="0">
                          <a:solidFill>
                            <a:schemeClr val="tx1"/>
                          </a:solidFill>
                          <a:effectLst/>
                          <a:latin typeface="Arial" panose="020B0604020202020204" pitchFamily="34" charset="0"/>
                          <a:ea typeface="Calibri"/>
                          <a:cs typeface="Arial" panose="020B0604020202020204" pitchFamily="34" charset="0"/>
                        </a:rPr>
                        <a:t>74 years</a:t>
                      </a:r>
                      <a:endParaRPr lang="en-US" sz="1400" b="0" dirty="0">
                        <a:solidFill>
                          <a:schemeClr val="tx1"/>
                        </a:solidFill>
                        <a:effectLst/>
                        <a:latin typeface="Arial" panose="020B0604020202020204" pitchFamily="34" charset="0"/>
                        <a:ea typeface="Calibri"/>
                        <a:cs typeface="Arial" panose="020B0604020202020204" pitchFamily="34" charset="0"/>
                      </a:endParaRPr>
                    </a:p>
                  </a:txBody>
                  <a:tcPr marL="78310" marR="7831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defTabSz="914290" rtl="0" eaLnBrk="1" latinLnBrk="0" hangingPunct="1">
                        <a:lnSpc>
                          <a:spcPct val="115000"/>
                        </a:lnSpc>
                        <a:spcBef>
                          <a:spcPts val="240"/>
                        </a:spcBef>
                        <a:spcAft>
                          <a:spcPts val="240"/>
                        </a:spcAft>
                      </a:pPr>
                      <a:r>
                        <a:rPr lang="en-GB" sz="1400" b="0" kern="1200" dirty="0" smtClean="0">
                          <a:solidFill>
                            <a:schemeClr val="tx1"/>
                          </a:solidFill>
                          <a:effectLst/>
                          <a:latin typeface="Arial" panose="020B0604020202020204" pitchFamily="34" charset="0"/>
                          <a:ea typeface="Calibri"/>
                          <a:cs typeface="Arial" panose="020B0604020202020204" pitchFamily="34" charset="0"/>
                        </a:rPr>
                        <a:t>29</a:t>
                      </a:r>
                      <a:endParaRPr lang="en-GB" sz="1400" b="0" kern="1200" dirty="0">
                        <a:solidFill>
                          <a:schemeClr val="tx1"/>
                        </a:solidFill>
                        <a:effectLst/>
                        <a:latin typeface="Arial" panose="020B0604020202020204" pitchFamily="34" charset="0"/>
                        <a:ea typeface="Calibri"/>
                        <a:cs typeface="Arial" panose="020B0604020202020204" pitchFamily="34" charset="0"/>
                      </a:endParaRPr>
                    </a:p>
                  </a:txBody>
                  <a:tcPr marL="78310" marR="7831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290" rtl="0" eaLnBrk="1" latinLnBrk="0" hangingPunct="1">
                        <a:defRPr sz="1800" kern="1200">
                          <a:solidFill>
                            <a:schemeClr val="dk1"/>
                          </a:solidFill>
                          <a:latin typeface="Tahoma"/>
                        </a:defRPr>
                      </a:lvl1pPr>
                      <a:lvl2pPr marL="457145" algn="l" defTabSz="914290" rtl="0" eaLnBrk="1" latinLnBrk="0" hangingPunct="1">
                        <a:defRPr sz="1800" kern="1200">
                          <a:solidFill>
                            <a:schemeClr val="dk1"/>
                          </a:solidFill>
                          <a:latin typeface="Tahoma"/>
                        </a:defRPr>
                      </a:lvl2pPr>
                      <a:lvl3pPr marL="914290" algn="l" defTabSz="914290" rtl="0" eaLnBrk="1" latinLnBrk="0" hangingPunct="1">
                        <a:defRPr sz="1800" kern="1200">
                          <a:solidFill>
                            <a:schemeClr val="dk1"/>
                          </a:solidFill>
                          <a:latin typeface="Tahoma"/>
                        </a:defRPr>
                      </a:lvl3pPr>
                      <a:lvl4pPr marL="1371436" algn="l" defTabSz="914290" rtl="0" eaLnBrk="1" latinLnBrk="0" hangingPunct="1">
                        <a:defRPr sz="1800" kern="1200">
                          <a:solidFill>
                            <a:schemeClr val="dk1"/>
                          </a:solidFill>
                          <a:latin typeface="Tahoma"/>
                        </a:defRPr>
                      </a:lvl4pPr>
                      <a:lvl5pPr marL="1828581" algn="l" defTabSz="914290" rtl="0" eaLnBrk="1" latinLnBrk="0" hangingPunct="1">
                        <a:defRPr sz="1800" kern="1200">
                          <a:solidFill>
                            <a:schemeClr val="dk1"/>
                          </a:solidFill>
                          <a:latin typeface="Tahoma"/>
                        </a:defRPr>
                      </a:lvl5pPr>
                      <a:lvl6pPr marL="2285725" algn="l" defTabSz="914290" rtl="0" eaLnBrk="1" latinLnBrk="0" hangingPunct="1">
                        <a:defRPr sz="1800" kern="1200">
                          <a:solidFill>
                            <a:schemeClr val="dk1"/>
                          </a:solidFill>
                          <a:latin typeface="Tahoma"/>
                        </a:defRPr>
                      </a:lvl6pPr>
                      <a:lvl7pPr marL="2742870" algn="l" defTabSz="914290" rtl="0" eaLnBrk="1" latinLnBrk="0" hangingPunct="1">
                        <a:defRPr sz="1800" kern="1200">
                          <a:solidFill>
                            <a:schemeClr val="dk1"/>
                          </a:solidFill>
                          <a:latin typeface="Tahoma"/>
                        </a:defRPr>
                      </a:lvl7pPr>
                      <a:lvl8pPr marL="3200016" algn="l" defTabSz="914290" rtl="0" eaLnBrk="1" latinLnBrk="0" hangingPunct="1">
                        <a:defRPr sz="1800" kern="1200">
                          <a:solidFill>
                            <a:schemeClr val="dk1"/>
                          </a:solidFill>
                          <a:latin typeface="Tahoma"/>
                        </a:defRPr>
                      </a:lvl8pPr>
                      <a:lvl9pPr marL="3657161" algn="l" defTabSz="914290" rtl="0" eaLnBrk="1" latinLnBrk="0" hangingPunct="1">
                        <a:defRPr sz="1800" kern="1200">
                          <a:solidFill>
                            <a:schemeClr val="dk1"/>
                          </a:solidFill>
                          <a:latin typeface="Tahoma"/>
                        </a:defRPr>
                      </a:lvl9pPr>
                    </a:lstStyle>
                    <a:p>
                      <a:pPr marL="0" marR="0" algn="ctr">
                        <a:lnSpc>
                          <a:spcPct val="115000"/>
                        </a:lnSpc>
                        <a:spcBef>
                          <a:spcPts val="240"/>
                        </a:spcBef>
                        <a:spcAft>
                          <a:spcPts val="240"/>
                        </a:spcAft>
                      </a:pPr>
                      <a:r>
                        <a:rPr lang="en-US" sz="1400" b="0" dirty="0" smtClean="0">
                          <a:solidFill>
                            <a:schemeClr val="tx1"/>
                          </a:solidFill>
                          <a:effectLst/>
                          <a:latin typeface="Arial" panose="020B0604020202020204" pitchFamily="34" charset="0"/>
                          <a:ea typeface="Calibri"/>
                          <a:cs typeface="Arial" panose="020B0604020202020204" pitchFamily="34" charset="0"/>
                        </a:rPr>
                        <a:t>28</a:t>
                      </a:r>
                      <a:endParaRPr lang="en-US" sz="1400" b="0" dirty="0">
                        <a:solidFill>
                          <a:schemeClr val="tx1"/>
                        </a:solidFill>
                        <a:effectLst/>
                        <a:latin typeface="Arial" panose="020B0604020202020204" pitchFamily="34" charset="0"/>
                        <a:ea typeface="Calibri"/>
                        <a:cs typeface="Arial" panose="020B0604020202020204" pitchFamily="34" charset="0"/>
                      </a:endParaRPr>
                    </a:p>
                  </a:txBody>
                  <a:tcPr marL="78310" marR="7831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gridSpan="2">
                  <a:txBody>
                    <a:bodyPr/>
                    <a:lstStyle>
                      <a:lvl1pPr marL="0" algn="l" defTabSz="914290" rtl="0" eaLnBrk="1" latinLnBrk="0" hangingPunct="1">
                        <a:defRPr sz="1800" kern="1200">
                          <a:solidFill>
                            <a:schemeClr val="dk1"/>
                          </a:solidFill>
                          <a:latin typeface="Tahoma"/>
                        </a:defRPr>
                      </a:lvl1pPr>
                      <a:lvl2pPr marL="457145" algn="l" defTabSz="914290" rtl="0" eaLnBrk="1" latinLnBrk="0" hangingPunct="1">
                        <a:defRPr sz="1800" kern="1200">
                          <a:solidFill>
                            <a:schemeClr val="dk1"/>
                          </a:solidFill>
                          <a:latin typeface="Tahoma"/>
                        </a:defRPr>
                      </a:lvl2pPr>
                      <a:lvl3pPr marL="914290" algn="l" defTabSz="914290" rtl="0" eaLnBrk="1" latinLnBrk="0" hangingPunct="1">
                        <a:defRPr sz="1800" kern="1200">
                          <a:solidFill>
                            <a:schemeClr val="dk1"/>
                          </a:solidFill>
                          <a:latin typeface="Tahoma"/>
                        </a:defRPr>
                      </a:lvl3pPr>
                      <a:lvl4pPr marL="1371436" algn="l" defTabSz="914290" rtl="0" eaLnBrk="1" latinLnBrk="0" hangingPunct="1">
                        <a:defRPr sz="1800" kern="1200">
                          <a:solidFill>
                            <a:schemeClr val="dk1"/>
                          </a:solidFill>
                          <a:latin typeface="Tahoma"/>
                        </a:defRPr>
                      </a:lvl4pPr>
                      <a:lvl5pPr marL="1828581" algn="l" defTabSz="914290" rtl="0" eaLnBrk="1" latinLnBrk="0" hangingPunct="1">
                        <a:defRPr sz="1800" kern="1200">
                          <a:solidFill>
                            <a:schemeClr val="dk1"/>
                          </a:solidFill>
                          <a:latin typeface="Tahoma"/>
                        </a:defRPr>
                      </a:lvl5pPr>
                      <a:lvl6pPr marL="2285725" algn="l" defTabSz="914290" rtl="0" eaLnBrk="1" latinLnBrk="0" hangingPunct="1">
                        <a:defRPr sz="1800" kern="1200">
                          <a:solidFill>
                            <a:schemeClr val="dk1"/>
                          </a:solidFill>
                          <a:latin typeface="Tahoma"/>
                        </a:defRPr>
                      </a:lvl6pPr>
                      <a:lvl7pPr marL="2742870" algn="l" defTabSz="914290" rtl="0" eaLnBrk="1" latinLnBrk="0" hangingPunct="1">
                        <a:defRPr sz="1800" kern="1200">
                          <a:solidFill>
                            <a:schemeClr val="dk1"/>
                          </a:solidFill>
                          <a:latin typeface="Tahoma"/>
                        </a:defRPr>
                      </a:lvl7pPr>
                      <a:lvl8pPr marL="3200016" algn="l" defTabSz="914290" rtl="0" eaLnBrk="1" latinLnBrk="0" hangingPunct="1">
                        <a:defRPr sz="1800" kern="1200">
                          <a:solidFill>
                            <a:schemeClr val="dk1"/>
                          </a:solidFill>
                          <a:latin typeface="Tahoma"/>
                        </a:defRPr>
                      </a:lvl8pPr>
                      <a:lvl9pPr marL="3657161" algn="l" defTabSz="914290" rtl="0" eaLnBrk="1" latinLnBrk="0" hangingPunct="1">
                        <a:defRPr sz="1800" kern="1200">
                          <a:solidFill>
                            <a:schemeClr val="dk1"/>
                          </a:solidFill>
                          <a:latin typeface="Tahoma"/>
                        </a:defRPr>
                      </a:lvl9pPr>
                    </a:lstStyle>
                    <a:p>
                      <a:pPr marL="0" marR="0" algn="ctr">
                        <a:lnSpc>
                          <a:spcPct val="115000"/>
                        </a:lnSpc>
                        <a:spcBef>
                          <a:spcPts val="240"/>
                        </a:spcBef>
                        <a:spcAft>
                          <a:spcPts val="240"/>
                        </a:spcAft>
                      </a:pPr>
                      <a:r>
                        <a:rPr lang="en-US" sz="1400" b="0" baseline="0" dirty="0" smtClean="0">
                          <a:solidFill>
                            <a:schemeClr val="tx1"/>
                          </a:solidFill>
                          <a:effectLst/>
                          <a:latin typeface="Arial" panose="020B0604020202020204" pitchFamily="34" charset="0"/>
                          <a:ea typeface="Calibri"/>
                          <a:cs typeface="Arial" panose="020B0604020202020204" pitchFamily="34" charset="0"/>
                        </a:rPr>
                        <a:t>43.5</a:t>
                      </a:r>
                      <a:endParaRPr lang="en-US" sz="1400" b="0" baseline="0" dirty="0">
                        <a:solidFill>
                          <a:schemeClr val="tx1"/>
                        </a:solidFill>
                        <a:effectLst/>
                        <a:latin typeface="Arial" panose="020B0604020202020204" pitchFamily="34" charset="0"/>
                        <a:ea typeface="Calibri"/>
                        <a:cs typeface="Arial" panose="020B0604020202020204" pitchFamily="34" charset="0"/>
                      </a:endParaRPr>
                    </a:p>
                  </a:txBody>
                  <a:tcPr marL="78310" marR="78310" marT="0" marB="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marL="0" marR="0" algn="ctr">
                        <a:lnSpc>
                          <a:spcPct val="115000"/>
                        </a:lnSpc>
                        <a:spcBef>
                          <a:spcPts val="240"/>
                        </a:spcBef>
                        <a:spcAft>
                          <a:spcPts val="240"/>
                        </a:spcAft>
                      </a:pPr>
                      <a:endParaRPr lang="en-US" sz="1400" b="0" baseline="30000" dirty="0">
                        <a:solidFill>
                          <a:schemeClr val="tx1"/>
                        </a:solidFill>
                        <a:effectLst/>
                        <a:latin typeface="Arial" panose="020B0604020202020204" pitchFamily="34" charset="0"/>
                        <a:ea typeface="Calibri"/>
                        <a:cs typeface="Arial" panose="020B0604020202020204" pitchFamily="34" charset="0"/>
                      </a:endParaRPr>
                    </a:p>
                  </a:txBody>
                  <a:tcPr marL="78310" marR="7831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329879">
                <a:tc>
                  <a:txBody>
                    <a:bodyPr/>
                    <a:lstStyle>
                      <a:lvl1pPr marL="0" algn="l" defTabSz="914290" rtl="0" eaLnBrk="1" latinLnBrk="0" hangingPunct="1">
                        <a:defRPr sz="1800" b="1" kern="1200">
                          <a:solidFill>
                            <a:schemeClr val="lt1"/>
                          </a:solidFill>
                          <a:latin typeface="Tahoma"/>
                        </a:defRPr>
                      </a:lvl1pPr>
                      <a:lvl2pPr marL="457145" algn="l" defTabSz="914290" rtl="0" eaLnBrk="1" latinLnBrk="0" hangingPunct="1">
                        <a:defRPr sz="1800" b="1" kern="1200">
                          <a:solidFill>
                            <a:schemeClr val="lt1"/>
                          </a:solidFill>
                          <a:latin typeface="Tahoma"/>
                        </a:defRPr>
                      </a:lvl2pPr>
                      <a:lvl3pPr marL="914290" algn="l" defTabSz="914290" rtl="0" eaLnBrk="1" latinLnBrk="0" hangingPunct="1">
                        <a:defRPr sz="1800" b="1" kern="1200">
                          <a:solidFill>
                            <a:schemeClr val="lt1"/>
                          </a:solidFill>
                          <a:latin typeface="Tahoma"/>
                        </a:defRPr>
                      </a:lvl3pPr>
                      <a:lvl4pPr marL="1371436" algn="l" defTabSz="914290" rtl="0" eaLnBrk="1" latinLnBrk="0" hangingPunct="1">
                        <a:defRPr sz="1800" b="1" kern="1200">
                          <a:solidFill>
                            <a:schemeClr val="lt1"/>
                          </a:solidFill>
                          <a:latin typeface="Tahoma"/>
                        </a:defRPr>
                      </a:lvl4pPr>
                      <a:lvl5pPr marL="1828581" algn="l" defTabSz="914290" rtl="0" eaLnBrk="1" latinLnBrk="0" hangingPunct="1">
                        <a:defRPr sz="1800" b="1" kern="1200">
                          <a:solidFill>
                            <a:schemeClr val="lt1"/>
                          </a:solidFill>
                          <a:latin typeface="Tahoma"/>
                        </a:defRPr>
                      </a:lvl5pPr>
                      <a:lvl6pPr marL="2285725" algn="l" defTabSz="914290" rtl="0" eaLnBrk="1" latinLnBrk="0" hangingPunct="1">
                        <a:defRPr sz="1800" b="1" kern="1200">
                          <a:solidFill>
                            <a:schemeClr val="lt1"/>
                          </a:solidFill>
                          <a:latin typeface="Tahoma"/>
                        </a:defRPr>
                      </a:lvl6pPr>
                      <a:lvl7pPr marL="2742870" algn="l" defTabSz="914290" rtl="0" eaLnBrk="1" latinLnBrk="0" hangingPunct="1">
                        <a:defRPr sz="1800" b="1" kern="1200">
                          <a:solidFill>
                            <a:schemeClr val="lt1"/>
                          </a:solidFill>
                          <a:latin typeface="Tahoma"/>
                        </a:defRPr>
                      </a:lvl7pPr>
                      <a:lvl8pPr marL="3200016" algn="l" defTabSz="914290" rtl="0" eaLnBrk="1" latinLnBrk="0" hangingPunct="1">
                        <a:defRPr sz="1800" b="1" kern="1200">
                          <a:solidFill>
                            <a:schemeClr val="lt1"/>
                          </a:solidFill>
                          <a:latin typeface="Tahoma"/>
                        </a:defRPr>
                      </a:lvl8pPr>
                      <a:lvl9pPr marL="3657161" algn="l" defTabSz="914290" rtl="0" eaLnBrk="1" latinLnBrk="0" hangingPunct="1">
                        <a:defRPr sz="1800" b="1" kern="1200">
                          <a:solidFill>
                            <a:schemeClr val="lt1"/>
                          </a:solidFill>
                          <a:latin typeface="Tahoma"/>
                        </a:defRPr>
                      </a:lvl9pPr>
                    </a:lstStyle>
                    <a:p>
                      <a:pPr marL="85725" marR="0" indent="0">
                        <a:lnSpc>
                          <a:spcPct val="115000"/>
                        </a:lnSpc>
                        <a:spcBef>
                          <a:spcPts val="240"/>
                        </a:spcBef>
                        <a:spcAft>
                          <a:spcPts val="240"/>
                        </a:spcAft>
                      </a:pPr>
                      <a:r>
                        <a:rPr lang="en-US" sz="1400" b="0" dirty="0" smtClean="0">
                          <a:solidFill>
                            <a:schemeClr val="tx1"/>
                          </a:solidFill>
                          <a:effectLst/>
                          <a:latin typeface="Arial" panose="020B0604020202020204" pitchFamily="34" charset="0"/>
                          <a:ea typeface="Calibri"/>
                          <a:cs typeface="Arial" panose="020B0604020202020204" pitchFamily="34" charset="0"/>
                        </a:rPr>
                        <a:t>Age ≥75 years</a:t>
                      </a:r>
                      <a:endParaRPr lang="en-US" sz="1400" b="0" dirty="0">
                        <a:solidFill>
                          <a:schemeClr val="tx1"/>
                        </a:solidFill>
                        <a:effectLst/>
                        <a:latin typeface="Arial" panose="020B0604020202020204" pitchFamily="34" charset="0"/>
                        <a:ea typeface="Calibri"/>
                        <a:cs typeface="Arial" panose="020B0604020202020204" pitchFamily="34" charset="0"/>
                      </a:endParaRPr>
                    </a:p>
                  </a:txBody>
                  <a:tcPr marL="78310" marR="7831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pPr marL="0" marR="0" algn="ctr" defTabSz="914290" rtl="0" eaLnBrk="1" latinLnBrk="0" hangingPunct="1">
                        <a:lnSpc>
                          <a:spcPct val="115000"/>
                        </a:lnSpc>
                        <a:spcBef>
                          <a:spcPts val="240"/>
                        </a:spcBef>
                        <a:spcAft>
                          <a:spcPts val="240"/>
                        </a:spcAft>
                      </a:pPr>
                      <a:r>
                        <a:rPr lang="en-GB" sz="1400" b="0" kern="1200" dirty="0" smtClean="0">
                          <a:solidFill>
                            <a:schemeClr val="tx1"/>
                          </a:solidFill>
                          <a:effectLst/>
                          <a:latin typeface="Arial" panose="020B0604020202020204" pitchFamily="34" charset="0"/>
                          <a:ea typeface="Calibri"/>
                          <a:cs typeface="Arial" panose="020B0604020202020204" pitchFamily="34" charset="0"/>
                        </a:rPr>
                        <a:t>58</a:t>
                      </a:r>
                      <a:endParaRPr lang="en-GB" sz="1400" b="0" kern="1200" dirty="0">
                        <a:solidFill>
                          <a:schemeClr val="tx1"/>
                        </a:solidFill>
                        <a:effectLst/>
                        <a:latin typeface="Arial" panose="020B0604020202020204" pitchFamily="34" charset="0"/>
                        <a:ea typeface="Calibri"/>
                        <a:cs typeface="Arial" panose="020B0604020202020204" pitchFamily="34" charset="0"/>
                      </a:endParaRPr>
                    </a:p>
                  </a:txBody>
                  <a:tcPr marL="78310" marR="7831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lvl1pPr marL="0" algn="l" defTabSz="914290" rtl="0" eaLnBrk="1" latinLnBrk="0" hangingPunct="1">
                        <a:defRPr sz="1800" kern="1200">
                          <a:solidFill>
                            <a:schemeClr val="dk1"/>
                          </a:solidFill>
                          <a:latin typeface="Tahoma"/>
                        </a:defRPr>
                      </a:lvl1pPr>
                      <a:lvl2pPr marL="457145" algn="l" defTabSz="914290" rtl="0" eaLnBrk="1" latinLnBrk="0" hangingPunct="1">
                        <a:defRPr sz="1800" kern="1200">
                          <a:solidFill>
                            <a:schemeClr val="dk1"/>
                          </a:solidFill>
                          <a:latin typeface="Tahoma"/>
                        </a:defRPr>
                      </a:lvl2pPr>
                      <a:lvl3pPr marL="914290" algn="l" defTabSz="914290" rtl="0" eaLnBrk="1" latinLnBrk="0" hangingPunct="1">
                        <a:defRPr sz="1800" kern="1200">
                          <a:solidFill>
                            <a:schemeClr val="dk1"/>
                          </a:solidFill>
                          <a:latin typeface="Tahoma"/>
                        </a:defRPr>
                      </a:lvl3pPr>
                      <a:lvl4pPr marL="1371436" algn="l" defTabSz="914290" rtl="0" eaLnBrk="1" latinLnBrk="0" hangingPunct="1">
                        <a:defRPr sz="1800" kern="1200">
                          <a:solidFill>
                            <a:schemeClr val="dk1"/>
                          </a:solidFill>
                          <a:latin typeface="Tahoma"/>
                        </a:defRPr>
                      </a:lvl4pPr>
                      <a:lvl5pPr marL="1828581" algn="l" defTabSz="914290" rtl="0" eaLnBrk="1" latinLnBrk="0" hangingPunct="1">
                        <a:defRPr sz="1800" kern="1200">
                          <a:solidFill>
                            <a:schemeClr val="dk1"/>
                          </a:solidFill>
                          <a:latin typeface="Tahoma"/>
                        </a:defRPr>
                      </a:lvl5pPr>
                      <a:lvl6pPr marL="2285725" algn="l" defTabSz="914290" rtl="0" eaLnBrk="1" latinLnBrk="0" hangingPunct="1">
                        <a:defRPr sz="1800" kern="1200">
                          <a:solidFill>
                            <a:schemeClr val="dk1"/>
                          </a:solidFill>
                          <a:latin typeface="Tahoma"/>
                        </a:defRPr>
                      </a:lvl6pPr>
                      <a:lvl7pPr marL="2742870" algn="l" defTabSz="914290" rtl="0" eaLnBrk="1" latinLnBrk="0" hangingPunct="1">
                        <a:defRPr sz="1800" kern="1200">
                          <a:solidFill>
                            <a:schemeClr val="dk1"/>
                          </a:solidFill>
                          <a:latin typeface="Tahoma"/>
                        </a:defRPr>
                      </a:lvl7pPr>
                      <a:lvl8pPr marL="3200016" algn="l" defTabSz="914290" rtl="0" eaLnBrk="1" latinLnBrk="0" hangingPunct="1">
                        <a:defRPr sz="1800" kern="1200">
                          <a:solidFill>
                            <a:schemeClr val="dk1"/>
                          </a:solidFill>
                          <a:latin typeface="Tahoma"/>
                        </a:defRPr>
                      </a:lvl8pPr>
                      <a:lvl9pPr marL="3657161" algn="l" defTabSz="914290" rtl="0" eaLnBrk="1" latinLnBrk="0" hangingPunct="1">
                        <a:defRPr sz="1800" kern="1200">
                          <a:solidFill>
                            <a:schemeClr val="dk1"/>
                          </a:solidFill>
                          <a:latin typeface="Tahoma"/>
                        </a:defRPr>
                      </a:lvl9pPr>
                    </a:lstStyle>
                    <a:p>
                      <a:pPr marL="0" marR="0" algn="ctr">
                        <a:lnSpc>
                          <a:spcPct val="115000"/>
                        </a:lnSpc>
                        <a:spcBef>
                          <a:spcPts val="240"/>
                        </a:spcBef>
                        <a:spcAft>
                          <a:spcPts val="240"/>
                        </a:spcAft>
                      </a:pPr>
                      <a:r>
                        <a:rPr lang="en-US" sz="1400" b="0" dirty="0" smtClean="0">
                          <a:solidFill>
                            <a:schemeClr val="tx1"/>
                          </a:solidFill>
                          <a:effectLst/>
                          <a:latin typeface="Arial" panose="020B0604020202020204" pitchFamily="34" charset="0"/>
                          <a:ea typeface="Calibri"/>
                          <a:cs typeface="Arial" panose="020B0604020202020204" pitchFamily="34" charset="0"/>
                        </a:rPr>
                        <a:t>60</a:t>
                      </a:r>
                      <a:endParaRPr lang="en-US" sz="1400" b="0" dirty="0">
                        <a:solidFill>
                          <a:schemeClr val="tx1"/>
                        </a:solidFill>
                        <a:effectLst/>
                        <a:latin typeface="Arial" panose="020B0604020202020204" pitchFamily="34" charset="0"/>
                        <a:ea typeface="Calibri"/>
                        <a:cs typeface="Arial" panose="020B0604020202020204" pitchFamily="34" charset="0"/>
                      </a:endParaRPr>
                    </a:p>
                  </a:txBody>
                  <a:tcPr marL="78310" marR="7831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AEAEA"/>
                    </a:solidFill>
                  </a:tcPr>
                </a:tc>
                <a:tc gridSpan="2">
                  <a:txBody>
                    <a:bodyPr/>
                    <a:lstStyle>
                      <a:lvl1pPr marL="0" algn="l" defTabSz="914290" rtl="0" eaLnBrk="1" latinLnBrk="0" hangingPunct="1">
                        <a:defRPr sz="1800" kern="1200">
                          <a:solidFill>
                            <a:schemeClr val="dk1"/>
                          </a:solidFill>
                          <a:latin typeface="Tahoma"/>
                        </a:defRPr>
                      </a:lvl1pPr>
                      <a:lvl2pPr marL="457145" algn="l" defTabSz="914290" rtl="0" eaLnBrk="1" latinLnBrk="0" hangingPunct="1">
                        <a:defRPr sz="1800" kern="1200">
                          <a:solidFill>
                            <a:schemeClr val="dk1"/>
                          </a:solidFill>
                          <a:latin typeface="Tahoma"/>
                        </a:defRPr>
                      </a:lvl2pPr>
                      <a:lvl3pPr marL="914290" algn="l" defTabSz="914290" rtl="0" eaLnBrk="1" latinLnBrk="0" hangingPunct="1">
                        <a:defRPr sz="1800" kern="1200">
                          <a:solidFill>
                            <a:schemeClr val="dk1"/>
                          </a:solidFill>
                          <a:latin typeface="Tahoma"/>
                        </a:defRPr>
                      </a:lvl3pPr>
                      <a:lvl4pPr marL="1371436" algn="l" defTabSz="914290" rtl="0" eaLnBrk="1" latinLnBrk="0" hangingPunct="1">
                        <a:defRPr sz="1800" kern="1200">
                          <a:solidFill>
                            <a:schemeClr val="dk1"/>
                          </a:solidFill>
                          <a:latin typeface="Tahoma"/>
                        </a:defRPr>
                      </a:lvl4pPr>
                      <a:lvl5pPr marL="1828581" algn="l" defTabSz="914290" rtl="0" eaLnBrk="1" latinLnBrk="0" hangingPunct="1">
                        <a:defRPr sz="1800" kern="1200">
                          <a:solidFill>
                            <a:schemeClr val="dk1"/>
                          </a:solidFill>
                          <a:latin typeface="Tahoma"/>
                        </a:defRPr>
                      </a:lvl5pPr>
                      <a:lvl6pPr marL="2285725" algn="l" defTabSz="914290" rtl="0" eaLnBrk="1" latinLnBrk="0" hangingPunct="1">
                        <a:defRPr sz="1800" kern="1200">
                          <a:solidFill>
                            <a:schemeClr val="dk1"/>
                          </a:solidFill>
                          <a:latin typeface="Tahoma"/>
                        </a:defRPr>
                      </a:lvl6pPr>
                      <a:lvl7pPr marL="2742870" algn="l" defTabSz="914290" rtl="0" eaLnBrk="1" latinLnBrk="0" hangingPunct="1">
                        <a:defRPr sz="1800" kern="1200">
                          <a:solidFill>
                            <a:schemeClr val="dk1"/>
                          </a:solidFill>
                          <a:latin typeface="Tahoma"/>
                        </a:defRPr>
                      </a:lvl7pPr>
                      <a:lvl8pPr marL="3200016" algn="l" defTabSz="914290" rtl="0" eaLnBrk="1" latinLnBrk="0" hangingPunct="1">
                        <a:defRPr sz="1800" kern="1200">
                          <a:solidFill>
                            <a:schemeClr val="dk1"/>
                          </a:solidFill>
                          <a:latin typeface="Tahoma"/>
                        </a:defRPr>
                      </a:lvl8pPr>
                      <a:lvl9pPr marL="3657161" algn="l" defTabSz="914290" rtl="0" eaLnBrk="1" latinLnBrk="0" hangingPunct="1">
                        <a:defRPr sz="1800" kern="1200">
                          <a:solidFill>
                            <a:schemeClr val="dk1"/>
                          </a:solidFill>
                          <a:latin typeface="Tahoma"/>
                        </a:defRPr>
                      </a:lvl9pPr>
                    </a:lstStyle>
                    <a:p>
                      <a:pPr algn="ctr"/>
                      <a:r>
                        <a:rPr lang="en-GB" sz="1400" b="0" dirty="0" smtClean="0">
                          <a:latin typeface="Arial" panose="020B0604020202020204" pitchFamily="34" charset="0"/>
                          <a:cs typeface="Arial" panose="020B0604020202020204" pitchFamily="34" charset="0"/>
                        </a:rPr>
                        <a:t>40.1</a:t>
                      </a:r>
                      <a:endParaRPr lang="en-GB" sz="1400" b="0" dirty="0">
                        <a:latin typeface="Arial" panose="020B0604020202020204" pitchFamily="34" charset="0"/>
                        <a:cs typeface="Arial" panose="020B0604020202020204" pitchFamily="34" charset="0"/>
                      </a:endParaRPr>
                    </a:p>
                  </a:txBody>
                  <a:tcPr marL="78310" marR="78310" marT="0" marB="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tc hMerge="1">
                  <a:txBody>
                    <a:bodyPr/>
                    <a:lstStyle/>
                    <a:p>
                      <a:pPr algn="ctr"/>
                      <a:endParaRPr lang="en-GB" sz="1400" b="0" dirty="0">
                        <a:latin typeface="Arial" panose="020B0604020202020204" pitchFamily="34" charset="0"/>
                        <a:cs typeface="Arial" panose="020B0604020202020204" pitchFamily="34" charset="0"/>
                      </a:endParaRPr>
                    </a:p>
                  </a:txBody>
                  <a:tcPr marL="78310" marR="7831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extLst>
                  <a:ext uri="{0D108BD9-81ED-4DB2-BD59-A6C34878D82A}">
                    <a16:rowId xmlns:a16="http://schemas.microsoft.com/office/drawing/2014/main" xmlns="" val="10005"/>
                  </a:ext>
                </a:extLst>
              </a:tr>
              <a:tr h="329879">
                <a:tc>
                  <a:txBody>
                    <a:bodyPr/>
                    <a:lstStyle>
                      <a:lvl1pPr marL="0" algn="l" defTabSz="914290" rtl="0" eaLnBrk="1" latinLnBrk="0" hangingPunct="1">
                        <a:defRPr sz="1800" b="1" kern="1200">
                          <a:solidFill>
                            <a:schemeClr val="lt1"/>
                          </a:solidFill>
                          <a:latin typeface="Tahoma"/>
                        </a:defRPr>
                      </a:lvl1pPr>
                      <a:lvl2pPr marL="457145" algn="l" defTabSz="914290" rtl="0" eaLnBrk="1" latinLnBrk="0" hangingPunct="1">
                        <a:defRPr sz="1800" b="1" kern="1200">
                          <a:solidFill>
                            <a:schemeClr val="lt1"/>
                          </a:solidFill>
                          <a:latin typeface="Tahoma"/>
                        </a:defRPr>
                      </a:lvl2pPr>
                      <a:lvl3pPr marL="914290" algn="l" defTabSz="914290" rtl="0" eaLnBrk="1" latinLnBrk="0" hangingPunct="1">
                        <a:defRPr sz="1800" b="1" kern="1200">
                          <a:solidFill>
                            <a:schemeClr val="lt1"/>
                          </a:solidFill>
                          <a:latin typeface="Tahoma"/>
                        </a:defRPr>
                      </a:lvl3pPr>
                      <a:lvl4pPr marL="1371436" algn="l" defTabSz="914290" rtl="0" eaLnBrk="1" latinLnBrk="0" hangingPunct="1">
                        <a:defRPr sz="1800" b="1" kern="1200">
                          <a:solidFill>
                            <a:schemeClr val="lt1"/>
                          </a:solidFill>
                          <a:latin typeface="Tahoma"/>
                        </a:defRPr>
                      </a:lvl4pPr>
                      <a:lvl5pPr marL="1828581" algn="l" defTabSz="914290" rtl="0" eaLnBrk="1" latinLnBrk="0" hangingPunct="1">
                        <a:defRPr sz="1800" b="1" kern="1200">
                          <a:solidFill>
                            <a:schemeClr val="lt1"/>
                          </a:solidFill>
                          <a:latin typeface="Tahoma"/>
                        </a:defRPr>
                      </a:lvl5pPr>
                      <a:lvl6pPr marL="2285725" algn="l" defTabSz="914290" rtl="0" eaLnBrk="1" latinLnBrk="0" hangingPunct="1">
                        <a:defRPr sz="1800" b="1" kern="1200">
                          <a:solidFill>
                            <a:schemeClr val="lt1"/>
                          </a:solidFill>
                          <a:latin typeface="Tahoma"/>
                        </a:defRPr>
                      </a:lvl6pPr>
                      <a:lvl7pPr marL="2742870" algn="l" defTabSz="914290" rtl="0" eaLnBrk="1" latinLnBrk="0" hangingPunct="1">
                        <a:defRPr sz="1800" b="1" kern="1200">
                          <a:solidFill>
                            <a:schemeClr val="lt1"/>
                          </a:solidFill>
                          <a:latin typeface="Tahoma"/>
                        </a:defRPr>
                      </a:lvl7pPr>
                      <a:lvl8pPr marL="3200016" algn="l" defTabSz="914290" rtl="0" eaLnBrk="1" latinLnBrk="0" hangingPunct="1">
                        <a:defRPr sz="1800" b="1" kern="1200">
                          <a:solidFill>
                            <a:schemeClr val="lt1"/>
                          </a:solidFill>
                          <a:latin typeface="Tahoma"/>
                        </a:defRPr>
                      </a:lvl8pPr>
                      <a:lvl9pPr marL="3657161" algn="l" defTabSz="914290" rtl="0" eaLnBrk="1" latinLnBrk="0" hangingPunct="1">
                        <a:defRPr sz="1800" b="1" kern="1200">
                          <a:solidFill>
                            <a:schemeClr val="lt1"/>
                          </a:solidFill>
                          <a:latin typeface="Tahoma"/>
                        </a:defRPr>
                      </a:lvl9pPr>
                    </a:lstStyle>
                    <a:p>
                      <a:pPr marL="85725" marR="0" indent="0">
                        <a:lnSpc>
                          <a:spcPct val="115000"/>
                        </a:lnSpc>
                        <a:spcBef>
                          <a:spcPts val="240"/>
                        </a:spcBef>
                        <a:spcAft>
                          <a:spcPts val="240"/>
                        </a:spcAft>
                      </a:pPr>
                      <a:r>
                        <a:rPr lang="en-US" sz="1400" b="0" dirty="0" smtClean="0">
                          <a:solidFill>
                            <a:schemeClr val="tx1"/>
                          </a:solidFill>
                          <a:effectLst/>
                          <a:latin typeface="Arial" panose="020B0604020202020204" pitchFamily="34" charset="0"/>
                          <a:ea typeface="Calibri"/>
                          <a:cs typeface="Arial" panose="020B0604020202020204" pitchFamily="34" charset="0"/>
                        </a:rPr>
                        <a:t>Male</a:t>
                      </a:r>
                      <a:endParaRPr lang="en-US" sz="1400" b="0" dirty="0">
                        <a:solidFill>
                          <a:schemeClr val="tx1"/>
                        </a:solidFill>
                        <a:effectLst/>
                        <a:latin typeface="Arial" panose="020B0604020202020204" pitchFamily="34" charset="0"/>
                        <a:ea typeface="Calibri"/>
                        <a:cs typeface="Arial" panose="020B0604020202020204" pitchFamily="34" charset="0"/>
                      </a:endParaRPr>
                    </a:p>
                  </a:txBody>
                  <a:tcPr marL="78310" marR="7831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290" rtl="0" eaLnBrk="1" latinLnBrk="0" hangingPunct="1">
                        <a:defRPr sz="1800" kern="1200">
                          <a:solidFill>
                            <a:schemeClr val="dk1"/>
                          </a:solidFill>
                          <a:latin typeface="Tahoma"/>
                        </a:defRPr>
                      </a:lvl1pPr>
                      <a:lvl2pPr marL="457145" algn="l" defTabSz="914290" rtl="0" eaLnBrk="1" latinLnBrk="0" hangingPunct="1">
                        <a:defRPr sz="1800" kern="1200">
                          <a:solidFill>
                            <a:schemeClr val="dk1"/>
                          </a:solidFill>
                          <a:latin typeface="Tahoma"/>
                        </a:defRPr>
                      </a:lvl2pPr>
                      <a:lvl3pPr marL="914290" algn="l" defTabSz="914290" rtl="0" eaLnBrk="1" latinLnBrk="0" hangingPunct="1">
                        <a:defRPr sz="1800" kern="1200">
                          <a:solidFill>
                            <a:schemeClr val="dk1"/>
                          </a:solidFill>
                          <a:latin typeface="Tahoma"/>
                        </a:defRPr>
                      </a:lvl3pPr>
                      <a:lvl4pPr marL="1371436" algn="l" defTabSz="914290" rtl="0" eaLnBrk="1" latinLnBrk="0" hangingPunct="1">
                        <a:defRPr sz="1800" kern="1200">
                          <a:solidFill>
                            <a:schemeClr val="dk1"/>
                          </a:solidFill>
                          <a:latin typeface="Tahoma"/>
                        </a:defRPr>
                      </a:lvl4pPr>
                      <a:lvl5pPr marL="1828581" algn="l" defTabSz="914290" rtl="0" eaLnBrk="1" latinLnBrk="0" hangingPunct="1">
                        <a:defRPr sz="1800" kern="1200">
                          <a:solidFill>
                            <a:schemeClr val="dk1"/>
                          </a:solidFill>
                          <a:latin typeface="Tahoma"/>
                        </a:defRPr>
                      </a:lvl5pPr>
                      <a:lvl6pPr marL="2285725" algn="l" defTabSz="914290" rtl="0" eaLnBrk="1" latinLnBrk="0" hangingPunct="1">
                        <a:defRPr sz="1800" kern="1200">
                          <a:solidFill>
                            <a:schemeClr val="dk1"/>
                          </a:solidFill>
                          <a:latin typeface="Tahoma"/>
                        </a:defRPr>
                      </a:lvl6pPr>
                      <a:lvl7pPr marL="2742870" algn="l" defTabSz="914290" rtl="0" eaLnBrk="1" latinLnBrk="0" hangingPunct="1">
                        <a:defRPr sz="1800" kern="1200">
                          <a:solidFill>
                            <a:schemeClr val="dk1"/>
                          </a:solidFill>
                          <a:latin typeface="Tahoma"/>
                        </a:defRPr>
                      </a:lvl7pPr>
                      <a:lvl8pPr marL="3200016" algn="l" defTabSz="914290" rtl="0" eaLnBrk="1" latinLnBrk="0" hangingPunct="1">
                        <a:defRPr sz="1800" kern="1200">
                          <a:solidFill>
                            <a:schemeClr val="dk1"/>
                          </a:solidFill>
                          <a:latin typeface="Tahoma"/>
                        </a:defRPr>
                      </a:lvl8pPr>
                      <a:lvl9pPr marL="3657161" algn="l" defTabSz="914290" rtl="0" eaLnBrk="1" latinLnBrk="0" hangingPunct="1">
                        <a:defRPr sz="1800" kern="1200">
                          <a:solidFill>
                            <a:schemeClr val="dk1"/>
                          </a:solidFill>
                          <a:latin typeface="Tahoma"/>
                        </a:defRPr>
                      </a:lvl9pPr>
                    </a:lstStyle>
                    <a:p>
                      <a:pPr marL="0" marR="0" algn="ctr">
                        <a:lnSpc>
                          <a:spcPct val="115000"/>
                        </a:lnSpc>
                        <a:spcBef>
                          <a:spcPts val="240"/>
                        </a:spcBef>
                        <a:spcAft>
                          <a:spcPts val="240"/>
                        </a:spcAft>
                      </a:pPr>
                      <a:r>
                        <a:rPr lang="en-US" sz="1400" b="0" dirty="0" smtClean="0">
                          <a:solidFill>
                            <a:schemeClr val="tx1"/>
                          </a:solidFill>
                          <a:effectLst/>
                          <a:latin typeface="Arial" panose="020B0604020202020204" pitchFamily="34" charset="0"/>
                          <a:ea typeface="Calibri"/>
                          <a:cs typeface="Arial" panose="020B0604020202020204" pitchFamily="34" charset="0"/>
                        </a:rPr>
                        <a:t>58</a:t>
                      </a:r>
                      <a:endParaRPr lang="en-US" sz="1400" b="0" dirty="0">
                        <a:solidFill>
                          <a:schemeClr val="tx1"/>
                        </a:solidFill>
                        <a:effectLst/>
                        <a:latin typeface="Arial" panose="020B0604020202020204" pitchFamily="34" charset="0"/>
                        <a:ea typeface="Calibri"/>
                        <a:cs typeface="Arial" panose="020B0604020202020204" pitchFamily="34" charset="0"/>
                      </a:endParaRPr>
                    </a:p>
                  </a:txBody>
                  <a:tcPr marL="78310" marR="7831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290" rtl="0" eaLnBrk="1" latinLnBrk="0" hangingPunct="1">
                        <a:defRPr sz="1800" kern="1200">
                          <a:solidFill>
                            <a:schemeClr val="dk1"/>
                          </a:solidFill>
                          <a:latin typeface="Tahoma"/>
                        </a:defRPr>
                      </a:lvl1pPr>
                      <a:lvl2pPr marL="457145" algn="l" defTabSz="914290" rtl="0" eaLnBrk="1" latinLnBrk="0" hangingPunct="1">
                        <a:defRPr sz="1800" kern="1200">
                          <a:solidFill>
                            <a:schemeClr val="dk1"/>
                          </a:solidFill>
                          <a:latin typeface="Tahoma"/>
                        </a:defRPr>
                      </a:lvl2pPr>
                      <a:lvl3pPr marL="914290" algn="l" defTabSz="914290" rtl="0" eaLnBrk="1" latinLnBrk="0" hangingPunct="1">
                        <a:defRPr sz="1800" kern="1200">
                          <a:solidFill>
                            <a:schemeClr val="dk1"/>
                          </a:solidFill>
                          <a:latin typeface="Tahoma"/>
                        </a:defRPr>
                      </a:lvl3pPr>
                      <a:lvl4pPr marL="1371436" algn="l" defTabSz="914290" rtl="0" eaLnBrk="1" latinLnBrk="0" hangingPunct="1">
                        <a:defRPr sz="1800" kern="1200">
                          <a:solidFill>
                            <a:schemeClr val="dk1"/>
                          </a:solidFill>
                          <a:latin typeface="Tahoma"/>
                        </a:defRPr>
                      </a:lvl4pPr>
                      <a:lvl5pPr marL="1828581" algn="l" defTabSz="914290" rtl="0" eaLnBrk="1" latinLnBrk="0" hangingPunct="1">
                        <a:defRPr sz="1800" kern="1200">
                          <a:solidFill>
                            <a:schemeClr val="dk1"/>
                          </a:solidFill>
                          <a:latin typeface="Tahoma"/>
                        </a:defRPr>
                      </a:lvl5pPr>
                      <a:lvl6pPr marL="2285725" algn="l" defTabSz="914290" rtl="0" eaLnBrk="1" latinLnBrk="0" hangingPunct="1">
                        <a:defRPr sz="1800" kern="1200">
                          <a:solidFill>
                            <a:schemeClr val="dk1"/>
                          </a:solidFill>
                          <a:latin typeface="Tahoma"/>
                        </a:defRPr>
                      </a:lvl6pPr>
                      <a:lvl7pPr marL="2742870" algn="l" defTabSz="914290" rtl="0" eaLnBrk="1" latinLnBrk="0" hangingPunct="1">
                        <a:defRPr sz="1800" kern="1200">
                          <a:solidFill>
                            <a:schemeClr val="dk1"/>
                          </a:solidFill>
                          <a:latin typeface="Tahoma"/>
                        </a:defRPr>
                      </a:lvl7pPr>
                      <a:lvl8pPr marL="3200016" algn="l" defTabSz="914290" rtl="0" eaLnBrk="1" latinLnBrk="0" hangingPunct="1">
                        <a:defRPr sz="1800" kern="1200">
                          <a:solidFill>
                            <a:schemeClr val="dk1"/>
                          </a:solidFill>
                          <a:latin typeface="Tahoma"/>
                        </a:defRPr>
                      </a:lvl8pPr>
                      <a:lvl9pPr marL="3657161" algn="l" defTabSz="914290" rtl="0" eaLnBrk="1" latinLnBrk="0" hangingPunct="1">
                        <a:defRPr sz="1800" kern="1200">
                          <a:solidFill>
                            <a:schemeClr val="dk1"/>
                          </a:solidFill>
                          <a:latin typeface="Tahoma"/>
                        </a:defRPr>
                      </a:lvl9pPr>
                    </a:lstStyle>
                    <a:p>
                      <a:pPr marL="0" marR="0" indent="0" algn="ctr" defTabSz="914290" rtl="0" eaLnBrk="1" fontAlgn="auto" latinLnBrk="0" hangingPunct="1">
                        <a:lnSpc>
                          <a:spcPct val="100000"/>
                        </a:lnSpc>
                        <a:spcBef>
                          <a:spcPts val="0"/>
                        </a:spcBef>
                        <a:spcAft>
                          <a:spcPts val="0"/>
                        </a:spcAft>
                        <a:buClrTx/>
                        <a:buSzTx/>
                        <a:buFontTx/>
                        <a:buNone/>
                        <a:tabLst/>
                        <a:defRPr/>
                      </a:pPr>
                      <a:r>
                        <a:rPr lang="en-US" sz="1400" b="0" kern="1200" dirty="0" smtClean="0">
                          <a:solidFill>
                            <a:schemeClr val="tx1"/>
                          </a:solidFill>
                          <a:effectLst/>
                          <a:latin typeface="Arial" panose="020B0604020202020204" pitchFamily="34" charset="0"/>
                          <a:ea typeface="Calibri"/>
                          <a:cs typeface="Arial" panose="020B0604020202020204" pitchFamily="34" charset="0"/>
                        </a:rPr>
                        <a:t>58</a:t>
                      </a:r>
                    </a:p>
                  </a:txBody>
                  <a:tcPr marL="78310" marR="7831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lvl1pPr marL="0" algn="l" defTabSz="914290" rtl="0" eaLnBrk="1" latinLnBrk="0" hangingPunct="1">
                        <a:defRPr sz="1800" kern="1200">
                          <a:solidFill>
                            <a:schemeClr val="dk1"/>
                          </a:solidFill>
                          <a:latin typeface="Tahoma"/>
                        </a:defRPr>
                      </a:lvl1pPr>
                      <a:lvl2pPr marL="457145" algn="l" defTabSz="914290" rtl="0" eaLnBrk="1" latinLnBrk="0" hangingPunct="1">
                        <a:defRPr sz="1800" kern="1200">
                          <a:solidFill>
                            <a:schemeClr val="dk1"/>
                          </a:solidFill>
                          <a:latin typeface="Tahoma"/>
                        </a:defRPr>
                      </a:lvl2pPr>
                      <a:lvl3pPr marL="914290" algn="l" defTabSz="914290" rtl="0" eaLnBrk="1" latinLnBrk="0" hangingPunct="1">
                        <a:defRPr sz="1800" kern="1200">
                          <a:solidFill>
                            <a:schemeClr val="dk1"/>
                          </a:solidFill>
                          <a:latin typeface="Tahoma"/>
                        </a:defRPr>
                      </a:lvl3pPr>
                      <a:lvl4pPr marL="1371436" algn="l" defTabSz="914290" rtl="0" eaLnBrk="1" latinLnBrk="0" hangingPunct="1">
                        <a:defRPr sz="1800" kern="1200">
                          <a:solidFill>
                            <a:schemeClr val="dk1"/>
                          </a:solidFill>
                          <a:latin typeface="Tahoma"/>
                        </a:defRPr>
                      </a:lvl4pPr>
                      <a:lvl5pPr marL="1828581" algn="l" defTabSz="914290" rtl="0" eaLnBrk="1" latinLnBrk="0" hangingPunct="1">
                        <a:defRPr sz="1800" kern="1200">
                          <a:solidFill>
                            <a:schemeClr val="dk1"/>
                          </a:solidFill>
                          <a:latin typeface="Tahoma"/>
                        </a:defRPr>
                      </a:lvl5pPr>
                      <a:lvl6pPr marL="2285725" algn="l" defTabSz="914290" rtl="0" eaLnBrk="1" latinLnBrk="0" hangingPunct="1">
                        <a:defRPr sz="1800" kern="1200">
                          <a:solidFill>
                            <a:schemeClr val="dk1"/>
                          </a:solidFill>
                          <a:latin typeface="Tahoma"/>
                        </a:defRPr>
                      </a:lvl6pPr>
                      <a:lvl7pPr marL="2742870" algn="l" defTabSz="914290" rtl="0" eaLnBrk="1" latinLnBrk="0" hangingPunct="1">
                        <a:defRPr sz="1800" kern="1200">
                          <a:solidFill>
                            <a:schemeClr val="dk1"/>
                          </a:solidFill>
                          <a:latin typeface="Tahoma"/>
                        </a:defRPr>
                      </a:lvl7pPr>
                      <a:lvl8pPr marL="3200016" algn="l" defTabSz="914290" rtl="0" eaLnBrk="1" latinLnBrk="0" hangingPunct="1">
                        <a:defRPr sz="1800" kern="1200">
                          <a:solidFill>
                            <a:schemeClr val="dk1"/>
                          </a:solidFill>
                          <a:latin typeface="Tahoma"/>
                        </a:defRPr>
                      </a:lvl8pPr>
                      <a:lvl9pPr marL="3657161" algn="l" defTabSz="914290" rtl="0" eaLnBrk="1" latinLnBrk="0" hangingPunct="1">
                        <a:defRPr sz="1800" kern="1200">
                          <a:solidFill>
                            <a:schemeClr val="dk1"/>
                          </a:solidFill>
                          <a:latin typeface="Tahoma"/>
                        </a:defRPr>
                      </a:lvl9pPr>
                    </a:lstStyle>
                    <a:p>
                      <a:pPr algn="ctr"/>
                      <a:r>
                        <a:rPr lang="en-GB" sz="1400" dirty="0" smtClean="0">
                          <a:latin typeface="Arial" panose="020B0604020202020204" pitchFamily="34" charset="0"/>
                          <a:cs typeface="Arial" panose="020B0604020202020204" pitchFamily="34" charset="0"/>
                        </a:rPr>
                        <a:t>63.2</a:t>
                      </a:r>
                      <a:endParaRPr lang="en-GB" sz="1400" dirty="0">
                        <a:latin typeface="Arial" panose="020B0604020202020204" pitchFamily="34" charset="0"/>
                        <a:cs typeface="Arial" panose="020B0604020202020204" pitchFamily="34" charset="0"/>
                      </a:endParaRPr>
                    </a:p>
                  </a:txBody>
                  <a:tcPr marL="78310" marR="78310" marT="0" marB="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400" dirty="0" smtClean="0">
                          <a:latin typeface="Arial" panose="020B0604020202020204" pitchFamily="34" charset="0"/>
                          <a:cs typeface="Arial" panose="020B0604020202020204" pitchFamily="34" charset="0"/>
                        </a:rPr>
                        <a:t>63.3</a:t>
                      </a:r>
                      <a:endParaRPr lang="en-GB" sz="1400" dirty="0">
                        <a:latin typeface="Arial" panose="020B0604020202020204" pitchFamily="34" charset="0"/>
                        <a:cs typeface="Arial" panose="020B0604020202020204" pitchFamily="34" charset="0"/>
                      </a:endParaRPr>
                    </a:p>
                  </a:txBody>
                  <a:tcPr marL="78310" marR="7831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6"/>
                  </a:ext>
                </a:extLst>
              </a:tr>
              <a:tr h="329879">
                <a:tc>
                  <a:txBody>
                    <a:bodyPr/>
                    <a:lstStyle>
                      <a:lvl1pPr marL="0" algn="l" defTabSz="914290" rtl="0" eaLnBrk="1" latinLnBrk="0" hangingPunct="1">
                        <a:defRPr sz="1800" b="1" kern="1200">
                          <a:solidFill>
                            <a:schemeClr val="lt1"/>
                          </a:solidFill>
                          <a:latin typeface="Tahoma"/>
                        </a:defRPr>
                      </a:lvl1pPr>
                      <a:lvl2pPr marL="457145" algn="l" defTabSz="914290" rtl="0" eaLnBrk="1" latinLnBrk="0" hangingPunct="1">
                        <a:defRPr sz="1800" b="1" kern="1200">
                          <a:solidFill>
                            <a:schemeClr val="lt1"/>
                          </a:solidFill>
                          <a:latin typeface="Tahoma"/>
                        </a:defRPr>
                      </a:lvl2pPr>
                      <a:lvl3pPr marL="914290" algn="l" defTabSz="914290" rtl="0" eaLnBrk="1" latinLnBrk="0" hangingPunct="1">
                        <a:defRPr sz="1800" b="1" kern="1200">
                          <a:solidFill>
                            <a:schemeClr val="lt1"/>
                          </a:solidFill>
                          <a:latin typeface="Tahoma"/>
                        </a:defRPr>
                      </a:lvl3pPr>
                      <a:lvl4pPr marL="1371436" algn="l" defTabSz="914290" rtl="0" eaLnBrk="1" latinLnBrk="0" hangingPunct="1">
                        <a:defRPr sz="1800" b="1" kern="1200">
                          <a:solidFill>
                            <a:schemeClr val="lt1"/>
                          </a:solidFill>
                          <a:latin typeface="Tahoma"/>
                        </a:defRPr>
                      </a:lvl4pPr>
                      <a:lvl5pPr marL="1828581" algn="l" defTabSz="914290" rtl="0" eaLnBrk="1" latinLnBrk="0" hangingPunct="1">
                        <a:defRPr sz="1800" b="1" kern="1200">
                          <a:solidFill>
                            <a:schemeClr val="lt1"/>
                          </a:solidFill>
                          <a:latin typeface="Tahoma"/>
                        </a:defRPr>
                      </a:lvl5pPr>
                      <a:lvl6pPr marL="2285725" algn="l" defTabSz="914290" rtl="0" eaLnBrk="1" latinLnBrk="0" hangingPunct="1">
                        <a:defRPr sz="1800" b="1" kern="1200">
                          <a:solidFill>
                            <a:schemeClr val="lt1"/>
                          </a:solidFill>
                          <a:latin typeface="Tahoma"/>
                        </a:defRPr>
                      </a:lvl6pPr>
                      <a:lvl7pPr marL="2742870" algn="l" defTabSz="914290" rtl="0" eaLnBrk="1" latinLnBrk="0" hangingPunct="1">
                        <a:defRPr sz="1800" b="1" kern="1200">
                          <a:solidFill>
                            <a:schemeClr val="lt1"/>
                          </a:solidFill>
                          <a:latin typeface="Tahoma"/>
                        </a:defRPr>
                      </a:lvl7pPr>
                      <a:lvl8pPr marL="3200016" algn="l" defTabSz="914290" rtl="0" eaLnBrk="1" latinLnBrk="0" hangingPunct="1">
                        <a:defRPr sz="1800" b="1" kern="1200">
                          <a:solidFill>
                            <a:schemeClr val="lt1"/>
                          </a:solidFill>
                          <a:latin typeface="Tahoma"/>
                        </a:defRPr>
                      </a:lvl8pPr>
                      <a:lvl9pPr marL="3657161" algn="l" defTabSz="914290" rtl="0" eaLnBrk="1" latinLnBrk="0" hangingPunct="1">
                        <a:defRPr sz="1800" b="1" kern="1200">
                          <a:solidFill>
                            <a:schemeClr val="lt1"/>
                          </a:solidFill>
                          <a:latin typeface="Tahoma"/>
                        </a:defRPr>
                      </a:lvl9pPr>
                    </a:lstStyle>
                    <a:p>
                      <a:pPr marL="85725" marR="0" indent="0">
                        <a:lnSpc>
                          <a:spcPct val="115000"/>
                        </a:lnSpc>
                        <a:spcBef>
                          <a:spcPts val="240"/>
                        </a:spcBef>
                        <a:spcAft>
                          <a:spcPts val="240"/>
                        </a:spcAft>
                      </a:pPr>
                      <a:r>
                        <a:rPr lang="en-US" sz="1400" b="0" dirty="0" smtClean="0">
                          <a:solidFill>
                            <a:schemeClr val="tx1"/>
                          </a:solidFill>
                          <a:effectLst/>
                          <a:latin typeface="Arial" panose="020B0604020202020204" pitchFamily="34" charset="0"/>
                          <a:ea typeface="Calibri"/>
                          <a:cs typeface="Arial" panose="020B0604020202020204" pitchFamily="34" charset="0"/>
                        </a:rPr>
                        <a:t>Hypertension</a:t>
                      </a:r>
                      <a:endParaRPr lang="en-US" sz="1400" b="0" dirty="0">
                        <a:solidFill>
                          <a:schemeClr val="tx1"/>
                        </a:solidFill>
                        <a:effectLst/>
                        <a:latin typeface="Arial" panose="020B0604020202020204" pitchFamily="34" charset="0"/>
                        <a:ea typeface="Calibri"/>
                        <a:cs typeface="Arial" panose="020B0604020202020204" pitchFamily="34" charset="0"/>
                      </a:endParaRPr>
                    </a:p>
                  </a:txBody>
                  <a:tcPr marL="78310" marR="7831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lvl1pPr marL="0" algn="l" defTabSz="914290" rtl="0" eaLnBrk="1" latinLnBrk="0" hangingPunct="1">
                        <a:defRPr sz="1800" kern="1200">
                          <a:solidFill>
                            <a:schemeClr val="dk1"/>
                          </a:solidFill>
                          <a:latin typeface="Tahoma"/>
                        </a:defRPr>
                      </a:lvl1pPr>
                      <a:lvl2pPr marL="457145" algn="l" defTabSz="914290" rtl="0" eaLnBrk="1" latinLnBrk="0" hangingPunct="1">
                        <a:defRPr sz="1800" kern="1200">
                          <a:solidFill>
                            <a:schemeClr val="dk1"/>
                          </a:solidFill>
                          <a:latin typeface="Tahoma"/>
                        </a:defRPr>
                      </a:lvl2pPr>
                      <a:lvl3pPr marL="914290" algn="l" defTabSz="914290" rtl="0" eaLnBrk="1" latinLnBrk="0" hangingPunct="1">
                        <a:defRPr sz="1800" kern="1200">
                          <a:solidFill>
                            <a:schemeClr val="dk1"/>
                          </a:solidFill>
                          <a:latin typeface="Tahoma"/>
                        </a:defRPr>
                      </a:lvl3pPr>
                      <a:lvl4pPr marL="1371436" algn="l" defTabSz="914290" rtl="0" eaLnBrk="1" latinLnBrk="0" hangingPunct="1">
                        <a:defRPr sz="1800" kern="1200">
                          <a:solidFill>
                            <a:schemeClr val="dk1"/>
                          </a:solidFill>
                          <a:latin typeface="Tahoma"/>
                        </a:defRPr>
                      </a:lvl4pPr>
                      <a:lvl5pPr marL="1828581" algn="l" defTabSz="914290" rtl="0" eaLnBrk="1" latinLnBrk="0" hangingPunct="1">
                        <a:defRPr sz="1800" kern="1200">
                          <a:solidFill>
                            <a:schemeClr val="dk1"/>
                          </a:solidFill>
                          <a:latin typeface="Tahoma"/>
                        </a:defRPr>
                      </a:lvl5pPr>
                      <a:lvl6pPr marL="2285725" algn="l" defTabSz="914290" rtl="0" eaLnBrk="1" latinLnBrk="0" hangingPunct="1">
                        <a:defRPr sz="1800" kern="1200">
                          <a:solidFill>
                            <a:schemeClr val="dk1"/>
                          </a:solidFill>
                          <a:latin typeface="Tahoma"/>
                        </a:defRPr>
                      </a:lvl6pPr>
                      <a:lvl7pPr marL="2742870" algn="l" defTabSz="914290" rtl="0" eaLnBrk="1" latinLnBrk="0" hangingPunct="1">
                        <a:defRPr sz="1800" kern="1200">
                          <a:solidFill>
                            <a:schemeClr val="dk1"/>
                          </a:solidFill>
                          <a:latin typeface="Tahoma"/>
                        </a:defRPr>
                      </a:lvl7pPr>
                      <a:lvl8pPr marL="3200016" algn="l" defTabSz="914290" rtl="0" eaLnBrk="1" latinLnBrk="0" hangingPunct="1">
                        <a:defRPr sz="1800" kern="1200">
                          <a:solidFill>
                            <a:schemeClr val="dk1"/>
                          </a:solidFill>
                          <a:latin typeface="Tahoma"/>
                        </a:defRPr>
                      </a:lvl8pPr>
                      <a:lvl9pPr marL="3657161" algn="l" defTabSz="914290" rtl="0" eaLnBrk="1" latinLnBrk="0" hangingPunct="1">
                        <a:defRPr sz="1800" kern="1200">
                          <a:solidFill>
                            <a:schemeClr val="dk1"/>
                          </a:solidFill>
                          <a:latin typeface="Tahoma"/>
                        </a:defRPr>
                      </a:lvl9pPr>
                    </a:lstStyle>
                    <a:p>
                      <a:pPr marL="0" marR="0" algn="ctr">
                        <a:lnSpc>
                          <a:spcPct val="115000"/>
                        </a:lnSpc>
                        <a:spcBef>
                          <a:spcPts val="240"/>
                        </a:spcBef>
                        <a:spcAft>
                          <a:spcPts val="240"/>
                        </a:spcAft>
                      </a:pPr>
                      <a:r>
                        <a:rPr lang="en-US" sz="1400" b="0" dirty="0" smtClean="0">
                          <a:solidFill>
                            <a:schemeClr val="tx1"/>
                          </a:solidFill>
                          <a:effectLst/>
                          <a:latin typeface="Arial" panose="020B0604020202020204" pitchFamily="34" charset="0"/>
                          <a:ea typeface="Calibri"/>
                          <a:cs typeface="Arial" panose="020B0604020202020204" pitchFamily="34" charset="0"/>
                        </a:rPr>
                        <a:t>87</a:t>
                      </a:r>
                      <a:endParaRPr lang="en-US" sz="1400" b="0" dirty="0">
                        <a:solidFill>
                          <a:schemeClr val="tx1"/>
                        </a:solidFill>
                        <a:effectLst/>
                        <a:latin typeface="Arial" panose="020B0604020202020204" pitchFamily="34" charset="0"/>
                        <a:ea typeface="Calibri"/>
                        <a:cs typeface="Arial" panose="020B0604020202020204" pitchFamily="34" charset="0"/>
                      </a:endParaRPr>
                    </a:p>
                  </a:txBody>
                  <a:tcPr marL="78310" marR="7831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lvl1pPr marL="0" algn="l" defTabSz="914290" rtl="0" eaLnBrk="1" latinLnBrk="0" hangingPunct="1">
                        <a:defRPr sz="1800" kern="1200">
                          <a:solidFill>
                            <a:schemeClr val="dk1"/>
                          </a:solidFill>
                          <a:latin typeface="Tahoma"/>
                        </a:defRPr>
                      </a:lvl1pPr>
                      <a:lvl2pPr marL="457145" algn="l" defTabSz="914290" rtl="0" eaLnBrk="1" latinLnBrk="0" hangingPunct="1">
                        <a:defRPr sz="1800" kern="1200">
                          <a:solidFill>
                            <a:schemeClr val="dk1"/>
                          </a:solidFill>
                          <a:latin typeface="Tahoma"/>
                        </a:defRPr>
                      </a:lvl2pPr>
                      <a:lvl3pPr marL="914290" algn="l" defTabSz="914290" rtl="0" eaLnBrk="1" latinLnBrk="0" hangingPunct="1">
                        <a:defRPr sz="1800" kern="1200">
                          <a:solidFill>
                            <a:schemeClr val="dk1"/>
                          </a:solidFill>
                          <a:latin typeface="Tahoma"/>
                        </a:defRPr>
                      </a:lvl3pPr>
                      <a:lvl4pPr marL="1371436" algn="l" defTabSz="914290" rtl="0" eaLnBrk="1" latinLnBrk="0" hangingPunct="1">
                        <a:defRPr sz="1800" kern="1200">
                          <a:solidFill>
                            <a:schemeClr val="dk1"/>
                          </a:solidFill>
                          <a:latin typeface="Tahoma"/>
                        </a:defRPr>
                      </a:lvl4pPr>
                      <a:lvl5pPr marL="1828581" algn="l" defTabSz="914290" rtl="0" eaLnBrk="1" latinLnBrk="0" hangingPunct="1">
                        <a:defRPr sz="1800" kern="1200">
                          <a:solidFill>
                            <a:schemeClr val="dk1"/>
                          </a:solidFill>
                          <a:latin typeface="Tahoma"/>
                        </a:defRPr>
                      </a:lvl5pPr>
                      <a:lvl6pPr marL="2285725" algn="l" defTabSz="914290" rtl="0" eaLnBrk="1" latinLnBrk="0" hangingPunct="1">
                        <a:defRPr sz="1800" kern="1200">
                          <a:solidFill>
                            <a:schemeClr val="dk1"/>
                          </a:solidFill>
                          <a:latin typeface="Tahoma"/>
                        </a:defRPr>
                      </a:lvl6pPr>
                      <a:lvl7pPr marL="2742870" algn="l" defTabSz="914290" rtl="0" eaLnBrk="1" latinLnBrk="0" hangingPunct="1">
                        <a:defRPr sz="1800" kern="1200">
                          <a:solidFill>
                            <a:schemeClr val="dk1"/>
                          </a:solidFill>
                          <a:latin typeface="Tahoma"/>
                        </a:defRPr>
                      </a:lvl7pPr>
                      <a:lvl8pPr marL="3200016" algn="l" defTabSz="914290" rtl="0" eaLnBrk="1" latinLnBrk="0" hangingPunct="1">
                        <a:defRPr sz="1800" kern="1200">
                          <a:solidFill>
                            <a:schemeClr val="dk1"/>
                          </a:solidFill>
                          <a:latin typeface="Tahoma"/>
                        </a:defRPr>
                      </a:lvl8pPr>
                      <a:lvl9pPr marL="3657161" algn="l" defTabSz="914290" rtl="0" eaLnBrk="1" latinLnBrk="0" hangingPunct="1">
                        <a:defRPr sz="1800" kern="1200">
                          <a:solidFill>
                            <a:schemeClr val="dk1"/>
                          </a:solidFill>
                          <a:latin typeface="Tahoma"/>
                        </a:defRPr>
                      </a:lvl9pPr>
                    </a:lstStyle>
                    <a:p>
                      <a:pPr algn="ctr"/>
                      <a:r>
                        <a:rPr lang="en-GB" sz="1400" dirty="0" smtClean="0">
                          <a:latin typeface="Arial" panose="020B0604020202020204" pitchFamily="34" charset="0"/>
                          <a:cs typeface="Arial" panose="020B0604020202020204" pitchFamily="34" charset="0"/>
                        </a:rPr>
                        <a:t>87</a:t>
                      </a:r>
                      <a:endParaRPr lang="en-GB" sz="1400" dirty="0">
                        <a:latin typeface="Arial" panose="020B0604020202020204" pitchFamily="34" charset="0"/>
                        <a:cs typeface="Arial" panose="020B0604020202020204" pitchFamily="34" charset="0"/>
                      </a:endParaRPr>
                    </a:p>
                  </a:txBody>
                  <a:tcPr marL="78310" marR="7831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pPr marL="0" marR="0" indent="0" algn="ctr" defTabSz="914290" rtl="0" eaLnBrk="1" fontAlgn="auto" latinLnBrk="0" hangingPunct="1">
                        <a:lnSpc>
                          <a:spcPct val="100000"/>
                        </a:lnSpc>
                        <a:spcBef>
                          <a:spcPts val="0"/>
                        </a:spcBef>
                        <a:spcAft>
                          <a:spcPts val="0"/>
                        </a:spcAft>
                        <a:buClrTx/>
                        <a:buSzTx/>
                        <a:buFontTx/>
                        <a:buNone/>
                        <a:tabLst/>
                        <a:defRPr/>
                      </a:pPr>
                      <a:r>
                        <a:rPr lang="en-US" sz="1400" b="0" dirty="0" smtClean="0">
                          <a:solidFill>
                            <a:schemeClr val="tx1"/>
                          </a:solidFill>
                          <a:effectLst/>
                          <a:latin typeface="Arial" panose="020B0604020202020204" pitchFamily="34" charset="0"/>
                          <a:ea typeface="Calibri"/>
                          <a:cs typeface="Arial" panose="020B0604020202020204" pitchFamily="34" charset="0"/>
                        </a:rPr>
                        <a:t>78.9</a:t>
                      </a:r>
                    </a:p>
                  </a:txBody>
                  <a:tcPr marL="78310" marR="78310" marT="0" marB="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pPr marL="0" marR="0" indent="0" algn="ctr" defTabSz="914290" rtl="0" eaLnBrk="1" fontAlgn="auto" latinLnBrk="0" hangingPunct="1">
                        <a:lnSpc>
                          <a:spcPct val="100000"/>
                        </a:lnSpc>
                        <a:spcBef>
                          <a:spcPts val="0"/>
                        </a:spcBef>
                        <a:spcAft>
                          <a:spcPts val="0"/>
                        </a:spcAft>
                        <a:buClrTx/>
                        <a:buSzTx/>
                        <a:buFontTx/>
                        <a:buNone/>
                        <a:tabLst/>
                        <a:defRPr/>
                      </a:pPr>
                      <a:r>
                        <a:rPr lang="en-US" sz="1400" b="0" dirty="0" smtClean="0">
                          <a:solidFill>
                            <a:schemeClr val="tx1"/>
                          </a:solidFill>
                          <a:effectLst/>
                          <a:latin typeface="Arial" panose="020B0604020202020204" pitchFamily="34" charset="0"/>
                          <a:ea typeface="Calibri"/>
                          <a:cs typeface="Arial" panose="020B0604020202020204" pitchFamily="34" charset="0"/>
                        </a:rPr>
                        <a:t>78.9</a:t>
                      </a:r>
                    </a:p>
                  </a:txBody>
                  <a:tcPr marL="78310" marR="7831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extLst>
                  <a:ext uri="{0D108BD9-81ED-4DB2-BD59-A6C34878D82A}">
                    <a16:rowId xmlns:a16="http://schemas.microsoft.com/office/drawing/2014/main" xmlns="" val="10007"/>
                  </a:ext>
                </a:extLst>
              </a:tr>
              <a:tr h="329879">
                <a:tc>
                  <a:txBody>
                    <a:bodyPr/>
                    <a:lstStyle>
                      <a:lvl1pPr marL="0" algn="l" defTabSz="914290" rtl="0" eaLnBrk="1" latinLnBrk="0" hangingPunct="1">
                        <a:defRPr sz="1800" b="1" kern="1200">
                          <a:solidFill>
                            <a:schemeClr val="lt1"/>
                          </a:solidFill>
                          <a:latin typeface="Tahoma"/>
                        </a:defRPr>
                      </a:lvl1pPr>
                      <a:lvl2pPr marL="457145" algn="l" defTabSz="914290" rtl="0" eaLnBrk="1" latinLnBrk="0" hangingPunct="1">
                        <a:defRPr sz="1800" b="1" kern="1200">
                          <a:solidFill>
                            <a:schemeClr val="lt1"/>
                          </a:solidFill>
                          <a:latin typeface="Tahoma"/>
                        </a:defRPr>
                      </a:lvl2pPr>
                      <a:lvl3pPr marL="914290" algn="l" defTabSz="914290" rtl="0" eaLnBrk="1" latinLnBrk="0" hangingPunct="1">
                        <a:defRPr sz="1800" b="1" kern="1200">
                          <a:solidFill>
                            <a:schemeClr val="lt1"/>
                          </a:solidFill>
                          <a:latin typeface="Tahoma"/>
                        </a:defRPr>
                      </a:lvl3pPr>
                      <a:lvl4pPr marL="1371436" algn="l" defTabSz="914290" rtl="0" eaLnBrk="1" latinLnBrk="0" hangingPunct="1">
                        <a:defRPr sz="1800" b="1" kern="1200">
                          <a:solidFill>
                            <a:schemeClr val="lt1"/>
                          </a:solidFill>
                          <a:latin typeface="Tahoma"/>
                        </a:defRPr>
                      </a:lvl4pPr>
                      <a:lvl5pPr marL="1828581" algn="l" defTabSz="914290" rtl="0" eaLnBrk="1" latinLnBrk="0" hangingPunct="1">
                        <a:defRPr sz="1800" b="1" kern="1200">
                          <a:solidFill>
                            <a:schemeClr val="lt1"/>
                          </a:solidFill>
                          <a:latin typeface="Tahoma"/>
                        </a:defRPr>
                      </a:lvl5pPr>
                      <a:lvl6pPr marL="2285725" algn="l" defTabSz="914290" rtl="0" eaLnBrk="1" latinLnBrk="0" hangingPunct="1">
                        <a:defRPr sz="1800" b="1" kern="1200">
                          <a:solidFill>
                            <a:schemeClr val="lt1"/>
                          </a:solidFill>
                          <a:latin typeface="Tahoma"/>
                        </a:defRPr>
                      </a:lvl6pPr>
                      <a:lvl7pPr marL="2742870" algn="l" defTabSz="914290" rtl="0" eaLnBrk="1" latinLnBrk="0" hangingPunct="1">
                        <a:defRPr sz="1800" b="1" kern="1200">
                          <a:solidFill>
                            <a:schemeClr val="lt1"/>
                          </a:solidFill>
                          <a:latin typeface="Tahoma"/>
                        </a:defRPr>
                      </a:lvl7pPr>
                      <a:lvl8pPr marL="3200016" algn="l" defTabSz="914290" rtl="0" eaLnBrk="1" latinLnBrk="0" hangingPunct="1">
                        <a:defRPr sz="1800" b="1" kern="1200">
                          <a:solidFill>
                            <a:schemeClr val="lt1"/>
                          </a:solidFill>
                          <a:latin typeface="Tahoma"/>
                        </a:defRPr>
                      </a:lvl8pPr>
                      <a:lvl9pPr marL="3657161" algn="l" defTabSz="914290" rtl="0" eaLnBrk="1" latinLnBrk="0" hangingPunct="1">
                        <a:defRPr sz="1800" b="1" kern="1200">
                          <a:solidFill>
                            <a:schemeClr val="lt1"/>
                          </a:solidFill>
                          <a:latin typeface="Tahoma"/>
                        </a:defRPr>
                      </a:lvl9pPr>
                    </a:lstStyle>
                    <a:p>
                      <a:pPr marL="85725" marR="0" indent="0" algn="l" defTabSz="914400" rtl="0" eaLnBrk="1" fontAlgn="auto" latinLnBrk="0" hangingPunct="1">
                        <a:lnSpc>
                          <a:spcPct val="115000"/>
                        </a:lnSpc>
                        <a:spcBef>
                          <a:spcPts val="240"/>
                        </a:spcBef>
                        <a:spcAft>
                          <a:spcPts val="240"/>
                        </a:spcAft>
                        <a:buClrTx/>
                        <a:buSzTx/>
                        <a:buFontTx/>
                        <a:buNone/>
                        <a:tabLst/>
                        <a:defRPr/>
                      </a:pPr>
                      <a:r>
                        <a:rPr lang="en-US" sz="1400" b="0" dirty="0" smtClean="0">
                          <a:solidFill>
                            <a:schemeClr val="tx1"/>
                          </a:solidFill>
                          <a:effectLst/>
                          <a:latin typeface="Arial" panose="020B0604020202020204" pitchFamily="34" charset="0"/>
                          <a:ea typeface="Calibri"/>
                          <a:cs typeface="Arial" panose="020B0604020202020204" pitchFamily="34" charset="0"/>
                        </a:rPr>
                        <a:t>Diabetes</a:t>
                      </a:r>
                    </a:p>
                  </a:txBody>
                  <a:tcPr marL="78310" marR="7831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290" rtl="0" eaLnBrk="1" latinLnBrk="0" hangingPunct="1">
                        <a:defRPr sz="1800" kern="1200">
                          <a:solidFill>
                            <a:schemeClr val="dk1"/>
                          </a:solidFill>
                          <a:latin typeface="Tahoma"/>
                        </a:defRPr>
                      </a:lvl1pPr>
                      <a:lvl2pPr marL="457145" algn="l" defTabSz="914290" rtl="0" eaLnBrk="1" latinLnBrk="0" hangingPunct="1">
                        <a:defRPr sz="1800" kern="1200">
                          <a:solidFill>
                            <a:schemeClr val="dk1"/>
                          </a:solidFill>
                          <a:latin typeface="Tahoma"/>
                        </a:defRPr>
                      </a:lvl2pPr>
                      <a:lvl3pPr marL="914290" algn="l" defTabSz="914290" rtl="0" eaLnBrk="1" latinLnBrk="0" hangingPunct="1">
                        <a:defRPr sz="1800" kern="1200">
                          <a:solidFill>
                            <a:schemeClr val="dk1"/>
                          </a:solidFill>
                          <a:latin typeface="Tahoma"/>
                        </a:defRPr>
                      </a:lvl3pPr>
                      <a:lvl4pPr marL="1371436" algn="l" defTabSz="914290" rtl="0" eaLnBrk="1" latinLnBrk="0" hangingPunct="1">
                        <a:defRPr sz="1800" kern="1200">
                          <a:solidFill>
                            <a:schemeClr val="dk1"/>
                          </a:solidFill>
                          <a:latin typeface="Tahoma"/>
                        </a:defRPr>
                      </a:lvl4pPr>
                      <a:lvl5pPr marL="1828581" algn="l" defTabSz="914290" rtl="0" eaLnBrk="1" latinLnBrk="0" hangingPunct="1">
                        <a:defRPr sz="1800" kern="1200">
                          <a:solidFill>
                            <a:schemeClr val="dk1"/>
                          </a:solidFill>
                          <a:latin typeface="Tahoma"/>
                        </a:defRPr>
                      </a:lvl5pPr>
                      <a:lvl6pPr marL="2285725" algn="l" defTabSz="914290" rtl="0" eaLnBrk="1" latinLnBrk="0" hangingPunct="1">
                        <a:defRPr sz="1800" kern="1200">
                          <a:solidFill>
                            <a:schemeClr val="dk1"/>
                          </a:solidFill>
                          <a:latin typeface="Tahoma"/>
                        </a:defRPr>
                      </a:lvl6pPr>
                      <a:lvl7pPr marL="2742870" algn="l" defTabSz="914290" rtl="0" eaLnBrk="1" latinLnBrk="0" hangingPunct="1">
                        <a:defRPr sz="1800" kern="1200">
                          <a:solidFill>
                            <a:schemeClr val="dk1"/>
                          </a:solidFill>
                          <a:latin typeface="Tahoma"/>
                        </a:defRPr>
                      </a:lvl7pPr>
                      <a:lvl8pPr marL="3200016" algn="l" defTabSz="914290" rtl="0" eaLnBrk="1" latinLnBrk="0" hangingPunct="1">
                        <a:defRPr sz="1800" kern="1200">
                          <a:solidFill>
                            <a:schemeClr val="dk1"/>
                          </a:solidFill>
                          <a:latin typeface="Tahoma"/>
                        </a:defRPr>
                      </a:lvl8pPr>
                      <a:lvl9pPr marL="3657161" algn="l" defTabSz="914290" rtl="0" eaLnBrk="1" latinLnBrk="0" hangingPunct="1">
                        <a:defRPr sz="1800" kern="1200">
                          <a:solidFill>
                            <a:schemeClr val="dk1"/>
                          </a:solidFill>
                          <a:latin typeface="Tahoma"/>
                        </a:defRPr>
                      </a:lvl9pPr>
                    </a:lstStyle>
                    <a:p>
                      <a:pPr marL="0" marR="0" algn="ctr">
                        <a:lnSpc>
                          <a:spcPct val="115000"/>
                        </a:lnSpc>
                        <a:spcBef>
                          <a:spcPts val="240"/>
                        </a:spcBef>
                        <a:spcAft>
                          <a:spcPts val="240"/>
                        </a:spcAft>
                      </a:pPr>
                      <a:r>
                        <a:rPr lang="en-US" sz="1400" b="0" dirty="0" smtClean="0">
                          <a:solidFill>
                            <a:schemeClr val="tx1"/>
                          </a:solidFill>
                          <a:effectLst/>
                          <a:latin typeface="Arial" panose="020B0604020202020204" pitchFamily="34" charset="0"/>
                          <a:ea typeface="Calibri"/>
                          <a:cs typeface="Arial" panose="020B0604020202020204" pitchFamily="34" charset="0"/>
                        </a:rPr>
                        <a:t>41</a:t>
                      </a:r>
                      <a:endParaRPr lang="en-US" sz="1400" b="0" dirty="0">
                        <a:solidFill>
                          <a:schemeClr val="tx1"/>
                        </a:solidFill>
                        <a:effectLst/>
                        <a:latin typeface="Arial" panose="020B0604020202020204" pitchFamily="34" charset="0"/>
                        <a:ea typeface="Calibri"/>
                        <a:cs typeface="Arial" panose="020B0604020202020204" pitchFamily="34" charset="0"/>
                      </a:endParaRPr>
                    </a:p>
                  </a:txBody>
                  <a:tcPr marL="78310" marR="7831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290" rtl="0" eaLnBrk="1" latinLnBrk="0" hangingPunct="1">
                        <a:defRPr sz="1800" kern="1200">
                          <a:solidFill>
                            <a:schemeClr val="dk1"/>
                          </a:solidFill>
                          <a:latin typeface="Tahoma"/>
                        </a:defRPr>
                      </a:lvl1pPr>
                      <a:lvl2pPr marL="457145" algn="l" defTabSz="914290" rtl="0" eaLnBrk="1" latinLnBrk="0" hangingPunct="1">
                        <a:defRPr sz="1800" kern="1200">
                          <a:solidFill>
                            <a:schemeClr val="dk1"/>
                          </a:solidFill>
                          <a:latin typeface="Tahoma"/>
                        </a:defRPr>
                      </a:lvl2pPr>
                      <a:lvl3pPr marL="914290" algn="l" defTabSz="914290" rtl="0" eaLnBrk="1" latinLnBrk="0" hangingPunct="1">
                        <a:defRPr sz="1800" kern="1200">
                          <a:solidFill>
                            <a:schemeClr val="dk1"/>
                          </a:solidFill>
                          <a:latin typeface="Tahoma"/>
                        </a:defRPr>
                      </a:lvl3pPr>
                      <a:lvl4pPr marL="1371436" algn="l" defTabSz="914290" rtl="0" eaLnBrk="1" latinLnBrk="0" hangingPunct="1">
                        <a:defRPr sz="1800" kern="1200">
                          <a:solidFill>
                            <a:schemeClr val="dk1"/>
                          </a:solidFill>
                          <a:latin typeface="Tahoma"/>
                        </a:defRPr>
                      </a:lvl4pPr>
                      <a:lvl5pPr marL="1828581" algn="l" defTabSz="914290" rtl="0" eaLnBrk="1" latinLnBrk="0" hangingPunct="1">
                        <a:defRPr sz="1800" kern="1200">
                          <a:solidFill>
                            <a:schemeClr val="dk1"/>
                          </a:solidFill>
                          <a:latin typeface="Tahoma"/>
                        </a:defRPr>
                      </a:lvl5pPr>
                      <a:lvl6pPr marL="2285725" algn="l" defTabSz="914290" rtl="0" eaLnBrk="1" latinLnBrk="0" hangingPunct="1">
                        <a:defRPr sz="1800" kern="1200">
                          <a:solidFill>
                            <a:schemeClr val="dk1"/>
                          </a:solidFill>
                          <a:latin typeface="Tahoma"/>
                        </a:defRPr>
                      </a:lvl6pPr>
                      <a:lvl7pPr marL="2742870" algn="l" defTabSz="914290" rtl="0" eaLnBrk="1" latinLnBrk="0" hangingPunct="1">
                        <a:defRPr sz="1800" kern="1200">
                          <a:solidFill>
                            <a:schemeClr val="dk1"/>
                          </a:solidFill>
                          <a:latin typeface="Tahoma"/>
                        </a:defRPr>
                      </a:lvl7pPr>
                      <a:lvl8pPr marL="3200016" algn="l" defTabSz="914290" rtl="0" eaLnBrk="1" latinLnBrk="0" hangingPunct="1">
                        <a:defRPr sz="1800" kern="1200">
                          <a:solidFill>
                            <a:schemeClr val="dk1"/>
                          </a:solidFill>
                          <a:latin typeface="Tahoma"/>
                        </a:defRPr>
                      </a:lvl8pPr>
                      <a:lvl9pPr marL="3657161" algn="l" defTabSz="914290" rtl="0" eaLnBrk="1" latinLnBrk="0" hangingPunct="1">
                        <a:defRPr sz="1800" kern="1200">
                          <a:solidFill>
                            <a:schemeClr val="dk1"/>
                          </a:solidFill>
                          <a:latin typeface="Tahoma"/>
                        </a:defRPr>
                      </a:lvl9pPr>
                    </a:lstStyle>
                    <a:p>
                      <a:pPr algn="ctr"/>
                      <a:r>
                        <a:rPr lang="en-GB" sz="1400" dirty="0" smtClean="0">
                          <a:latin typeface="Arial" panose="020B0604020202020204" pitchFamily="34" charset="0"/>
                          <a:cs typeface="Arial" panose="020B0604020202020204" pitchFamily="34" charset="0"/>
                        </a:rPr>
                        <a:t>41</a:t>
                      </a:r>
                      <a:endParaRPr lang="en-GB" sz="1400" dirty="0">
                        <a:latin typeface="Arial" panose="020B0604020202020204" pitchFamily="34" charset="0"/>
                        <a:cs typeface="Arial" panose="020B0604020202020204" pitchFamily="34" charset="0"/>
                      </a:endParaRPr>
                    </a:p>
                  </a:txBody>
                  <a:tcPr marL="78310" marR="7831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lvl1pPr marL="0" algn="l" defTabSz="914290" rtl="0" eaLnBrk="1" latinLnBrk="0" hangingPunct="1">
                        <a:defRPr sz="1800" kern="1200">
                          <a:solidFill>
                            <a:schemeClr val="dk1"/>
                          </a:solidFill>
                          <a:latin typeface="Tahoma"/>
                        </a:defRPr>
                      </a:lvl1pPr>
                      <a:lvl2pPr marL="457145" algn="l" defTabSz="914290" rtl="0" eaLnBrk="1" latinLnBrk="0" hangingPunct="1">
                        <a:defRPr sz="1800" kern="1200">
                          <a:solidFill>
                            <a:schemeClr val="dk1"/>
                          </a:solidFill>
                          <a:latin typeface="Tahoma"/>
                        </a:defRPr>
                      </a:lvl2pPr>
                      <a:lvl3pPr marL="914290" algn="l" defTabSz="914290" rtl="0" eaLnBrk="1" latinLnBrk="0" hangingPunct="1">
                        <a:defRPr sz="1800" kern="1200">
                          <a:solidFill>
                            <a:schemeClr val="dk1"/>
                          </a:solidFill>
                          <a:latin typeface="Tahoma"/>
                        </a:defRPr>
                      </a:lvl3pPr>
                      <a:lvl4pPr marL="1371436" algn="l" defTabSz="914290" rtl="0" eaLnBrk="1" latinLnBrk="0" hangingPunct="1">
                        <a:defRPr sz="1800" kern="1200">
                          <a:solidFill>
                            <a:schemeClr val="dk1"/>
                          </a:solidFill>
                          <a:latin typeface="Tahoma"/>
                        </a:defRPr>
                      </a:lvl4pPr>
                      <a:lvl5pPr marL="1828581" algn="l" defTabSz="914290" rtl="0" eaLnBrk="1" latinLnBrk="0" hangingPunct="1">
                        <a:defRPr sz="1800" kern="1200">
                          <a:solidFill>
                            <a:schemeClr val="dk1"/>
                          </a:solidFill>
                          <a:latin typeface="Tahoma"/>
                        </a:defRPr>
                      </a:lvl5pPr>
                      <a:lvl6pPr marL="2285725" algn="l" defTabSz="914290" rtl="0" eaLnBrk="1" latinLnBrk="0" hangingPunct="1">
                        <a:defRPr sz="1800" kern="1200">
                          <a:solidFill>
                            <a:schemeClr val="dk1"/>
                          </a:solidFill>
                          <a:latin typeface="Tahoma"/>
                        </a:defRPr>
                      </a:lvl6pPr>
                      <a:lvl7pPr marL="2742870" algn="l" defTabSz="914290" rtl="0" eaLnBrk="1" latinLnBrk="0" hangingPunct="1">
                        <a:defRPr sz="1800" kern="1200">
                          <a:solidFill>
                            <a:schemeClr val="dk1"/>
                          </a:solidFill>
                          <a:latin typeface="Tahoma"/>
                        </a:defRPr>
                      </a:lvl7pPr>
                      <a:lvl8pPr marL="3200016" algn="l" defTabSz="914290" rtl="0" eaLnBrk="1" latinLnBrk="0" hangingPunct="1">
                        <a:defRPr sz="1800" kern="1200">
                          <a:solidFill>
                            <a:schemeClr val="dk1"/>
                          </a:solidFill>
                          <a:latin typeface="Tahoma"/>
                        </a:defRPr>
                      </a:lvl8pPr>
                      <a:lvl9pPr marL="3657161" algn="l" defTabSz="914290" rtl="0" eaLnBrk="1" latinLnBrk="0" hangingPunct="1">
                        <a:defRPr sz="1800" kern="1200">
                          <a:solidFill>
                            <a:schemeClr val="dk1"/>
                          </a:solidFill>
                          <a:latin typeface="Tahoma"/>
                        </a:defRPr>
                      </a:lvl9pPr>
                    </a:lstStyle>
                    <a:p>
                      <a:pPr algn="ctr"/>
                      <a:r>
                        <a:rPr lang="en-GB" sz="1400" dirty="0" smtClean="0">
                          <a:latin typeface="Arial" panose="020B0604020202020204" pitchFamily="34" charset="0"/>
                          <a:cs typeface="Arial" panose="020B0604020202020204" pitchFamily="34" charset="0"/>
                        </a:rPr>
                        <a:t>23.1</a:t>
                      </a:r>
                      <a:endParaRPr lang="en-GB" sz="1400" dirty="0">
                        <a:latin typeface="Arial" panose="020B0604020202020204" pitchFamily="34" charset="0"/>
                        <a:cs typeface="Arial" panose="020B0604020202020204" pitchFamily="34" charset="0"/>
                      </a:endParaRPr>
                    </a:p>
                  </a:txBody>
                  <a:tcPr marL="78310" marR="78310" marT="0" marB="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400" dirty="0" smtClean="0">
                          <a:latin typeface="Arial" panose="020B0604020202020204" pitchFamily="34" charset="0"/>
                          <a:cs typeface="Arial" panose="020B0604020202020204" pitchFamily="34" charset="0"/>
                        </a:rPr>
                        <a:t>23.4</a:t>
                      </a:r>
                      <a:endParaRPr lang="en-GB" sz="1400" dirty="0">
                        <a:latin typeface="Arial" panose="020B0604020202020204" pitchFamily="34" charset="0"/>
                        <a:cs typeface="Arial" panose="020B0604020202020204" pitchFamily="34" charset="0"/>
                      </a:endParaRPr>
                    </a:p>
                  </a:txBody>
                  <a:tcPr marL="78310" marR="7831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8"/>
                  </a:ext>
                </a:extLst>
              </a:tr>
              <a:tr h="329879">
                <a:tc>
                  <a:txBody>
                    <a:bodyPr/>
                    <a:lstStyle>
                      <a:lvl1pPr marL="0" algn="l" defTabSz="914290" rtl="0" eaLnBrk="1" latinLnBrk="0" hangingPunct="1">
                        <a:defRPr sz="1800" b="1" kern="1200">
                          <a:solidFill>
                            <a:schemeClr val="lt1"/>
                          </a:solidFill>
                          <a:latin typeface="Tahoma"/>
                        </a:defRPr>
                      </a:lvl1pPr>
                      <a:lvl2pPr marL="457145" algn="l" defTabSz="914290" rtl="0" eaLnBrk="1" latinLnBrk="0" hangingPunct="1">
                        <a:defRPr sz="1800" b="1" kern="1200">
                          <a:solidFill>
                            <a:schemeClr val="lt1"/>
                          </a:solidFill>
                          <a:latin typeface="Tahoma"/>
                        </a:defRPr>
                      </a:lvl2pPr>
                      <a:lvl3pPr marL="914290" algn="l" defTabSz="914290" rtl="0" eaLnBrk="1" latinLnBrk="0" hangingPunct="1">
                        <a:defRPr sz="1800" b="1" kern="1200">
                          <a:solidFill>
                            <a:schemeClr val="lt1"/>
                          </a:solidFill>
                          <a:latin typeface="Tahoma"/>
                        </a:defRPr>
                      </a:lvl3pPr>
                      <a:lvl4pPr marL="1371436" algn="l" defTabSz="914290" rtl="0" eaLnBrk="1" latinLnBrk="0" hangingPunct="1">
                        <a:defRPr sz="1800" b="1" kern="1200">
                          <a:solidFill>
                            <a:schemeClr val="lt1"/>
                          </a:solidFill>
                          <a:latin typeface="Tahoma"/>
                        </a:defRPr>
                      </a:lvl4pPr>
                      <a:lvl5pPr marL="1828581" algn="l" defTabSz="914290" rtl="0" eaLnBrk="1" latinLnBrk="0" hangingPunct="1">
                        <a:defRPr sz="1800" b="1" kern="1200">
                          <a:solidFill>
                            <a:schemeClr val="lt1"/>
                          </a:solidFill>
                          <a:latin typeface="Tahoma"/>
                        </a:defRPr>
                      </a:lvl5pPr>
                      <a:lvl6pPr marL="2285725" algn="l" defTabSz="914290" rtl="0" eaLnBrk="1" latinLnBrk="0" hangingPunct="1">
                        <a:defRPr sz="1800" b="1" kern="1200">
                          <a:solidFill>
                            <a:schemeClr val="lt1"/>
                          </a:solidFill>
                          <a:latin typeface="Tahoma"/>
                        </a:defRPr>
                      </a:lvl6pPr>
                      <a:lvl7pPr marL="2742870" algn="l" defTabSz="914290" rtl="0" eaLnBrk="1" latinLnBrk="0" hangingPunct="1">
                        <a:defRPr sz="1800" b="1" kern="1200">
                          <a:solidFill>
                            <a:schemeClr val="lt1"/>
                          </a:solidFill>
                          <a:latin typeface="Tahoma"/>
                        </a:defRPr>
                      </a:lvl7pPr>
                      <a:lvl8pPr marL="3200016" algn="l" defTabSz="914290" rtl="0" eaLnBrk="1" latinLnBrk="0" hangingPunct="1">
                        <a:defRPr sz="1800" b="1" kern="1200">
                          <a:solidFill>
                            <a:schemeClr val="lt1"/>
                          </a:solidFill>
                          <a:latin typeface="Tahoma"/>
                        </a:defRPr>
                      </a:lvl8pPr>
                      <a:lvl9pPr marL="3657161" algn="l" defTabSz="914290" rtl="0" eaLnBrk="1" latinLnBrk="0" hangingPunct="1">
                        <a:defRPr sz="1800" b="1" kern="1200">
                          <a:solidFill>
                            <a:schemeClr val="lt1"/>
                          </a:solidFill>
                          <a:latin typeface="Tahoma"/>
                        </a:defRPr>
                      </a:lvl9pPr>
                    </a:lstStyle>
                    <a:p>
                      <a:pPr marL="85725" marR="0" indent="0" algn="l" defTabSz="914400" rtl="0" eaLnBrk="1" fontAlgn="auto" latinLnBrk="0" hangingPunct="1">
                        <a:lnSpc>
                          <a:spcPct val="115000"/>
                        </a:lnSpc>
                        <a:spcBef>
                          <a:spcPts val="240"/>
                        </a:spcBef>
                        <a:spcAft>
                          <a:spcPts val="240"/>
                        </a:spcAft>
                        <a:buClrTx/>
                        <a:buSzTx/>
                        <a:buFontTx/>
                        <a:buNone/>
                        <a:tabLst/>
                        <a:defRPr/>
                      </a:pPr>
                      <a:r>
                        <a:rPr lang="en-US" sz="1400" b="0" dirty="0" smtClean="0">
                          <a:solidFill>
                            <a:schemeClr val="tx1"/>
                          </a:solidFill>
                          <a:effectLst/>
                          <a:latin typeface="Arial" panose="020B0604020202020204" pitchFamily="34" charset="0"/>
                          <a:ea typeface="Calibri"/>
                          <a:cs typeface="Arial" panose="020B0604020202020204" pitchFamily="34" charset="0"/>
                        </a:rPr>
                        <a:t>Ischaemic stroke</a:t>
                      </a:r>
                    </a:p>
                  </a:txBody>
                  <a:tcPr marL="78310" marR="7831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lvl1pPr marL="0" algn="l" defTabSz="914290" rtl="0" eaLnBrk="1" latinLnBrk="0" hangingPunct="1">
                        <a:defRPr sz="1800" kern="1200">
                          <a:solidFill>
                            <a:schemeClr val="dk1"/>
                          </a:solidFill>
                          <a:latin typeface="Tahoma"/>
                        </a:defRPr>
                      </a:lvl1pPr>
                      <a:lvl2pPr marL="457145" algn="l" defTabSz="914290" rtl="0" eaLnBrk="1" latinLnBrk="0" hangingPunct="1">
                        <a:defRPr sz="1800" kern="1200">
                          <a:solidFill>
                            <a:schemeClr val="dk1"/>
                          </a:solidFill>
                          <a:latin typeface="Tahoma"/>
                        </a:defRPr>
                      </a:lvl2pPr>
                      <a:lvl3pPr marL="914290" algn="l" defTabSz="914290" rtl="0" eaLnBrk="1" latinLnBrk="0" hangingPunct="1">
                        <a:defRPr sz="1800" kern="1200">
                          <a:solidFill>
                            <a:schemeClr val="dk1"/>
                          </a:solidFill>
                          <a:latin typeface="Tahoma"/>
                        </a:defRPr>
                      </a:lvl3pPr>
                      <a:lvl4pPr marL="1371436" algn="l" defTabSz="914290" rtl="0" eaLnBrk="1" latinLnBrk="0" hangingPunct="1">
                        <a:defRPr sz="1800" kern="1200">
                          <a:solidFill>
                            <a:schemeClr val="dk1"/>
                          </a:solidFill>
                          <a:latin typeface="Tahoma"/>
                        </a:defRPr>
                      </a:lvl4pPr>
                      <a:lvl5pPr marL="1828581" algn="l" defTabSz="914290" rtl="0" eaLnBrk="1" latinLnBrk="0" hangingPunct="1">
                        <a:defRPr sz="1800" kern="1200">
                          <a:solidFill>
                            <a:schemeClr val="dk1"/>
                          </a:solidFill>
                          <a:latin typeface="Tahoma"/>
                        </a:defRPr>
                      </a:lvl5pPr>
                      <a:lvl6pPr marL="2285725" algn="l" defTabSz="914290" rtl="0" eaLnBrk="1" latinLnBrk="0" hangingPunct="1">
                        <a:defRPr sz="1800" kern="1200">
                          <a:solidFill>
                            <a:schemeClr val="dk1"/>
                          </a:solidFill>
                          <a:latin typeface="Tahoma"/>
                        </a:defRPr>
                      </a:lvl6pPr>
                      <a:lvl7pPr marL="2742870" algn="l" defTabSz="914290" rtl="0" eaLnBrk="1" latinLnBrk="0" hangingPunct="1">
                        <a:defRPr sz="1800" kern="1200">
                          <a:solidFill>
                            <a:schemeClr val="dk1"/>
                          </a:solidFill>
                          <a:latin typeface="Tahoma"/>
                        </a:defRPr>
                      </a:lvl7pPr>
                      <a:lvl8pPr marL="3200016" algn="l" defTabSz="914290" rtl="0" eaLnBrk="1" latinLnBrk="0" hangingPunct="1">
                        <a:defRPr sz="1800" kern="1200">
                          <a:solidFill>
                            <a:schemeClr val="dk1"/>
                          </a:solidFill>
                          <a:latin typeface="Tahoma"/>
                        </a:defRPr>
                      </a:lvl8pPr>
                      <a:lvl9pPr marL="3657161" algn="l" defTabSz="914290" rtl="0" eaLnBrk="1" latinLnBrk="0" hangingPunct="1">
                        <a:defRPr sz="1800" kern="1200">
                          <a:solidFill>
                            <a:schemeClr val="dk1"/>
                          </a:solidFill>
                          <a:latin typeface="Tahoma"/>
                        </a:defRPr>
                      </a:lvl9pPr>
                    </a:lstStyle>
                    <a:p>
                      <a:pPr marL="0" marR="0" algn="ctr">
                        <a:lnSpc>
                          <a:spcPct val="115000"/>
                        </a:lnSpc>
                        <a:spcBef>
                          <a:spcPts val="240"/>
                        </a:spcBef>
                        <a:spcAft>
                          <a:spcPts val="240"/>
                        </a:spcAft>
                      </a:pPr>
                      <a:r>
                        <a:rPr lang="en-US" sz="1400" b="0" dirty="0" smtClean="0">
                          <a:solidFill>
                            <a:schemeClr val="tx1"/>
                          </a:solidFill>
                          <a:effectLst/>
                          <a:latin typeface="Arial" panose="020B0604020202020204" pitchFamily="34" charset="0"/>
                          <a:ea typeface="Calibri"/>
                          <a:cs typeface="Arial" panose="020B0604020202020204" pitchFamily="34" charset="0"/>
                        </a:rPr>
                        <a:t>33</a:t>
                      </a:r>
                      <a:endParaRPr lang="en-US" sz="1400" b="0" dirty="0">
                        <a:solidFill>
                          <a:schemeClr val="tx1"/>
                        </a:solidFill>
                        <a:effectLst/>
                        <a:latin typeface="Arial" panose="020B0604020202020204" pitchFamily="34" charset="0"/>
                        <a:ea typeface="Calibri"/>
                        <a:cs typeface="Arial" panose="020B0604020202020204" pitchFamily="34" charset="0"/>
                      </a:endParaRPr>
                    </a:p>
                  </a:txBody>
                  <a:tcPr marL="78310" marR="7831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lvl1pPr marL="0" algn="l" defTabSz="914290" rtl="0" eaLnBrk="1" latinLnBrk="0" hangingPunct="1">
                        <a:defRPr sz="1800" kern="1200">
                          <a:solidFill>
                            <a:schemeClr val="dk1"/>
                          </a:solidFill>
                          <a:latin typeface="Tahoma"/>
                        </a:defRPr>
                      </a:lvl1pPr>
                      <a:lvl2pPr marL="457145" algn="l" defTabSz="914290" rtl="0" eaLnBrk="1" latinLnBrk="0" hangingPunct="1">
                        <a:defRPr sz="1800" kern="1200">
                          <a:solidFill>
                            <a:schemeClr val="dk1"/>
                          </a:solidFill>
                          <a:latin typeface="Tahoma"/>
                        </a:defRPr>
                      </a:lvl2pPr>
                      <a:lvl3pPr marL="914290" algn="l" defTabSz="914290" rtl="0" eaLnBrk="1" latinLnBrk="0" hangingPunct="1">
                        <a:defRPr sz="1800" kern="1200">
                          <a:solidFill>
                            <a:schemeClr val="dk1"/>
                          </a:solidFill>
                          <a:latin typeface="Tahoma"/>
                        </a:defRPr>
                      </a:lvl3pPr>
                      <a:lvl4pPr marL="1371436" algn="l" defTabSz="914290" rtl="0" eaLnBrk="1" latinLnBrk="0" hangingPunct="1">
                        <a:defRPr sz="1800" kern="1200">
                          <a:solidFill>
                            <a:schemeClr val="dk1"/>
                          </a:solidFill>
                          <a:latin typeface="Tahoma"/>
                        </a:defRPr>
                      </a:lvl4pPr>
                      <a:lvl5pPr marL="1828581" algn="l" defTabSz="914290" rtl="0" eaLnBrk="1" latinLnBrk="0" hangingPunct="1">
                        <a:defRPr sz="1800" kern="1200">
                          <a:solidFill>
                            <a:schemeClr val="dk1"/>
                          </a:solidFill>
                          <a:latin typeface="Tahoma"/>
                        </a:defRPr>
                      </a:lvl5pPr>
                      <a:lvl6pPr marL="2285725" algn="l" defTabSz="914290" rtl="0" eaLnBrk="1" latinLnBrk="0" hangingPunct="1">
                        <a:defRPr sz="1800" kern="1200">
                          <a:solidFill>
                            <a:schemeClr val="dk1"/>
                          </a:solidFill>
                          <a:latin typeface="Tahoma"/>
                        </a:defRPr>
                      </a:lvl6pPr>
                      <a:lvl7pPr marL="2742870" algn="l" defTabSz="914290" rtl="0" eaLnBrk="1" latinLnBrk="0" hangingPunct="1">
                        <a:defRPr sz="1800" kern="1200">
                          <a:solidFill>
                            <a:schemeClr val="dk1"/>
                          </a:solidFill>
                          <a:latin typeface="Tahoma"/>
                        </a:defRPr>
                      </a:lvl7pPr>
                      <a:lvl8pPr marL="3200016" algn="l" defTabSz="914290" rtl="0" eaLnBrk="1" latinLnBrk="0" hangingPunct="1">
                        <a:defRPr sz="1800" kern="1200">
                          <a:solidFill>
                            <a:schemeClr val="dk1"/>
                          </a:solidFill>
                          <a:latin typeface="Tahoma"/>
                        </a:defRPr>
                      </a:lvl8pPr>
                      <a:lvl9pPr marL="3657161" algn="l" defTabSz="914290" rtl="0" eaLnBrk="1" latinLnBrk="0" hangingPunct="1">
                        <a:defRPr sz="1800" kern="1200">
                          <a:solidFill>
                            <a:schemeClr val="dk1"/>
                          </a:solidFill>
                          <a:latin typeface="Tahoma"/>
                        </a:defRPr>
                      </a:lvl9pPr>
                    </a:lstStyle>
                    <a:p>
                      <a:pPr algn="ctr"/>
                      <a:r>
                        <a:rPr lang="en-GB" sz="1400" dirty="0" smtClean="0">
                          <a:latin typeface="Arial" panose="020B0604020202020204" pitchFamily="34" charset="0"/>
                          <a:cs typeface="Arial" panose="020B0604020202020204" pitchFamily="34" charset="0"/>
                        </a:rPr>
                        <a:t>33</a:t>
                      </a:r>
                      <a:endParaRPr lang="en-GB" sz="1400" dirty="0">
                        <a:latin typeface="Arial" panose="020B0604020202020204" pitchFamily="34" charset="0"/>
                        <a:cs typeface="Arial" panose="020B0604020202020204" pitchFamily="34" charset="0"/>
                      </a:endParaRPr>
                    </a:p>
                  </a:txBody>
                  <a:tcPr marL="78310" marR="7831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AEAEA"/>
                    </a:solidFill>
                  </a:tcPr>
                </a:tc>
                <a:tc rowSpan="2">
                  <a:txBody>
                    <a:bodyPr/>
                    <a:lstStyle>
                      <a:lvl1pPr marL="0" algn="l" defTabSz="914290" rtl="0" eaLnBrk="1" latinLnBrk="0" hangingPunct="1">
                        <a:defRPr sz="1800" kern="1200">
                          <a:solidFill>
                            <a:schemeClr val="dk1"/>
                          </a:solidFill>
                          <a:latin typeface="Tahoma"/>
                        </a:defRPr>
                      </a:lvl1pPr>
                      <a:lvl2pPr marL="457145" algn="l" defTabSz="914290" rtl="0" eaLnBrk="1" latinLnBrk="0" hangingPunct="1">
                        <a:defRPr sz="1800" kern="1200">
                          <a:solidFill>
                            <a:schemeClr val="dk1"/>
                          </a:solidFill>
                          <a:latin typeface="Tahoma"/>
                        </a:defRPr>
                      </a:lvl2pPr>
                      <a:lvl3pPr marL="914290" algn="l" defTabSz="914290" rtl="0" eaLnBrk="1" latinLnBrk="0" hangingPunct="1">
                        <a:defRPr sz="1800" kern="1200">
                          <a:solidFill>
                            <a:schemeClr val="dk1"/>
                          </a:solidFill>
                          <a:latin typeface="Tahoma"/>
                        </a:defRPr>
                      </a:lvl3pPr>
                      <a:lvl4pPr marL="1371436" algn="l" defTabSz="914290" rtl="0" eaLnBrk="1" latinLnBrk="0" hangingPunct="1">
                        <a:defRPr sz="1800" kern="1200">
                          <a:solidFill>
                            <a:schemeClr val="dk1"/>
                          </a:solidFill>
                          <a:latin typeface="Tahoma"/>
                        </a:defRPr>
                      </a:lvl4pPr>
                      <a:lvl5pPr marL="1828581" algn="l" defTabSz="914290" rtl="0" eaLnBrk="1" latinLnBrk="0" hangingPunct="1">
                        <a:defRPr sz="1800" kern="1200">
                          <a:solidFill>
                            <a:schemeClr val="dk1"/>
                          </a:solidFill>
                          <a:latin typeface="Tahoma"/>
                        </a:defRPr>
                      </a:lvl5pPr>
                      <a:lvl6pPr marL="2285725" algn="l" defTabSz="914290" rtl="0" eaLnBrk="1" latinLnBrk="0" hangingPunct="1">
                        <a:defRPr sz="1800" kern="1200">
                          <a:solidFill>
                            <a:schemeClr val="dk1"/>
                          </a:solidFill>
                          <a:latin typeface="Tahoma"/>
                        </a:defRPr>
                      </a:lvl6pPr>
                      <a:lvl7pPr marL="2742870" algn="l" defTabSz="914290" rtl="0" eaLnBrk="1" latinLnBrk="0" hangingPunct="1">
                        <a:defRPr sz="1800" kern="1200">
                          <a:solidFill>
                            <a:schemeClr val="dk1"/>
                          </a:solidFill>
                          <a:latin typeface="Tahoma"/>
                        </a:defRPr>
                      </a:lvl7pPr>
                      <a:lvl8pPr marL="3200016" algn="l" defTabSz="914290" rtl="0" eaLnBrk="1" latinLnBrk="0" hangingPunct="1">
                        <a:defRPr sz="1800" kern="1200">
                          <a:solidFill>
                            <a:schemeClr val="dk1"/>
                          </a:solidFill>
                          <a:latin typeface="Tahoma"/>
                        </a:defRPr>
                      </a:lvl8pPr>
                      <a:lvl9pPr marL="3657161" algn="l" defTabSz="914290" rtl="0" eaLnBrk="1" latinLnBrk="0" hangingPunct="1">
                        <a:defRPr sz="1800" kern="1200">
                          <a:solidFill>
                            <a:schemeClr val="dk1"/>
                          </a:solidFill>
                          <a:latin typeface="Tahoma"/>
                        </a:defRPr>
                      </a:lvl9pPr>
                    </a:lstStyle>
                    <a:p>
                      <a:pPr algn="ctr"/>
                      <a:r>
                        <a:rPr lang="en-GB" sz="1400" dirty="0" smtClean="0">
                          <a:latin typeface="Arial" panose="020B0604020202020204" pitchFamily="34" charset="0"/>
                          <a:cs typeface="Arial" panose="020B0604020202020204" pitchFamily="34" charset="0"/>
                        </a:rPr>
                        <a:t>20.3</a:t>
                      </a:r>
                      <a:endParaRPr lang="en-GB" sz="1400" dirty="0">
                        <a:latin typeface="Arial" panose="020B0604020202020204" pitchFamily="34" charset="0"/>
                        <a:cs typeface="Arial" panose="020B0604020202020204" pitchFamily="34" charset="0"/>
                      </a:endParaRPr>
                    </a:p>
                  </a:txBody>
                  <a:tcPr marL="78310" marR="78310" marT="0" marB="0" anchor="ctr">
                    <a:lnL w="12700" cap="flat" cmpd="sng" algn="ctr">
                      <a:noFill/>
                      <a:prstDash val="solid"/>
                      <a:round/>
                      <a:headEnd type="none" w="med" len="med"/>
                      <a:tailEnd type="none" w="med" len="med"/>
                    </a:lnL>
                    <a:lnR w="12700" cmpd="sng">
                      <a:noFill/>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AEAEA"/>
                    </a:solidFill>
                  </a:tcPr>
                </a:tc>
                <a:tc rowSpan="2">
                  <a:txBody>
                    <a:bodyPr/>
                    <a:lstStyle/>
                    <a:p>
                      <a:pPr algn="ctr"/>
                      <a:r>
                        <a:rPr lang="en-GB" sz="1400" dirty="0" smtClean="0">
                          <a:latin typeface="Arial" panose="020B0604020202020204" pitchFamily="34" charset="0"/>
                          <a:cs typeface="Arial" panose="020B0604020202020204" pitchFamily="34" charset="0"/>
                        </a:rPr>
                        <a:t>19.8</a:t>
                      </a:r>
                      <a:endParaRPr lang="en-GB" sz="1400" dirty="0">
                        <a:latin typeface="Arial" panose="020B0604020202020204" pitchFamily="34" charset="0"/>
                        <a:cs typeface="Arial" panose="020B0604020202020204" pitchFamily="34" charset="0"/>
                      </a:endParaRPr>
                    </a:p>
                  </a:txBody>
                  <a:tcPr marL="78310" marR="78310" marT="0" marB="0" anchor="ctr">
                    <a:lnL w="12700" cmpd="sng">
                      <a:noFill/>
                    </a:lnL>
                    <a:lnR w="12700" cmpd="sng">
                      <a:noFill/>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AEAEA"/>
                    </a:solidFill>
                  </a:tcPr>
                </a:tc>
                <a:extLst>
                  <a:ext uri="{0D108BD9-81ED-4DB2-BD59-A6C34878D82A}">
                    <a16:rowId xmlns:a16="http://schemas.microsoft.com/office/drawing/2014/main" xmlns="" val="10009"/>
                  </a:ext>
                </a:extLst>
              </a:tr>
              <a:tr h="329879">
                <a:tc>
                  <a:txBody>
                    <a:bodyPr/>
                    <a:lstStyle/>
                    <a:p>
                      <a:pPr marL="85725" marR="0" indent="0" algn="l" defTabSz="914400" rtl="0" eaLnBrk="1" fontAlgn="auto" latinLnBrk="0" hangingPunct="1">
                        <a:lnSpc>
                          <a:spcPct val="115000"/>
                        </a:lnSpc>
                        <a:spcBef>
                          <a:spcPts val="240"/>
                        </a:spcBef>
                        <a:spcAft>
                          <a:spcPts val="240"/>
                        </a:spcAft>
                        <a:buClrTx/>
                        <a:buSzTx/>
                        <a:buFontTx/>
                        <a:buNone/>
                        <a:tabLst/>
                        <a:defRPr/>
                      </a:pPr>
                      <a:r>
                        <a:rPr lang="en-US" sz="1400" b="0" dirty="0" smtClean="0">
                          <a:solidFill>
                            <a:schemeClr val="tx1"/>
                          </a:solidFill>
                          <a:effectLst/>
                          <a:latin typeface="Arial" panose="020B0604020202020204" pitchFamily="34" charset="0"/>
                          <a:ea typeface="Calibri"/>
                          <a:cs typeface="Arial" panose="020B0604020202020204" pitchFamily="34" charset="0"/>
                        </a:rPr>
                        <a:t>TIA</a:t>
                      </a:r>
                    </a:p>
                  </a:txBody>
                  <a:tcPr marL="78310" marR="7831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15000"/>
                        </a:lnSpc>
                        <a:spcBef>
                          <a:spcPts val="240"/>
                        </a:spcBef>
                        <a:spcAft>
                          <a:spcPts val="240"/>
                        </a:spcAft>
                      </a:pPr>
                      <a:r>
                        <a:rPr lang="en-US" sz="1400" b="0" dirty="0" smtClean="0">
                          <a:solidFill>
                            <a:schemeClr val="tx1"/>
                          </a:solidFill>
                          <a:effectLst/>
                          <a:latin typeface="Arial" panose="020B0604020202020204" pitchFamily="34" charset="0"/>
                          <a:ea typeface="Calibri"/>
                          <a:cs typeface="Arial" panose="020B0604020202020204" pitchFamily="34" charset="0"/>
                        </a:rPr>
                        <a:t>6</a:t>
                      </a:r>
                      <a:endParaRPr lang="en-US" sz="1400" b="0" dirty="0">
                        <a:solidFill>
                          <a:schemeClr val="tx1"/>
                        </a:solidFill>
                        <a:effectLst/>
                        <a:latin typeface="Arial" panose="020B0604020202020204" pitchFamily="34" charset="0"/>
                        <a:ea typeface="Calibri"/>
                        <a:cs typeface="Arial" panose="020B0604020202020204" pitchFamily="34" charset="0"/>
                      </a:endParaRPr>
                    </a:p>
                  </a:txBody>
                  <a:tcPr marL="78310" marR="7831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400" dirty="0" smtClean="0">
                          <a:latin typeface="Arial" panose="020B0604020202020204" pitchFamily="34" charset="0"/>
                          <a:cs typeface="Arial" panose="020B0604020202020204" pitchFamily="34" charset="0"/>
                        </a:rPr>
                        <a:t>6</a:t>
                      </a:r>
                      <a:endParaRPr lang="en-GB" sz="1400" dirty="0">
                        <a:latin typeface="Arial" panose="020B0604020202020204" pitchFamily="34" charset="0"/>
                        <a:cs typeface="Arial" panose="020B0604020202020204" pitchFamily="34" charset="0"/>
                      </a:endParaRPr>
                    </a:p>
                  </a:txBody>
                  <a:tcPr marL="78310" marR="7831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vMerge="1">
                  <a:txBody>
                    <a:bodyPr/>
                    <a:lstStyle/>
                    <a:p>
                      <a:pPr algn="ctr"/>
                      <a:endParaRPr lang="en-GB" sz="1400" dirty="0">
                        <a:latin typeface="+mn-lt"/>
                      </a:endParaRPr>
                    </a:p>
                  </a:txBody>
                  <a:tcPr marL="78310" marR="78310" marT="0" marB="0" anchor="ctr">
                    <a:lnL w="12700" cap="flat" cmpd="sng" algn="ctr">
                      <a:noFill/>
                      <a:prstDash val="solid"/>
                      <a:round/>
                      <a:headEnd type="none" w="med" len="med"/>
                      <a:tailEnd type="none" w="med" len="med"/>
                    </a:lnL>
                    <a:lnR w="12700" cmpd="sng">
                      <a:noFill/>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AEAEA"/>
                    </a:solidFill>
                  </a:tcPr>
                </a:tc>
                <a:tc vMerge="1">
                  <a:txBody>
                    <a:bodyPr/>
                    <a:lstStyle/>
                    <a:p>
                      <a:endParaRPr lang="en-GB"/>
                    </a:p>
                  </a:txBody>
                  <a:tcPr/>
                </a:tc>
                <a:extLst>
                  <a:ext uri="{0D108BD9-81ED-4DB2-BD59-A6C34878D82A}">
                    <a16:rowId xmlns:a16="http://schemas.microsoft.com/office/drawing/2014/main" xmlns="" val="10010"/>
                  </a:ext>
                </a:extLst>
              </a:tr>
              <a:tr h="329879">
                <a:tc>
                  <a:txBody>
                    <a:bodyPr/>
                    <a:lstStyle/>
                    <a:p>
                      <a:pPr marL="85725" marR="0" indent="0" algn="l" defTabSz="914400" rtl="0" eaLnBrk="1" fontAlgn="auto" latinLnBrk="0" hangingPunct="1">
                        <a:lnSpc>
                          <a:spcPct val="115000"/>
                        </a:lnSpc>
                        <a:spcBef>
                          <a:spcPts val="240"/>
                        </a:spcBef>
                        <a:spcAft>
                          <a:spcPts val="240"/>
                        </a:spcAft>
                        <a:buClrTx/>
                        <a:buSzTx/>
                        <a:buFontTx/>
                        <a:buNone/>
                        <a:tabLst/>
                        <a:defRPr/>
                      </a:pPr>
                      <a:r>
                        <a:rPr lang="en-US" sz="1400" b="0" dirty="0" smtClean="0">
                          <a:solidFill>
                            <a:schemeClr val="tx1"/>
                          </a:solidFill>
                          <a:effectLst/>
                          <a:latin typeface="Arial" panose="020B0604020202020204" pitchFamily="34" charset="0"/>
                          <a:ea typeface="Calibri"/>
                          <a:cs typeface="Arial" panose="020B0604020202020204" pitchFamily="34" charset="0"/>
                        </a:rPr>
                        <a:t>Heart failure</a:t>
                      </a:r>
                    </a:p>
                  </a:txBody>
                  <a:tcPr marL="78310" marR="7831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pPr marL="0" marR="0" algn="ctr">
                        <a:lnSpc>
                          <a:spcPct val="115000"/>
                        </a:lnSpc>
                        <a:spcBef>
                          <a:spcPts val="240"/>
                        </a:spcBef>
                        <a:spcAft>
                          <a:spcPts val="240"/>
                        </a:spcAft>
                      </a:pPr>
                      <a:r>
                        <a:rPr lang="en-US" sz="1400" b="0" dirty="0" smtClean="0">
                          <a:solidFill>
                            <a:schemeClr val="tx1"/>
                          </a:solidFill>
                          <a:effectLst/>
                          <a:latin typeface="Arial" panose="020B0604020202020204" pitchFamily="34" charset="0"/>
                          <a:ea typeface="Calibri"/>
                          <a:cs typeface="Arial" panose="020B0604020202020204" pitchFamily="34" charset="0"/>
                        </a:rPr>
                        <a:t>16</a:t>
                      </a:r>
                      <a:endParaRPr lang="en-US" sz="1400" b="0" dirty="0">
                        <a:solidFill>
                          <a:schemeClr val="tx1"/>
                        </a:solidFill>
                        <a:effectLst/>
                        <a:latin typeface="Arial" panose="020B0604020202020204" pitchFamily="34" charset="0"/>
                        <a:ea typeface="Calibri"/>
                        <a:cs typeface="Arial" panose="020B0604020202020204" pitchFamily="34" charset="0"/>
                      </a:endParaRPr>
                    </a:p>
                  </a:txBody>
                  <a:tcPr marL="78310" marR="7831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pPr algn="ctr"/>
                      <a:r>
                        <a:rPr lang="en-GB" sz="1400" dirty="0" smtClean="0">
                          <a:latin typeface="Arial" panose="020B0604020202020204" pitchFamily="34" charset="0"/>
                          <a:cs typeface="Arial" panose="020B0604020202020204" pitchFamily="34" charset="0"/>
                        </a:rPr>
                        <a:t>16</a:t>
                      </a:r>
                      <a:endParaRPr lang="en-GB" sz="1400" dirty="0">
                        <a:latin typeface="Arial" panose="020B0604020202020204" pitchFamily="34" charset="0"/>
                        <a:cs typeface="Arial" panose="020B0604020202020204" pitchFamily="34" charset="0"/>
                      </a:endParaRPr>
                    </a:p>
                  </a:txBody>
                  <a:tcPr marL="78310" marR="7831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pPr algn="ctr"/>
                      <a:r>
                        <a:rPr lang="en-GB" sz="1400" dirty="0" smtClean="0">
                          <a:latin typeface="Arial" panose="020B0604020202020204" pitchFamily="34" charset="0"/>
                          <a:cs typeface="Arial" panose="020B0604020202020204" pitchFamily="34" charset="0"/>
                        </a:rPr>
                        <a:t>31.8</a:t>
                      </a:r>
                      <a:endParaRPr lang="en-GB" sz="1400" dirty="0">
                        <a:latin typeface="Arial" panose="020B0604020202020204" pitchFamily="34" charset="0"/>
                        <a:cs typeface="Arial" panose="020B0604020202020204" pitchFamily="34" charset="0"/>
                      </a:endParaRPr>
                    </a:p>
                  </a:txBody>
                  <a:tcPr marL="78310" marR="78310" marT="0" marB="0" anchor="ctr">
                    <a:lnL w="12700" cap="flat" cmpd="sng" algn="ctr">
                      <a:noFill/>
                      <a:prstDash val="solid"/>
                      <a:round/>
                      <a:headEnd type="none" w="med" len="med"/>
                      <a:tailEnd type="none" w="med" len="med"/>
                    </a:lnL>
                    <a:lnR w="12700" cmpd="sng">
                      <a:noFill/>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marL="0" algn="ctr" defTabSz="914290" rtl="0" eaLnBrk="1" latinLnBrk="0" hangingPunct="1"/>
                      <a:r>
                        <a:rPr lang="en-GB" sz="1400" kern="1200" dirty="0" smtClean="0">
                          <a:solidFill>
                            <a:schemeClr val="tx1"/>
                          </a:solidFill>
                          <a:latin typeface="Arial" panose="020B0604020202020204" pitchFamily="34" charset="0"/>
                          <a:ea typeface="+mn-ea"/>
                          <a:cs typeface="Arial" panose="020B0604020202020204" pitchFamily="34" charset="0"/>
                        </a:rPr>
                        <a:t>31.9</a:t>
                      </a:r>
                      <a:endParaRPr lang="en-GB" sz="1400" kern="1200" dirty="0">
                        <a:solidFill>
                          <a:schemeClr val="tx1"/>
                        </a:solidFill>
                        <a:latin typeface="Arial" panose="020B0604020202020204" pitchFamily="34" charset="0"/>
                        <a:ea typeface="+mn-ea"/>
                        <a:cs typeface="Arial" panose="020B0604020202020204" pitchFamily="34" charset="0"/>
                      </a:endParaRPr>
                    </a:p>
                  </a:txBody>
                  <a:tcPr marL="78310" marR="78310" marT="0" marB="0" anchor="ctr">
                    <a:lnL w="12700" cap="flat" cmpd="sng" algn="ctr">
                      <a:noFill/>
                      <a:prstDash val="solid"/>
                      <a:round/>
                      <a:headEnd type="none" w="med" len="med"/>
                      <a:tailEnd type="none" w="med" len="med"/>
                    </a:lnL>
                    <a:lnR w="12700" cmpd="sng">
                      <a:noFill/>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AEAEA"/>
                    </a:solidFill>
                  </a:tcPr>
                </a:tc>
                <a:extLst>
                  <a:ext uri="{0D108BD9-81ED-4DB2-BD59-A6C34878D82A}">
                    <a16:rowId xmlns:a16="http://schemas.microsoft.com/office/drawing/2014/main" xmlns="" val="10011"/>
                  </a:ext>
                </a:extLst>
              </a:tr>
              <a:tr h="329879">
                <a:tc>
                  <a:txBody>
                    <a:bodyPr/>
                    <a:lstStyle/>
                    <a:p>
                      <a:pPr marL="85725" marR="0" indent="0" algn="l" defTabSz="914400" rtl="0" eaLnBrk="1" fontAlgn="auto" latinLnBrk="0" hangingPunct="1">
                        <a:lnSpc>
                          <a:spcPct val="115000"/>
                        </a:lnSpc>
                        <a:spcBef>
                          <a:spcPts val="240"/>
                        </a:spcBef>
                        <a:spcAft>
                          <a:spcPts val="240"/>
                        </a:spcAft>
                        <a:buClrTx/>
                        <a:buSzTx/>
                        <a:buFontTx/>
                        <a:buNone/>
                        <a:tabLst/>
                        <a:defRPr/>
                      </a:pPr>
                      <a:r>
                        <a:rPr lang="en-US" sz="1400" b="0" dirty="0" smtClean="0">
                          <a:solidFill>
                            <a:schemeClr val="tx1"/>
                          </a:solidFill>
                          <a:effectLst/>
                          <a:latin typeface="Arial" panose="020B0604020202020204" pitchFamily="34" charset="0"/>
                          <a:ea typeface="Calibri"/>
                          <a:cs typeface="Arial" panose="020B0604020202020204" pitchFamily="34" charset="0"/>
                        </a:rPr>
                        <a:t>MI</a:t>
                      </a:r>
                    </a:p>
                  </a:txBody>
                  <a:tcPr marL="78310" marR="7831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5000"/>
                        </a:lnSpc>
                        <a:spcBef>
                          <a:spcPts val="240"/>
                        </a:spcBef>
                        <a:spcAft>
                          <a:spcPts val="240"/>
                        </a:spcAft>
                      </a:pPr>
                      <a:r>
                        <a:rPr lang="en-US" sz="1400" b="0" dirty="0" smtClean="0">
                          <a:solidFill>
                            <a:schemeClr val="tx1"/>
                          </a:solidFill>
                          <a:effectLst/>
                          <a:latin typeface="Arial" panose="020B0604020202020204" pitchFamily="34" charset="0"/>
                          <a:ea typeface="Calibri"/>
                          <a:cs typeface="Arial" panose="020B0604020202020204" pitchFamily="34" charset="0"/>
                        </a:rPr>
                        <a:t>3</a:t>
                      </a:r>
                      <a:endParaRPr lang="en-US" sz="1400" b="0" dirty="0">
                        <a:solidFill>
                          <a:schemeClr val="tx1"/>
                        </a:solidFill>
                        <a:effectLst/>
                        <a:latin typeface="Arial" panose="020B0604020202020204" pitchFamily="34" charset="0"/>
                        <a:ea typeface="Calibri"/>
                        <a:cs typeface="Arial" panose="020B0604020202020204" pitchFamily="34" charset="0"/>
                      </a:endParaRPr>
                    </a:p>
                  </a:txBody>
                  <a:tcPr marL="78310" marR="7831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dirty="0" smtClean="0">
                          <a:latin typeface="Arial" panose="020B0604020202020204" pitchFamily="34" charset="0"/>
                          <a:cs typeface="Arial" panose="020B0604020202020204" pitchFamily="34" charset="0"/>
                        </a:rPr>
                        <a:t>3</a:t>
                      </a:r>
                      <a:endParaRPr lang="en-GB" sz="1400" dirty="0">
                        <a:latin typeface="Arial" panose="020B0604020202020204" pitchFamily="34" charset="0"/>
                        <a:cs typeface="Arial" panose="020B0604020202020204" pitchFamily="34" charset="0"/>
                      </a:endParaRPr>
                    </a:p>
                  </a:txBody>
                  <a:tcPr marL="78310" marR="7831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400" dirty="0" smtClean="0">
                          <a:latin typeface="Arial" panose="020B0604020202020204" pitchFamily="34" charset="0"/>
                          <a:cs typeface="Arial" panose="020B0604020202020204" pitchFamily="34" charset="0"/>
                        </a:rPr>
                        <a:t>16.9</a:t>
                      </a:r>
                      <a:endParaRPr lang="en-GB" sz="1400" dirty="0">
                        <a:latin typeface="Arial" panose="020B0604020202020204" pitchFamily="34" charset="0"/>
                        <a:cs typeface="Arial" panose="020B0604020202020204" pitchFamily="34" charset="0"/>
                      </a:endParaRPr>
                    </a:p>
                  </a:txBody>
                  <a:tcPr marL="78310" marR="78310" marT="0" marB="0" anchor="ctr">
                    <a:lnL w="12700" cap="flat" cmpd="sng" algn="ctr">
                      <a:noFill/>
                      <a:prstDash val="solid"/>
                      <a:round/>
                      <a:headEnd type="none" w="med" len="med"/>
                      <a:tailEnd type="none" w="med" len="med"/>
                    </a:lnL>
                    <a:lnR w="12700" cmpd="sng">
                      <a:noFill/>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dirty="0" smtClean="0">
                          <a:latin typeface="Arial" panose="020B0604020202020204" pitchFamily="34" charset="0"/>
                          <a:cs typeface="Arial" panose="020B0604020202020204" pitchFamily="34" charset="0"/>
                        </a:rPr>
                        <a:t>16.1</a:t>
                      </a:r>
                      <a:endParaRPr lang="en-GB" sz="1400" dirty="0">
                        <a:latin typeface="Arial" panose="020B0604020202020204" pitchFamily="34" charset="0"/>
                        <a:cs typeface="Arial" panose="020B0604020202020204" pitchFamily="34" charset="0"/>
                      </a:endParaRPr>
                    </a:p>
                  </a:txBody>
                  <a:tcPr marL="78310" marR="78310" marT="0" marB="0" anchor="ctr">
                    <a:lnL w="12700" cap="flat" cmpd="sng" algn="ctr">
                      <a:noFill/>
                      <a:prstDash val="solid"/>
                      <a:round/>
                      <a:headEnd type="none" w="med" len="med"/>
                      <a:tailEnd type="none" w="med" len="med"/>
                    </a:lnL>
                    <a:lnR w="12700" cmpd="sng">
                      <a:noFill/>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12"/>
                  </a:ext>
                </a:extLst>
              </a:tr>
            </a:tbl>
          </a:graphicData>
        </a:graphic>
      </p:graphicFrame>
      <p:sp>
        <p:nvSpPr>
          <p:cNvPr id="2" name="Rectangle 1"/>
          <p:cNvSpPr/>
          <p:nvPr/>
        </p:nvSpPr>
        <p:spPr>
          <a:xfrm>
            <a:off x="337502" y="3873987"/>
            <a:ext cx="8465186" cy="136361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dirty="0">
              <a:solidFill>
                <a:prstClr val="white"/>
              </a:solidFill>
            </a:endParaRPr>
          </a:p>
        </p:txBody>
      </p:sp>
      <p:sp>
        <p:nvSpPr>
          <p:cNvPr id="8" name="Rectangle 7"/>
          <p:cNvSpPr/>
          <p:nvPr/>
        </p:nvSpPr>
        <p:spPr>
          <a:xfrm>
            <a:off x="337503" y="3229159"/>
            <a:ext cx="8465186" cy="33131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dirty="0">
              <a:solidFill>
                <a:prstClr val="white"/>
              </a:solidFill>
            </a:endParaRPr>
          </a:p>
        </p:txBody>
      </p:sp>
    </p:spTree>
    <p:extLst>
      <p:ext uri="{BB962C8B-B14F-4D97-AF65-F5344CB8AC3E}">
        <p14:creationId xmlns:p14="http://schemas.microsoft.com/office/powerpoint/2010/main" val="3717375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20" name="Text Placeholder 11"/>
          <p:cNvSpPr>
            <a:spLocks noGrp="1"/>
          </p:cNvSpPr>
          <p:nvPr>
            <p:ph type="body" sz="quarter" idx="14"/>
          </p:nvPr>
        </p:nvSpPr>
        <p:spPr/>
        <p:txBody>
          <a:bodyPr>
            <a:normAutofit/>
          </a:bodyPr>
          <a:lstStyle/>
          <a:p>
            <a:r>
              <a:rPr lang="en-GB" altLang="en-US" dirty="0" smtClean="0">
                <a:solidFill>
                  <a:srgbClr val="03497C"/>
                </a:solidFill>
                <a:latin typeface="Arial" charset="0"/>
                <a:ea typeface="Geneva" pitchFamily="-102" charset="-128"/>
              </a:rPr>
              <a:t>*Overall, 56</a:t>
            </a:r>
            <a:r>
              <a:rPr lang="en-GB" altLang="en-US" dirty="0">
                <a:solidFill>
                  <a:srgbClr val="03497C"/>
                </a:solidFill>
                <a:latin typeface="Arial" charset="0"/>
                <a:ea typeface="Geneva" pitchFamily="-102" charset="-128"/>
              </a:rPr>
              <a:t>% </a:t>
            </a:r>
            <a:r>
              <a:rPr lang="en-GB" altLang="en-US" dirty="0" smtClean="0">
                <a:solidFill>
                  <a:srgbClr val="03497C"/>
                </a:solidFill>
                <a:latin typeface="Arial" charset="0"/>
                <a:ea typeface="Geneva" pitchFamily="-102" charset="-128"/>
              </a:rPr>
              <a:t>of dabigatran users switched </a:t>
            </a:r>
            <a:r>
              <a:rPr lang="en-GB" altLang="en-US" dirty="0">
                <a:solidFill>
                  <a:srgbClr val="03497C"/>
                </a:solidFill>
                <a:latin typeface="Arial" charset="0"/>
                <a:ea typeface="Geneva" pitchFamily="-102" charset="-128"/>
              </a:rPr>
              <a:t>from warfarin, 44% </a:t>
            </a:r>
            <a:r>
              <a:rPr lang="en-GB" altLang="en-US" dirty="0" smtClean="0">
                <a:solidFill>
                  <a:srgbClr val="03497C"/>
                </a:solidFill>
                <a:latin typeface="Arial" charset="0"/>
                <a:ea typeface="Geneva" pitchFamily="-102" charset="-128"/>
              </a:rPr>
              <a:t>were OAC-naïve</a:t>
            </a:r>
            <a:r>
              <a:rPr lang="en-GB" altLang="en-US" dirty="0" smtClean="0">
                <a:solidFill>
                  <a:srgbClr val="03497C"/>
                </a:solidFill>
              </a:rPr>
              <a:t>; </a:t>
            </a:r>
            <a:r>
              <a:rPr lang="en-GB" altLang="en-US" dirty="0" smtClean="0"/>
              <a:t>SD, standard deviation</a:t>
            </a:r>
          </a:p>
          <a:p>
            <a:r>
              <a:rPr lang="en-GB" dirty="0" smtClean="0"/>
              <a:t>1. C</a:t>
            </a:r>
            <a:r>
              <a:rPr lang="fr-FR" dirty="0" smtClean="0"/>
              <a:t>han </a:t>
            </a:r>
            <a:r>
              <a:rPr lang="fr-FR" dirty="0"/>
              <a:t>Y-H et al. Stroke </a:t>
            </a:r>
            <a:r>
              <a:rPr lang="fr-FR" dirty="0" smtClean="0"/>
              <a:t>2016</a:t>
            </a:r>
            <a:endParaRPr lang="en-GB" dirty="0"/>
          </a:p>
        </p:txBody>
      </p:sp>
      <p:sp>
        <p:nvSpPr>
          <p:cNvPr id="8" name="Rectangle 2"/>
          <p:cNvSpPr>
            <a:spLocks noGrp="1" noChangeArrowheads="1"/>
          </p:cNvSpPr>
          <p:nvPr>
            <p:ph type="title"/>
          </p:nvPr>
        </p:nvSpPr>
        <p:spPr>
          <a:xfrm>
            <a:off x="323527" y="188641"/>
            <a:ext cx="8586297" cy="720080"/>
          </a:xfrm>
          <a:ln>
            <a:miter lim="800000"/>
            <a:headEnd/>
            <a:tailEnd/>
          </a:ln>
        </p:spPr>
        <p:txBody>
          <a:bodyPr>
            <a:noAutofit/>
          </a:bodyPr>
          <a:lstStyle/>
          <a:p>
            <a:pPr>
              <a:defRPr/>
            </a:pPr>
            <a:r>
              <a:rPr lang="en-GB" sz="2000" kern="1200" dirty="0" smtClean="0">
                <a:cs typeface="Tahoma" pitchFamily="34" charset="0"/>
              </a:rPr>
              <a:t>Most patients received dabigatran 110 mg BID; patients receiving 150 mg were younger, and more often male, with a lower bleeding and stroke risk</a:t>
            </a:r>
            <a:endParaRPr lang="en-GB" sz="2000" strike="sngStrike" kern="1200" dirty="0">
              <a:solidFill>
                <a:srgbClr val="FF0000"/>
              </a:solidFill>
              <a:cs typeface="Tahoma" pitchFamily="34" charset="0"/>
            </a:endParaRPr>
          </a:p>
        </p:txBody>
      </p:sp>
      <p:graphicFrame>
        <p:nvGraphicFramePr>
          <p:cNvPr id="843068" name="Group 316"/>
          <p:cNvGraphicFramePr>
            <a:graphicFrameLocks noGrp="1"/>
          </p:cNvGraphicFramePr>
          <p:nvPr>
            <p:ph idx="4294967295"/>
            <p:extLst>
              <p:ext uri="{D42A27DB-BD31-4B8C-83A1-F6EECF244321}">
                <p14:modId xmlns:p14="http://schemas.microsoft.com/office/powerpoint/2010/main" val="2991459805"/>
              </p:ext>
            </p:extLst>
          </p:nvPr>
        </p:nvGraphicFramePr>
        <p:xfrm>
          <a:off x="342900" y="1490659"/>
          <a:ext cx="8459787" cy="3856206"/>
        </p:xfrm>
        <a:graphic>
          <a:graphicData uri="http://schemas.openxmlformats.org/drawingml/2006/table">
            <a:tbl>
              <a:tblPr/>
              <a:tblGrid>
                <a:gridCol w="3313696">
                  <a:extLst>
                    <a:ext uri="{9D8B030D-6E8A-4147-A177-3AD203B41FA5}">
                      <a16:colId xmlns:a16="http://schemas.microsoft.com/office/drawing/2014/main" xmlns="" val="20000"/>
                    </a:ext>
                  </a:extLst>
                </a:gridCol>
                <a:gridCol w="1691884">
                  <a:extLst>
                    <a:ext uri="{9D8B030D-6E8A-4147-A177-3AD203B41FA5}">
                      <a16:colId xmlns:a16="http://schemas.microsoft.com/office/drawing/2014/main" xmlns="" val="20001"/>
                    </a:ext>
                  </a:extLst>
                </a:gridCol>
                <a:gridCol w="1890067">
                  <a:extLst>
                    <a:ext uri="{9D8B030D-6E8A-4147-A177-3AD203B41FA5}">
                      <a16:colId xmlns:a16="http://schemas.microsoft.com/office/drawing/2014/main" xmlns="" val="20002"/>
                    </a:ext>
                  </a:extLst>
                </a:gridCol>
                <a:gridCol w="1564140">
                  <a:extLst>
                    <a:ext uri="{9D8B030D-6E8A-4147-A177-3AD203B41FA5}">
                      <a16:colId xmlns:a16="http://schemas.microsoft.com/office/drawing/2014/main" xmlns="" val="20003"/>
                    </a:ext>
                  </a:extLst>
                </a:gridCol>
              </a:tblGrid>
              <a:tr h="46815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Arial" panose="020B0604020202020204" pitchFamily="34" charset="0"/>
                          <a:ea typeface="ＭＳ Ｐゴシック" pitchFamily="1" charset="-128"/>
                          <a:cs typeface="Arial" panose="020B0604020202020204" pitchFamily="34" charset="0"/>
                        </a:rPr>
                        <a:t>Characteristic</a:t>
                      </a:r>
                    </a:p>
                  </a:txBody>
                  <a:tcPr marL="45717" marR="45717" marT="45724" marB="45724" anchor="ctr" horzOverflow="overflow">
                    <a:lnL>
                      <a:noFill/>
                    </a:lnL>
                    <a:lnR>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2">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Arial" panose="020B0604020202020204" pitchFamily="34" charset="0"/>
                          <a:ea typeface="ＭＳ Ｐゴシック" pitchFamily="1" charset="-128"/>
                          <a:cs typeface="Arial" panose="020B0604020202020204" pitchFamily="34" charset="0"/>
                        </a:rPr>
                        <a:t>Dabigatran</a:t>
                      </a:r>
                      <a:br>
                        <a:rPr kumimoji="0" lang="en-US" sz="1600" b="1" i="0" u="none" strike="noStrike" cap="none" normalizeH="0" baseline="0" dirty="0" smtClean="0">
                          <a:ln>
                            <a:noFill/>
                          </a:ln>
                          <a:solidFill>
                            <a:schemeClr val="bg1"/>
                          </a:solidFill>
                          <a:effectLst/>
                          <a:latin typeface="Arial" panose="020B0604020202020204" pitchFamily="34" charset="0"/>
                          <a:ea typeface="ＭＳ Ｐゴシック" pitchFamily="1" charset="-128"/>
                          <a:cs typeface="Arial" panose="020B0604020202020204" pitchFamily="34" charset="0"/>
                        </a:rPr>
                      </a:br>
                      <a:r>
                        <a:rPr kumimoji="0" lang="en-US" sz="1600" b="1" i="0" u="none" strike="noStrike" cap="none" normalizeH="0" baseline="0" dirty="0" smtClean="0">
                          <a:ln>
                            <a:noFill/>
                          </a:ln>
                          <a:solidFill>
                            <a:schemeClr val="bg1"/>
                          </a:solidFill>
                          <a:effectLst/>
                          <a:latin typeface="Arial" panose="020B0604020202020204" pitchFamily="34" charset="0"/>
                          <a:ea typeface="ＭＳ Ｐゴシック" pitchFamily="1" charset="-128"/>
                          <a:cs typeface="Arial" panose="020B0604020202020204" pitchFamily="34" charset="0"/>
                        </a:rPr>
                        <a:t>110 mg BID*</a:t>
                      </a:r>
                    </a:p>
                  </a:txBody>
                  <a:tcPr marL="45717" marR="45717" marT="45724" marB="45724" anchor="ctr" horzOverflow="overflow">
                    <a:lnL>
                      <a:noFill/>
                    </a:lnL>
                    <a:lnR>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2">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Arial" panose="020B0604020202020204" pitchFamily="34" charset="0"/>
                          <a:ea typeface="ＭＳ Ｐゴシック" pitchFamily="1" charset="-128"/>
                          <a:cs typeface="Arial" panose="020B0604020202020204" pitchFamily="34" charset="0"/>
                        </a:rPr>
                        <a:t>Dabigatran</a:t>
                      </a:r>
                      <a:br>
                        <a:rPr kumimoji="0" lang="en-US" sz="1600" b="1" i="0" u="none" strike="noStrike" cap="none" normalizeH="0" baseline="0" dirty="0" smtClean="0">
                          <a:ln>
                            <a:noFill/>
                          </a:ln>
                          <a:solidFill>
                            <a:schemeClr val="bg1"/>
                          </a:solidFill>
                          <a:effectLst/>
                          <a:latin typeface="Arial" panose="020B0604020202020204" pitchFamily="34" charset="0"/>
                          <a:ea typeface="ＭＳ Ｐゴシック" pitchFamily="1" charset="-128"/>
                          <a:cs typeface="Arial" panose="020B0604020202020204" pitchFamily="34" charset="0"/>
                        </a:rPr>
                      </a:br>
                      <a:r>
                        <a:rPr kumimoji="0" lang="en-US" sz="1600" b="1" i="0" u="none" strike="noStrike" cap="none" normalizeH="0" baseline="0" dirty="0" smtClean="0">
                          <a:ln>
                            <a:noFill/>
                          </a:ln>
                          <a:solidFill>
                            <a:schemeClr val="bg1"/>
                          </a:solidFill>
                          <a:effectLst/>
                          <a:latin typeface="Arial" panose="020B0604020202020204" pitchFamily="34" charset="0"/>
                          <a:ea typeface="ＭＳ Ｐゴシック" pitchFamily="1" charset="-128"/>
                          <a:cs typeface="Arial" panose="020B0604020202020204" pitchFamily="34" charset="0"/>
                        </a:rPr>
                        <a:t>150 mg BID*</a:t>
                      </a:r>
                    </a:p>
                  </a:txBody>
                  <a:tcPr marL="45717" marR="45717" marT="45724" marB="45724" anchor="ctr" horzOverflow="overflow">
                    <a:lnL>
                      <a:noFill/>
                    </a:lnL>
                    <a:lnR>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2">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Arial" panose="020B0604020202020204" pitchFamily="34" charset="0"/>
                          <a:ea typeface="ＭＳ Ｐゴシック" pitchFamily="1" charset="-128"/>
                          <a:cs typeface="Arial" panose="020B0604020202020204" pitchFamily="34" charset="0"/>
                        </a:rPr>
                        <a:t>Warfarin</a:t>
                      </a:r>
                    </a:p>
                  </a:txBody>
                  <a:tcPr marL="45717" marR="45717" marT="45724" marB="45724" anchor="ctr" horzOverflow="overflow">
                    <a:lnL>
                      <a:noFill/>
                    </a:lnL>
                    <a:lnR>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2">
                        <a:lumMod val="75000"/>
                      </a:schemeClr>
                    </a:solidFill>
                  </a:tcPr>
                </a:tc>
                <a:extLst>
                  <a:ext uri="{0D108BD9-81ED-4DB2-BD59-A6C34878D82A}">
                    <a16:rowId xmlns:a16="http://schemas.microsoft.com/office/drawing/2014/main" xmlns="" val="10001"/>
                  </a:ext>
                </a:extLst>
              </a:tr>
              <a:tr h="46815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anose="020B0604020202020204" pitchFamily="34" charset="0"/>
                          <a:ea typeface="ＭＳ Ｐゴシック" pitchFamily="1" charset="-128"/>
                          <a:cs typeface="Arial" panose="020B0604020202020204" pitchFamily="34" charset="0"/>
                        </a:rPr>
                        <a:t>Patients, n</a:t>
                      </a:r>
                    </a:p>
                  </a:txBody>
                  <a:tcPr marL="45717" marR="45717" marT="45724" marB="45724" anchor="ctr" horzOverflow="overflow">
                    <a:lnL>
                      <a:noFill/>
                    </a:lnL>
                    <a:lnR>
                      <a:noFill/>
                    </a:lnR>
                    <a:lnT w="19050" cap="flat" cmpd="sng" algn="ctr">
                      <a:solidFill>
                        <a:schemeClr val="tx1"/>
                      </a:solidFill>
                      <a:prstDash val="solid"/>
                      <a:round/>
                      <a:headEnd type="none" w="med" len="med"/>
                      <a:tailEnd type="none" w="med" len="med"/>
                    </a:lnT>
                    <a:lnB>
                      <a:noFill/>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anose="020B0604020202020204" pitchFamily="34" charset="0"/>
                          <a:ea typeface="ＭＳ Ｐゴシック" pitchFamily="1" charset="-128"/>
                          <a:cs typeface="Arial" panose="020B0604020202020204" pitchFamily="34" charset="0"/>
                        </a:rPr>
                        <a:t>8772</a:t>
                      </a:r>
                    </a:p>
                  </a:txBody>
                  <a:tcPr marL="45717" marR="45717" marT="45724" marB="45724" anchor="ctr" horzOverflow="overflow">
                    <a:lnL>
                      <a:noFill/>
                    </a:lnL>
                    <a:lnR>
                      <a:noFill/>
                    </a:lnR>
                    <a:lnT w="19050" cap="flat" cmpd="sng" algn="ctr">
                      <a:solidFill>
                        <a:schemeClr val="tx1"/>
                      </a:solidFill>
                      <a:prstDash val="solid"/>
                      <a:round/>
                      <a:headEnd type="none" w="med" len="med"/>
                      <a:tailEnd type="none" w="med" len="med"/>
                    </a:lnT>
                    <a:lnB>
                      <a:noFill/>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anose="020B0604020202020204" pitchFamily="34" charset="0"/>
                          <a:ea typeface="ＭＳ Ｐゴシック" pitchFamily="1" charset="-128"/>
                          <a:cs typeface="Arial" panose="020B0604020202020204" pitchFamily="34" charset="0"/>
                        </a:rPr>
                        <a:t>1168</a:t>
                      </a:r>
                    </a:p>
                  </a:txBody>
                  <a:tcPr marL="45717" marR="45717" marT="45724" marB="45724" anchor="ctr" horzOverflow="overflow">
                    <a:lnL>
                      <a:noFill/>
                    </a:lnL>
                    <a:lnR>
                      <a:noFill/>
                    </a:lnR>
                    <a:lnT w="19050" cap="flat" cmpd="sng" algn="ctr">
                      <a:solidFill>
                        <a:schemeClr val="tx1"/>
                      </a:solidFill>
                      <a:prstDash val="solid"/>
                      <a:round/>
                      <a:headEnd type="none" w="med" len="med"/>
                      <a:tailEnd type="none" w="med" len="med"/>
                    </a:lnT>
                    <a:lnB>
                      <a:noFill/>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anose="020B0604020202020204" pitchFamily="34" charset="0"/>
                          <a:ea typeface="ＭＳ Ｐゴシック" pitchFamily="1" charset="-128"/>
                          <a:cs typeface="Arial" panose="020B0604020202020204" pitchFamily="34" charset="0"/>
                        </a:rPr>
                        <a:t>9913</a:t>
                      </a:r>
                    </a:p>
                  </a:txBody>
                  <a:tcPr marL="45717" marR="45717" marT="45724" marB="45724" anchor="ctr" horzOverflow="overflow">
                    <a:lnL>
                      <a:noFill/>
                    </a:lnL>
                    <a:lnR>
                      <a:noFill/>
                    </a:lnR>
                    <a:lnT w="19050" cap="flat" cmpd="sng" algn="ctr">
                      <a:solidFill>
                        <a:schemeClr val="tx1"/>
                      </a:solidFill>
                      <a:prstDash val="solid"/>
                      <a:round/>
                      <a:headEnd type="none" w="med" len="med"/>
                      <a:tailEnd type="none" w="med" len="med"/>
                    </a:lnT>
                    <a:lnB>
                      <a:noFill/>
                    </a:lnB>
                    <a:lnTlToBr>
                      <a:noFill/>
                    </a:lnTlToBr>
                    <a:lnBlToTr>
                      <a:noFill/>
                    </a:lnBlToTr>
                    <a:solidFill>
                      <a:srgbClr val="EAEAEA"/>
                    </a:solidFill>
                  </a:tcPr>
                </a:tc>
                <a:extLst>
                  <a:ext uri="{0D108BD9-81ED-4DB2-BD59-A6C34878D82A}">
                    <a16:rowId xmlns:a16="http://schemas.microsoft.com/office/drawing/2014/main" xmlns="" val="10002"/>
                  </a:ext>
                </a:extLst>
              </a:tr>
              <a:tr h="46815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anose="020B0604020202020204" pitchFamily="34" charset="0"/>
                          <a:ea typeface="ＭＳ Ｐゴシック" pitchFamily="1" charset="-128"/>
                          <a:cs typeface="Arial" panose="020B0604020202020204" pitchFamily="34" charset="0"/>
                        </a:rPr>
                        <a:t>Age, years, mean (SD)</a:t>
                      </a:r>
                    </a:p>
                  </a:txBody>
                  <a:tcPr marL="45717" marR="45717" marT="45724" marB="45724"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tab pos="1071563" algn="r"/>
                        </a:tabLst>
                      </a:pPr>
                      <a:r>
                        <a:rPr kumimoji="0" lang="en-US" sz="1600" b="0" i="0" u="none" strike="noStrike" cap="none" normalizeH="0" baseline="0" dirty="0" smtClean="0">
                          <a:ln>
                            <a:noFill/>
                          </a:ln>
                          <a:solidFill>
                            <a:schemeClr val="tx1"/>
                          </a:solidFill>
                          <a:effectLst/>
                          <a:latin typeface="Arial" panose="020B0604020202020204" pitchFamily="34" charset="0"/>
                          <a:ea typeface="ＭＳ Ｐゴシック" pitchFamily="1" charset="-128"/>
                          <a:cs typeface="Arial" panose="020B0604020202020204" pitchFamily="34" charset="0"/>
                        </a:rPr>
                        <a:t>76 (9)</a:t>
                      </a:r>
                    </a:p>
                  </a:txBody>
                  <a:tcPr marL="45717" marR="45717" marT="45724" marB="45724"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tab pos="1071563" algn="r"/>
                        </a:tabLst>
                      </a:pPr>
                      <a:r>
                        <a:rPr kumimoji="0" lang="en-US" sz="1600" b="0" i="0" u="none" strike="noStrike" cap="none" normalizeH="0" baseline="0" dirty="0" smtClean="0">
                          <a:ln>
                            <a:noFill/>
                          </a:ln>
                          <a:solidFill>
                            <a:schemeClr val="tx1"/>
                          </a:solidFill>
                          <a:effectLst/>
                          <a:latin typeface="Arial" panose="020B0604020202020204" pitchFamily="34" charset="0"/>
                          <a:ea typeface="ＭＳ Ｐゴシック" pitchFamily="1" charset="-128"/>
                          <a:cs typeface="Arial" panose="020B0604020202020204" pitchFamily="34" charset="0"/>
                        </a:rPr>
                        <a:t>71 (11)</a:t>
                      </a:r>
                    </a:p>
                  </a:txBody>
                  <a:tcPr marL="45717" marR="45717" marT="45724" marB="45724"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tab pos="1071563" algn="r"/>
                        </a:tabLst>
                      </a:pPr>
                      <a:r>
                        <a:rPr kumimoji="0" lang="en-US" sz="1600" b="0" i="0" u="none" strike="noStrike" cap="none" normalizeH="0" baseline="0" dirty="0" smtClean="0">
                          <a:ln>
                            <a:noFill/>
                          </a:ln>
                          <a:solidFill>
                            <a:schemeClr val="tx1"/>
                          </a:solidFill>
                          <a:effectLst/>
                          <a:latin typeface="Arial" panose="020B0604020202020204" pitchFamily="34" charset="0"/>
                          <a:ea typeface="ＭＳ Ｐゴシック" pitchFamily="1" charset="-128"/>
                          <a:cs typeface="Arial" panose="020B0604020202020204" pitchFamily="34" charset="0"/>
                        </a:rPr>
                        <a:t>76 (10)</a:t>
                      </a:r>
                    </a:p>
                  </a:txBody>
                  <a:tcPr marL="45717" marR="45717" marT="45724" marB="45724"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xmlns="" val="10003"/>
                  </a:ext>
                </a:extLst>
              </a:tr>
              <a:tr h="468154">
                <a:tc>
                  <a:txBody>
                    <a:bodyPr/>
                    <a:lstStyle/>
                    <a:p>
                      <a:pPr marL="174625"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anose="020B0604020202020204" pitchFamily="34" charset="0"/>
                          <a:ea typeface="ＭＳ Ｐゴシック" pitchFamily="1" charset="-128"/>
                          <a:cs typeface="Arial" panose="020B0604020202020204" pitchFamily="34" charset="0"/>
                        </a:rPr>
                        <a:t>Age ≥65 years, %</a:t>
                      </a:r>
                    </a:p>
                  </a:txBody>
                  <a:tcPr marL="45717" marR="45717" marT="45724" marB="45724"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tab pos="1071563" algn="r"/>
                        </a:tabLst>
                      </a:pPr>
                      <a:r>
                        <a:rPr kumimoji="0" lang="en-US" sz="1600" b="0" i="0" u="none" strike="noStrike" cap="none" normalizeH="0" baseline="0" dirty="0" smtClean="0">
                          <a:ln>
                            <a:noFill/>
                          </a:ln>
                          <a:solidFill>
                            <a:schemeClr val="tx1"/>
                          </a:solidFill>
                          <a:effectLst/>
                          <a:latin typeface="Arial" panose="020B0604020202020204" pitchFamily="34" charset="0"/>
                          <a:ea typeface="ＭＳ Ｐゴシック" pitchFamily="1" charset="-128"/>
                          <a:cs typeface="Arial" panose="020B0604020202020204" pitchFamily="34" charset="0"/>
                        </a:rPr>
                        <a:t>88</a:t>
                      </a:r>
                    </a:p>
                  </a:txBody>
                  <a:tcPr marL="45717" marR="45717" marT="45724" marB="45724"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tab pos="1071563" algn="r"/>
                        </a:tabLst>
                      </a:pPr>
                      <a:r>
                        <a:rPr kumimoji="0" lang="en-US" sz="1600" b="0" i="0" u="none" strike="noStrike" cap="none" normalizeH="0" baseline="0" dirty="0" smtClean="0">
                          <a:ln>
                            <a:noFill/>
                          </a:ln>
                          <a:solidFill>
                            <a:schemeClr val="tx1"/>
                          </a:solidFill>
                          <a:effectLst/>
                          <a:latin typeface="Arial" panose="020B0604020202020204" pitchFamily="34" charset="0"/>
                          <a:ea typeface="ＭＳ Ｐゴシック" pitchFamily="1" charset="-128"/>
                          <a:cs typeface="Arial" panose="020B0604020202020204" pitchFamily="34" charset="0"/>
                        </a:rPr>
                        <a:t>77</a:t>
                      </a:r>
                    </a:p>
                  </a:txBody>
                  <a:tcPr marL="45717" marR="45717" marT="45724" marB="45724"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tab pos="1071563" algn="r"/>
                        </a:tabLst>
                      </a:pPr>
                      <a:r>
                        <a:rPr kumimoji="0" lang="en-US" sz="1600" b="0" i="0" u="none" strike="noStrike" cap="none" normalizeH="0" baseline="0" dirty="0" smtClean="0">
                          <a:ln>
                            <a:noFill/>
                          </a:ln>
                          <a:solidFill>
                            <a:schemeClr val="tx1"/>
                          </a:solidFill>
                          <a:effectLst/>
                          <a:latin typeface="Arial" panose="020B0604020202020204" pitchFamily="34" charset="0"/>
                          <a:ea typeface="ＭＳ Ｐゴシック" pitchFamily="1" charset="-128"/>
                          <a:cs typeface="Arial" panose="020B0604020202020204" pitchFamily="34" charset="0"/>
                        </a:rPr>
                        <a:t>88</a:t>
                      </a:r>
                    </a:p>
                  </a:txBody>
                  <a:tcPr marL="45717" marR="45717" marT="45724" marB="45724"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xmlns="" val="10004"/>
                  </a:ext>
                </a:extLst>
              </a:tr>
              <a:tr h="468154">
                <a:tc>
                  <a:txBody>
                    <a:bodyPr/>
                    <a:lstStyle/>
                    <a:p>
                      <a:pPr marL="174625" marR="0" lvl="0" indent="0" algn="l" defTabSz="914400" rtl="0" eaLnBrk="1" fontAlgn="base" latinLnBrk="0" hangingPunct="1">
                        <a:lnSpc>
                          <a:spcPct val="100000"/>
                        </a:lnSpc>
                        <a:spcBef>
                          <a:spcPct val="20000"/>
                        </a:spcBef>
                        <a:spcAft>
                          <a:spcPct val="0"/>
                        </a:spcAft>
                        <a:buClrTx/>
                        <a:buSzTx/>
                        <a:buFontTx/>
                        <a:buNone/>
                        <a:tabLst/>
                        <a:defRPr/>
                      </a:pPr>
                      <a:r>
                        <a:rPr kumimoji="0" lang="en-US" sz="1600" b="0" i="0" u="none" strike="noStrike" cap="none" normalizeH="0" baseline="0" dirty="0" smtClean="0">
                          <a:ln>
                            <a:noFill/>
                          </a:ln>
                          <a:solidFill>
                            <a:schemeClr val="tx1"/>
                          </a:solidFill>
                          <a:effectLst/>
                          <a:latin typeface="Arial" panose="020B0604020202020204" pitchFamily="34" charset="0"/>
                          <a:ea typeface="ＭＳ Ｐゴシック" pitchFamily="1" charset="-128"/>
                          <a:cs typeface="Arial" panose="020B0604020202020204" pitchFamily="34" charset="0"/>
                        </a:rPr>
                        <a:t>Age ≥75 years, %</a:t>
                      </a:r>
                    </a:p>
                  </a:txBody>
                  <a:tcPr marL="45717" marR="45717" marT="45724" marB="45724"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tab pos="1071563" algn="r"/>
                        </a:tabLst>
                      </a:pPr>
                      <a:r>
                        <a:rPr kumimoji="0" lang="en-US" sz="1600" b="0" i="0" u="none" strike="noStrike" cap="none" normalizeH="0" baseline="0" dirty="0" smtClean="0">
                          <a:ln>
                            <a:noFill/>
                          </a:ln>
                          <a:solidFill>
                            <a:schemeClr val="tx1"/>
                          </a:solidFill>
                          <a:effectLst/>
                          <a:latin typeface="Arial" panose="020B0604020202020204" pitchFamily="34" charset="0"/>
                          <a:ea typeface="ＭＳ Ｐゴシック" pitchFamily="1" charset="-128"/>
                          <a:cs typeface="Arial" panose="020B0604020202020204" pitchFamily="34" charset="0"/>
                        </a:rPr>
                        <a:t>60</a:t>
                      </a:r>
                    </a:p>
                  </a:txBody>
                  <a:tcPr marL="45717" marR="45717" marT="45724" marB="45724"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tab pos="1071563" algn="r"/>
                        </a:tabLst>
                      </a:pPr>
                      <a:r>
                        <a:rPr kumimoji="0" lang="en-US" sz="1600" b="0" i="0" u="none" strike="noStrike" cap="none" normalizeH="0" baseline="0" dirty="0" smtClean="0">
                          <a:ln>
                            <a:noFill/>
                          </a:ln>
                          <a:solidFill>
                            <a:schemeClr val="tx1"/>
                          </a:solidFill>
                          <a:effectLst/>
                          <a:latin typeface="Arial" panose="020B0604020202020204" pitchFamily="34" charset="0"/>
                          <a:ea typeface="ＭＳ Ｐゴシック" pitchFamily="1" charset="-128"/>
                          <a:cs typeface="Arial" panose="020B0604020202020204" pitchFamily="34" charset="0"/>
                        </a:rPr>
                        <a:t>43</a:t>
                      </a:r>
                    </a:p>
                  </a:txBody>
                  <a:tcPr marL="45717" marR="45717" marT="45724" marB="45724"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tab pos="1071563" algn="r"/>
                        </a:tabLst>
                      </a:pPr>
                      <a:r>
                        <a:rPr kumimoji="0" lang="en-US" sz="1600" b="0" i="0" u="none" strike="noStrike" cap="none" normalizeH="0" baseline="0" dirty="0" smtClean="0">
                          <a:ln>
                            <a:noFill/>
                          </a:ln>
                          <a:solidFill>
                            <a:schemeClr val="tx1"/>
                          </a:solidFill>
                          <a:effectLst/>
                          <a:latin typeface="Arial" panose="020B0604020202020204" pitchFamily="34" charset="0"/>
                          <a:ea typeface="ＭＳ Ｐゴシック" pitchFamily="1" charset="-128"/>
                          <a:cs typeface="Arial" panose="020B0604020202020204" pitchFamily="34" charset="0"/>
                        </a:rPr>
                        <a:t>60</a:t>
                      </a:r>
                    </a:p>
                  </a:txBody>
                  <a:tcPr marL="45717" marR="45717" marT="45724" marB="45724"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xmlns="" val="10005"/>
                  </a:ext>
                </a:extLst>
              </a:tr>
              <a:tr h="46815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anose="020B0604020202020204" pitchFamily="34" charset="0"/>
                          <a:ea typeface="ＭＳ Ｐゴシック" pitchFamily="1" charset="-128"/>
                          <a:cs typeface="Arial" panose="020B0604020202020204" pitchFamily="34" charset="0"/>
                        </a:rPr>
                        <a:t>Male, %</a:t>
                      </a:r>
                    </a:p>
                  </a:txBody>
                  <a:tcPr marL="45717" marR="45717" marT="45724" marB="45724" anchor="ctr" horzOverflow="overflow">
                    <a:lnL>
                      <a:noFill/>
                    </a:lnL>
                    <a:lnR>
                      <a:noFill/>
                    </a:lnR>
                    <a:lnT>
                      <a:noFill/>
                    </a:lnT>
                    <a:lnB>
                      <a:noFill/>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tab pos="1071563" algn="r"/>
                        </a:tabLst>
                      </a:pPr>
                      <a:r>
                        <a:rPr kumimoji="0" lang="en-US" sz="1600" b="0" i="0" u="none" strike="noStrike" cap="none" normalizeH="0" baseline="0" dirty="0" smtClean="0">
                          <a:ln>
                            <a:noFill/>
                          </a:ln>
                          <a:solidFill>
                            <a:schemeClr val="tx1"/>
                          </a:solidFill>
                          <a:effectLst/>
                          <a:latin typeface="Arial" panose="020B0604020202020204" pitchFamily="34" charset="0"/>
                          <a:ea typeface="ＭＳ Ｐゴシック" pitchFamily="1" charset="-128"/>
                          <a:cs typeface="Arial" panose="020B0604020202020204" pitchFamily="34" charset="0"/>
                        </a:rPr>
                        <a:t>57</a:t>
                      </a:r>
                    </a:p>
                  </a:txBody>
                  <a:tcPr marL="45717" marR="45717" marT="45724" marB="45724" anchor="ctr" horzOverflow="overflow">
                    <a:lnL>
                      <a:noFill/>
                    </a:lnL>
                    <a:lnR>
                      <a:noFill/>
                    </a:lnR>
                    <a:lnT>
                      <a:noFill/>
                    </a:lnT>
                    <a:lnB>
                      <a:noFill/>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tab pos="1071563" algn="r"/>
                        </a:tabLst>
                      </a:pPr>
                      <a:r>
                        <a:rPr kumimoji="0" lang="en-US" sz="1600" b="0" i="0" u="none" strike="noStrike" cap="none" normalizeH="0" baseline="0" dirty="0" smtClean="0">
                          <a:ln>
                            <a:noFill/>
                          </a:ln>
                          <a:solidFill>
                            <a:schemeClr val="tx1"/>
                          </a:solidFill>
                          <a:effectLst/>
                          <a:latin typeface="Arial" panose="020B0604020202020204" pitchFamily="34" charset="0"/>
                          <a:ea typeface="ＭＳ Ｐゴシック" pitchFamily="1" charset="-128"/>
                          <a:cs typeface="Arial" panose="020B0604020202020204" pitchFamily="34" charset="0"/>
                        </a:rPr>
                        <a:t>66</a:t>
                      </a:r>
                    </a:p>
                  </a:txBody>
                  <a:tcPr marL="45717" marR="45717" marT="45724" marB="45724" anchor="ctr" horzOverflow="overflow">
                    <a:lnL>
                      <a:noFill/>
                    </a:lnL>
                    <a:lnR>
                      <a:noFill/>
                    </a:lnR>
                    <a:lnT>
                      <a:noFill/>
                    </a:lnT>
                    <a:lnB>
                      <a:noFill/>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tab pos="1071563" algn="r"/>
                        </a:tabLst>
                      </a:pPr>
                      <a:r>
                        <a:rPr kumimoji="0" lang="en-US" sz="1600" b="0" i="0" u="none" strike="noStrike" cap="none" normalizeH="0" baseline="0" dirty="0" smtClean="0">
                          <a:ln>
                            <a:noFill/>
                          </a:ln>
                          <a:solidFill>
                            <a:schemeClr val="tx1"/>
                          </a:solidFill>
                          <a:effectLst/>
                          <a:latin typeface="Arial" panose="020B0604020202020204" pitchFamily="34" charset="0"/>
                          <a:ea typeface="ＭＳ Ｐゴシック" pitchFamily="1" charset="-128"/>
                          <a:cs typeface="Arial" panose="020B0604020202020204" pitchFamily="34" charset="0"/>
                        </a:rPr>
                        <a:t>58</a:t>
                      </a:r>
                    </a:p>
                  </a:txBody>
                  <a:tcPr marL="45717" marR="45717" marT="45724" marB="45724" anchor="ctr" horzOverflow="overflow">
                    <a:lnL>
                      <a:noFill/>
                    </a:lnL>
                    <a:lnR>
                      <a:noFill/>
                    </a:lnR>
                    <a:lnT>
                      <a:noFill/>
                    </a:lnT>
                    <a:lnB>
                      <a:noFill/>
                    </a:lnB>
                    <a:lnTlToBr>
                      <a:noFill/>
                    </a:lnTlToBr>
                    <a:lnBlToTr>
                      <a:noFill/>
                    </a:lnBlToTr>
                    <a:solidFill>
                      <a:srgbClr val="EAEAEA"/>
                    </a:solidFill>
                  </a:tcPr>
                </a:tc>
                <a:extLst>
                  <a:ext uri="{0D108BD9-81ED-4DB2-BD59-A6C34878D82A}">
                    <a16:rowId xmlns:a16="http://schemas.microsoft.com/office/drawing/2014/main" xmlns="" val="10006"/>
                  </a:ext>
                </a:extLst>
              </a:tr>
              <a:tr h="46815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anose="020B0604020202020204" pitchFamily="34" charset="0"/>
                          <a:ea typeface="ＭＳ Ｐゴシック" pitchFamily="1" charset="-128"/>
                          <a:cs typeface="Arial" panose="020B0604020202020204" pitchFamily="34" charset="0"/>
                        </a:rPr>
                        <a:t>HAS-BLED score, mean (SD)</a:t>
                      </a:r>
                    </a:p>
                  </a:txBody>
                  <a:tcPr marL="45717" marR="45717" marT="45724" marB="45724"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tab pos="1071563" algn="r"/>
                        </a:tabLst>
                      </a:pPr>
                      <a:r>
                        <a:rPr kumimoji="0" lang="en-US" sz="1600" b="0" i="0" u="none" strike="noStrike" cap="none" normalizeH="0" baseline="0" dirty="0" smtClean="0">
                          <a:ln>
                            <a:noFill/>
                          </a:ln>
                          <a:solidFill>
                            <a:schemeClr val="tx1"/>
                          </a:solidFill>
                          <a:effectLst/>
                          <a:latin typeface="Arial" panose="020B0604020202020204" pitchFamily="34" charset="0"/>
                          <a:ea typeface="ＭＳ Ｐゴシック" pitchFamily="1" charset="-128"/>
                          <a:cs typeface="Arial" panose="020B0604020202020204" pitchFamily="34" charset="0"/>
                        </a:rPr>
                        <a:t>2.58 (1.00)</a:t>
                      </a:r>
                    </a:p>
                  </a:txBody>
                  <a:tcPr marL="45717" marR="45717" marT="45724" marB="45724"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tab pos="1071563" algn="r"/>
                        </a:tabLst>
                      </a:pPr>
                      <a:r>
                        <a:rPr kumimoji="0" lang="en-US" sz="1600" b="0" i="0" u="none" strike="noStrike" cap="none" normalizeH="0" baseline="0" dirty="0" smtClean="0">
                          <a:ln>
                            <a:noFill/>
                          </a:ln>
                          <a:solidFill>
                            <a:schemeClr val="tx1"/>
                          </a:solidFill>
                          <a:effectLst/>
                          <a:latin typeface="Arial" panose="020B0604020202020204" pitchFamily="34" charset="0"/>
                          <a:ea typeface="ＭＳ Ｐゴシック" pitchFamily="1" charset="-128"/>
                          <a:cs typeface="Arial" panose="020B0604020202020204" pitchFamily="34" charset="0"/>
                        </a:rPr>
                        <a:t>2.48 (1.05)</a:t>
                      </a:r>
                    </a:p>
                  </a:txBody>
                  <a:tcPr marL="45717" marR="45717" marT="45724" marB="45724"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tab pos="1071563" algn="r"/>
                        </a:tabLst>
                      </a:pPr>
                      <a:r>
                        <a:rPr kumimoji="0" lang="en-US" sz="1600" b="0" i="0" u="none" strike="noStrike" cap="none" normalizeH="0" baseline="0" dirty="0" smtClean="0">
                          <a:ln>
                            <a:noFill/>
                          </a:ln>
                          <a:solidFill>
                            <a:schemeClr val="tx1"/>
                          </a:solidFill>
                          <a:effectLst/>
                          <a:latin typeface="Arial" panose="020B0604020202020204" pitchFamily="34" charset="0"/>
                          <a:ea typeface="ＭＳ Ｐゴシック" pitchFamily="1" charset="-128"/>
                          <a:cs typeface="Arial" panose="020B0604020202020204" pitchFamily="34" charset="0"/>
                        </a:rPr>
                        <a:t>2.58 (1.06)</a:t>
                      </a:r>
                    </a:p>
                  </a:txBody>
                  <a:tcPr marL="45717" marR="45717" marT="45724" marB="45724"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xmlns="" val="10007"/>
                  </a:ext>
                </a:extLst>
              </a:tr>
              <a:tr h="46815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anose="020B0604020202020204" pitchFamily="34" charset="0"/>
                          <a:ea typeface="ＭＳ Ｐゴシック" pitchFamily="1" charset="-128"/>
                          <a:cs typeface="Arial" panose="020B0604020202020204" pitchFamily="34" charset="0"/>
                        </a:rPr>
                        <a:t>CHA</a:t>
                      </a:r>
                      <a:r>
                        <a:rPr kumimoji="0" lang="en-US" sz="1600" b="0" i="0" u="none" strike="noStrike" cap="none" normalizeH="0" baseline="-25000" dirty="0" smtClean="0">
                          <a:ln>
                            <a:noFill/>
                          </a:ln>
                          <a:solidFill>
                            <a:schemeClr val="tx1"/>
                          </a:solidFill>
                          <a:effectLst/>
                          <a:latin typeface="Arial" panose="020B0604020202020204" pitchFamily="34" charset="0"/>
                          <a:ea typeface="ＭＳ Ｐゴシック" pitchFamily="1" charset="-128"/>
                          <a:cs typeface="Arial" panose="020B0604020202020204" pitchFamily="34" charset="0"/>
                        </a:rPr>
                        <a:t>2</a:t>
                      </a:r>
                      <a:r>
                        <a:rPr kumimoji="0" lang="en-US" sz="1600" b="0" i="0" u="none" strike="noStrike" cap="none" normalizeH="0" baseline="0" dirty="0" smtClean="0">
                          <a:ln>
                            <a:noFill/>
                          </a:ln>
                          <a:solidFill>
                            <a:schemeClr val="tx1"/>
                          </a:solidFill>
                          <a:effectLst/>
                          <a:latin typeface="Arial" panose="020B0604020202020204" pitchFamily="34" charset="0"/>
                          <a:ea typeface="ＭＳ Ｐゴシック" pitchFamily="1" charset="-128"/>
                          <a:cs typeface="Arial" panose="020B0604020202020204" pitchFamily="34" charset="0"/>
                        </a:rPr>
                        <a:t>DS</a:t>
                      </a:r>
                      <a:r>
                        <a:rPr kumimoji="0" lang="en-US" sz="1600" b="0" i="0" u="none" strike="noStrike" cap="none" normalizeH="0" baseline="-25000" dirty="0" smtClean="0">
                          <a:ln>
                            <a:noFill/>
                          </a:ln>
                          <a:solidFill>
                            <a:schemeClr val="tx1"/>
                          </a:solidFill>
                          <a:effectLst/>
                          <a:latin typeface="Arial" panose="020B0604020202020204" pitchFamily="34" charset="0"/>
                          <a:ea typeface="ＭＳ Ｐゴシック" pitchFamily="1" charset="-128"/>
                          <a:cs typeface="Arial" panose="020B0604020202020204" pitchFamily="34" charset="0"/>
                        </a:rPr>
                        <a:t>2</a:t>
                      </a:r>
                      <a:r>
                        <a:rPr kumimoji="0" lang="en-US" sz="1600" b="0" i="0" u="none" strike="noStrike" cap="none" normalizeH="0" baseline="0" dirty="0" smtClean="0">
                          <a:ln>
                            <a:noFill/>
                          </a:ln>
                          <a:solidFill>
                            <a:schemeClr val="tx1"/>
                          </a:solidFill>
                          <a:effectLst/>
                          <a:latin typeface="Arial" panose="020B0604020202020204" pitchFamily="34" charset="0"/>
                          <a:ea typeface="ＭＳ Ｐゴシック" pitchFamily="1" charset="-128"/>
                          <a:cs typeface="Arial" panose="020B0604020202020204" pitchFamily="34" charset="0"/>
                        </a:rPr>
                        <a:t>-VASc score, mean (SD)</a:t>
                      </a:r>
                    </a:p>
                  </a:txBody>
                  <a:tcPr marL="45717" marR="45717" marT="45724" marB="45724" anchor="ctr" horzOverflow="overflow">
                    <a:lnL>
                      <a:noFill/>
                    </a:lnL>
                    <a:lnR>
                      <a:noFill/>
                    </a:lnR>
                    <a:lnT>
                      <a:noFill/>
                    </a:lnT>
                    <a:lnB>
                      <a:noFill/>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tab pos="1071563" algn="r"/>
                        </a:tabLst>
                      </a:pPr>
                      <a:r>
                        <a:rPr kumimoji="0" lang="en-US" sz="1600" b="0" i="0" u="none" strike="noStrike" cap="none" normalizeH="0" baseline="0" dirty="0" smtClean="0">
                          <a:ln>
                            <a:noFill/>
                          </a:ln>
                          <a:solidFill>
                            <a:schemeClr val="tx1"/>
                          </a:solidFill>
                          <a:effectLst/>
                          <a:latin typeface="Arial" panose="020B0604020202020204" pitchFamily="34" charset="0"/>
                          <a:ea typeface="ＭＳ Ｐゴシック" pitchFamily="1" charset="-128"/>
                          <a:cs typeface="Arial" panose="020B0604020202020204" pitchFamily="34" charset="0"/>
                        </a:rPr>
                        <a:t>4.16 (1.58)</a:t>
                      </a:r>
                    </a:p>
                  </a:txBody>
                  <a:tcPr marL="45717" marR="45717" marT="45724" marB="45724" anchor="ctr" horzOverflow="overflow">
                    <a:lnL>
                      <a:noFill/>
                    </a:lnL>
                    <a:lnR>
                      <a:noFill/>
                    </a:lnR>
                    <a:lnT>
                      <a:noFill/>
                    </a:lnT>
                    <a:lnB>
                      <a:noFill/>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tab pos="1071563" algn="r"/>
                        </a:tabLst>
                      </a:pPr>
                      <a:r>
                        <a:rPr kumimoji="0" lang="en-US" sz="1600" b="0" i="0" u="none" strike="noStrike" cap="none" normalizeH="0" baseline="0" dirty="0" smtClean="0">
                          <a:ln>
                            <a:noFill/>
                          </a:ln>
                          <a:solidFill>
                            <a:schemeClr val="tx1"/>
                          </a:solidFill>
                          <a:effectLst/>
                          <a:latin typeface="Arial" panose="020B0604020202020204" pitchFamily="34" charset="0"/>
                          <a:ea typeface="ＭＳ Ｐゴシック" pitchFamily="1" charset="-128"/>
                          <a:cs typeface="Arial" panose="020B0604020202020204" pitchFamily="34" charset="0"/>
                        </a:rPr>
                        <a:t>3.89 (1.59)</a:t>
                      </a:r>
                    </a:p>
                  </a:txBody>
                  <a:tcPr marL="45717" marR="45717" marT="45724" marB="45724" anchor="ctr" horzOverflow="overflow">
                    <a:lnL>
                      <a:noFill/>
                    </a:lnL>
                    <a:lnR>
                      <a:noFill/>
                    </a:lnR>
                    <a:lnT>
                      <a:noFill/>
                    </a:lnT>
                    <a:lnB>
                      <a:noFill/>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071563" algn="r"/>
                        </a:tabLst>
                      </a:pPr>
                      <a:r>
                        <a:rPr kumimoji="0" lang="en-US" sz="1600" b="0" i="0" u="none" strike="noStrike" cap="none" normalizeH="0" baseline="0" dirty="0" smtClean="0">
                          <a:ln>
                            <a:noFill/>
                          </a:ln>
                          <a:solidFill>
                            <a:schemeClr val="tx1"/>
                          </a:solidFill>
                          <a:effectLst/>
                          <a:latin typeface="Arial" panose="020B0604020202020204" pitchFamily="34" charset="0"/>
                          <a:ea typeface="ＭＳ Ｐゴシック" pitchFamily="1" charset="-128"/>
                          <a:cs typeface="Arial" panose="020B0604020202020204" pitchFamily="34" charset="0"/>
                        </a:rPr>
                        <a:t>4.16 (1.75)</a:t>
                      </a:r>
                    </a:p>
                  </a:txBody>
                  <a:tcPr marL="45717" marR="45717" marT="45724" marB="45724" anchor="ctr" horzOverflow="overflow">
                    <a:lnL>
                      <a:noFill/>
                    </a:lnL>
                    <a:lnR>
                      <a:noFill/>
                    </a:lnR>
                    <a:lnT>
                      <a:noFill/>
                    </a:lnT>
                    <a:lnB>
                      <a:noFill/>
                    </a:lnB>
                    <a:lnTlToBr>
                      <a:noFill/>
                    </a:lnTlToBr>
                    <a:lnBlToTr>
                      <a:noFill/>
                    </a:lnBlToTr>
                    <a:solidFill>
                      <a:srgbClr val="EAEAEA"/>
                    </a:solidFill>
                  </a:tcPr>
                </a:tc>
                <a:extLst>
                  <a:ext uri="{0D108BD9-81ED-4DB2-BD59-A6C34878D82A}">
                    <a16:rowId xmlns:a16="http://schemas.microsoft.com/office/drawing/2014/main" xmlns="" val="10008"/>
                  </a:ext>
                </a:extLst>
              </a:tr>
            </a:tbl>
          </a:graphicData>
        </a:graphic>
      </p:graphicFrame>
      <p:sp>
        <p:nvSpPr>
          <p:cNvPr id="6" name="Rectangle 5"/>
          <p:cNvSpPr/>
          <p:nvPr/>
        </p:nvSpPr>
        <p:spPr>
          <a:xfrm>
            <a:off x="5452947" y="1427927"/>
            <a:ext cx="1696414" cy="397694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dirty="0">
              <a:solidFill>
                <a:prstClr val="white"/>
              </a:solidFill>
            </a:endParaRPr>
          </a:p>
        </p:txBody>
      </p:sp>
    </p:spTree>
    <p:extLst>
      <p:ext uri="{BB962C8B-B14F-4D97-AF65-F5344CB8AC3E}">
        <p14:creationId xmlns:p14="http://schemas.microsoft.com/office/powerpoint/2010/main" val="1620284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ext Placeholder 1"/>
          <p:cNvSpPr>
            <a:spLocks noGrp="1"/>
          </p:cNvSpPr>
          <p:nvPr>
            <p:ph type="body" sz="quarter" idx="14"/>
          </p:nvPr>
        </p:nvSpPr>
        <p:spPr>
          <a:xfrm>
            <a:off x="323528" y="6271711"/>
            <a:ext cx="8478000" cy="504825"/>
          </a:xfrm>
        </p:spPr>
        <p:txBody>
          <a:bodyPr/>
          <a:lstStyle/>
          <a:p>
            <a:r>
              <a:rPr lang="en-GB" altLang="en-US" dirty="0" smtClean="0"/>
              <a:t>*Dabigatran n=4402; data are for both 110 mg and 150 mg doses </a:t>
            </a:r>
            <a:r>
              <a:rPr lang="en-GB" altLang="en-US" dirty="0"/>
              <a:t>combined; </a:t>
            </a:r>
            <a:r>
              <a:rPr lang="en-GB" altLang="en-US" dirty="0" smtClean="0"/>
              <a:t>**All </a:t>
            </a:r>
            <a:r>
              <a:rPr lang="en-GB" altLang="en-US" dirty="0"/>
              <a:t>hospitalized major bleeding</a:t>
            </a:r>
            <a:r>
              <a:rPr lang="en-GB" dirty="0" smtClean="0"/>
              <a:t/>
            </a:r>
            <a:br>
              <a:rPr lang="en-GB" dirty="0" smtClean="0"/>
            </a:br>
            <a:r>
              <a:rPr lang="en-GB" dirty="0" smtClean="0"/>
              <a:t>1. </a:t>
            </a:r>
            <a:r>
              <a:rPr lang="fr-FR" dirty="0" smtClean="0"/>
              <a:t>Chan </a:t>
            </a:r>
            <a:r>
              <a:rPr lang="fr-FR" dirty="0"/>
              <a:t>Y-H et al. Stroke 2016</a:t>
            </a:r>
            <a:endParaRPr lang="en-GB" dirty="0"/>
          </a:p>
        </p:txBody>
      </p:sp>
      <p:sp>
        <p:nvSpPr>
          <p:cNvPr id="85" name="Rectangle 84"/>
          <p:cNvSpPr/>
          <p:nvPr/>
        </p:nvSpPr>
        <p:spPr>
          <a:xfrm>
            <a:off x="1003610" y="1839943"/>
            <a:ext cx="7125630" cy="3060188"/>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smtClean="0">
              <a:solidFill>
                <a:srgbClr val="0F5385"/>
              </a:solidFill>
              <a:latin typeface="Arial" panose="020B0604020202020204" pitchFamily="34" charset="0"/>
              <a:cs typeface="Arial" panose="020B0604020202020204" pitchFamily="34" charset="0"/>
            </a:endParaRPr>
          </a:p>
        </p:txBody>
      </p:sp>
      <p:sp>
        <p:nvSpPr>
          <p:cNvPr id="3" name="Title 2"/>
          <p:cNvSpPr>
            <a:spLocks noGrp="1"/>
          </p:cNvSpPr>
          <p:nvPr>
            <p:ph type="title"/>
          </p:nvPr>
        </p:nvSpPr>
        <p:spPr>
          <a:xfrm>
            <a:off x="323528" y="188641"/>
            <a:ext cx="7938560" cy="720080"/>
          </a:xfrm>
        </p:spPr>
        <p:txBody>
          <a:bodyPr>
            <a:normAutofit fontScale="90000"/>
          </a:bodyPr>
          <a:lstStyle/>
          <a:p>
            <a:r>
              <a:rPr lang="en-GB" sz="2500" dirty="0" smtClean="0"/>
              <a:t>Reduced risks of ischaemic stroke, death, major bleeding, ICH and MI with dabigatran vs warfarin among new users</a:t>
            </a:r>
            <a:endParaRPr lang="en-GB" sz="2500" dirty="0"/>
          </a:p>
        </p:txBody>
      </p:sp>
      <p:sp>
        <p:nvSpPr>
          <p:cNvPr id="177" name="Text Box 11"/>
          <p:cNvSpPr txBox="1">
            <a:spLocks noChangeArrowheads="1"/>
          </p:cNvSpPr>
          <p:nvPr/>
        </p:nvSpPr>
        <p:spPr bwMode="auto">
          <a:xfrm>
            <a:off x="1070515" y="1995166"/>
            <a:ext cx="3632512" cy="246221"/>
          </a:xfrm>
          <a:prstGeom prst="rect">
            <a:avLst/>
          </a:prstGeom>
          <a:noFill/>
          <a:ln w="9525">
            <a:noFill/>
            <a:miter lim="800000"/>
            <a:headEnd/>
            <a:tailEnd/>
          </a:ln>
        </p:spPr>
        <p:txBody>
          <a:bodyPr wrap="square" lIns="0" tIns="0" rIns="0" bIns="0">
            <a:spAutoFit/>
          </a:bodyPr>
          <a:lstStyle/>
          <a:p>
            <a:pPr algn="ctr">
              <a:tabLst>
                <a:tab pos="2286000" algn="ctr"/>
                <a:tab pos="3949700" algn="ctr"/>
                <a:tab pos="6045200" algn="ctr"/>
                <a:tab pos="7434263" algn="ctr"/>
              </a:tabLst>
              <a:defRPr/>
            </a:pPr>
            <a:r>
              <a:rPr lang="en-US" sz="1600" b="1" dirty="0" smtClean="0">
                <a:solidFill>
                  <a:srgbClr val="03497C"/>
                </a:solidFill>
                <a:latin typeface="Arial" panose="020B0604020202020204" pitchFamily="34" charset="0"/>
                <a:ea typeface="ＭＳ Ｐゴシック" charset="0"/>
                <a:cs typeface="Arial" pitchFamily="34" charset="0"/>
              </a:rPr>
              <a:t>Warfarin-naïve users of dabigatran*</a:t>
            </a:r>
            <a:endParaRPr lang="en-US" sz="1400" dirty="0">
              <a:solidFill>
                <a:srgbClr val="03497C"/>
              </a:solidFill>
              <a:latin typeface="Arial" panose="020B0604020202020204" pitchFamily="34" charset="0"/>
              <a:ea typeface="ＭＳ Ｐゴシック" charset="0"/>
              <a:cs typeface="Arial" pitchFamily="34" charset="0"/>
            </a:endParaRPr>
          </a:p>
        </p:txBody>
      </p:sp>
      <p:grpSp>
        <p:nvGrpSpPr>
          <p:cNvPr id="11" name="Group 10"/>
          <p:cNvGrpSpPr/>
          <p:nvPr/>
        </p:nvGrpSpPr>
        <p:grpSpPr>
          <a:xfrm>
            <a:off x="3860212" y="4450426"/>
            <a:ext cx="654192" cy="90000"/>
            <a:chOff x="3433919" y="3011382"/>
            <a:chExt cx="654192" cy="90000"/>
          </a:xfrm>
          <a:solidFill>
            <a:schemeClr val="tx1"/>
          </a:solidFill>
        </p:grpSpPr>
        <p:sp>
          <p:nvSpPr>
            <p:cNvPr id="190" name="Line 72"/>
            <p:cNvSpPr>
              <a:spLocks noChangeShapeType="1"/>
            </p:cNvSpPr>
            <p:nvPr/>
          </p:nvSpPr>
          <p:spPr bwMode="auto">
            <a:xfrm flipV="1">
              <a:off x="3433919" y="3057916"/>
              <a:ext cx="654192" cy="1"/>
            </a:xfrm>
            <a:prstGeom prst="line">
              <a:avLst/>
            </a:prstGeom>
            <a:grpFill/>
            <a:ln w="19050">
              <a:solidFill>
                <a:schemeClr val="tx1"/>
              </a:solidFill>
              <a:prstDash val="solid"/>
              <a:round/>
              <a:headEnd/>
              <a:tailEnd/>
            </a:ln>
          </p:spPr>
          <p:txBody>
            <a:bodyPr/>
            <a:lstStyle/>
            <a:p>
              <a:endParaRPr lang="en-GB" sz="2000" dirty="0">
                <a:solidFill>
                  <a:srgbClr val="00498B"/>
                </a:solidFill>
                <a:latin typeface="Arial" panose="020B0604020202020204" pitchFamily="34" charset="0"/>
                <a:ea typeface="ＭＳ Ｐゴシック" charset="0"/>
                <a:cs typeface="Arial" pitchFamily="34" charset="0"/>
              </a:endParaRPr>
            </a:p>
          </p:txBody>
        </p:sp>
        <p:sp>
          <p:nvSpPr>
            <p:cNvPr id="191" name="Rectangle 53"/>
            <p:cNvSpPr>
              <a:spLocks noChangeArrowheads="1"/>
            </p:cNvSpPr>
            <p:nvPr/>
          </p:nvSpPr>
          <p:spPr bwMode="auto">
            <a:xfrm>
              <a:off x="3666881" y="3011382"/>
              <a:ext cx="90000" cy="90000"/>
            </a:xfrm>
            <a:prstGeom prst="ellipse">
              <a:avLst/>
            </a:prstGeom>
            <a:grpFill/>
            <a:ln w="28575">
              <a:solidFill>
                <a:schemeClr val="tx1"/>
              </a:solidFill>
              <a:miter lim="800000"/>
              <a:headEnd/>
              <a:tailEnd/>
            </a:ln>
          </p:spPr>
          <p:txBody>
            <a:bodyPr/>
            <a:lstStyle/>
            <a:p>
              <a:endParaRPr lang="en-GB" sz="2000" dirty="0">
                <a:solidFill>
                  <a:srgbClr val="00498B"/>
                </a:solidFill>
                <a:latin typeface="Arial" panose="020B0604020202020204" pitchFamily="34" charset="0"/>
                <a:ea typeface="ＭＳ Ｐゴシック" charset="0"/>
                <a:cs typeface="Arial" pitchFamily="34" charset="0"/>
              </a:endParaRPr>
            </a:p>
          </p:txBody>
        </p:sp>
      </p:grpSp>
      <p:sp>
        <p:nvSpPr>
          <p:cNvPr id="62" name="Line 32"/>
          <p:cNvSpPr>
            <a:spLocks noChangeShapeType="1"/>
          </p:cNvSpPr>
          <p:nvPr/>
        </p:nvSpPr>
        <p:spPr bwMode="auto">
          <a:xfrm flipV="1">
            <a:off x="4569764" y="2241387"/>
            <a:ext cx="8734" cy="2695746"/>
          </a:xfrm>
          <a:prstGeom prst="line">
            <a:avLst/>
          </a:prstGeom>
          <a:noFill/>
          <a:ln w="19050">
            <a:solidFill>
              <a:srgbClr val="00498B"/>
            </a:solidFill>
            <a:prstDash val="lgDash"/>
            <a:round/>
            <a:headEnd/>
            <a:tailEnd/>
          </a:ln>
        </p:spPr>
        <p:txBody>
          <a:bodyPr/>
          <a:lstStyle/>
          <a:p>
            <a:pPr>
              <a:defRPr/>
            </a:pPr>
            <a:endParaRPr lang="en-GB" dirty="0">
              <a:solidFill>
                <a:srgbClr val="0084CB"/>
              </a:solidFill>
              <a:latin typeface="Arial" panose="020B0604020202020204" pitchFamily="34" charset="0"/>
              <a:ea typeface="ＭＳ Ｐゴシック" charset="0"/>
              <a:cs typeface="Arial" pitchFamily="34" charset="0"/>
            </a:endParaRPr>
          </a:p>
        </p:txBody>
      </p:sp>
      <p:sp>
        <p:nvSpPr>
          <p:cNvPr id="63" name="Text Box 19"/>
          <p:cNvSpPr txBox="1">
            <a:spLocks noChangeArrowheads="1"/>
          </p:cNvSpPr>
          <p:nvPr/>
        </p:nvSpPr>
        <p:spPr bwMode="auto">
          <a:xfrm>
            <a:off x="3227200" y="5012683"/>
            <a:ext cx="430466" cy="215444"/>
          </a:xfrm>
          <a:prstGeom prst="rect">
            <a:avLst/>
          </a:prstGeom>
          <a:noFill/>
          <a:ln w="9525">
            <a:noFill/>
            <a:miter lim="800000"/>
            <a:headEnd/>
            <a:tailEnd/>
          </a:ln>
        </p:spPr>
        <p:txBody>
          <a:bodyPr wrap="square" lIns="0" tIns="0" rIns="0" bIns="0">
            <a:spAutoFit/>
          </a:bodyPr>
          <a:lstStyle/>
          <a:p>
            <a:pPr algn="ctr">
              <a:defRPr/>
            </a:pPr>
            <a:r>
              <a:rPr lang="en-US" sz="1400" dirty="0" smtClean="0">
                <a:solidFill>
                  <a:srgbClr val="03497C"/>
                </a:solidFill>
                <a:latin typeface="Arial" panose="020B0604020202020204" pitchFamily="34" charset="0"/>
                <a:ea typeface="ＭＳ Ｐゴシック" charset="0"/>
                <a:cs typeface="Arial" pitchFamily="34" charset="0"/>
              </a:rPr>
              <a:t>0.10</a:t>
            </a:r>
            <a:endParaRPr lang="en-US" sz="1400" dirty="0">
              <a:solidFill>
                <a:srgbClr val="03497C"/>
              </a:solidFill>
              <a:latin typeface="Arial" panose="020B0604020202020204" pitchFamily="34" charset="0"/>
              <a:ea typeface="ＭＳ Ｐゴシック" charset="0"/>
              <a:cs typeface="Arial" pitchFamily="34" charset="0"/>
            </a:endParaRPr>
          </a:p>
        </p:txBody>
      </p:sp>
      <p:sp>
        <p:nvSpPr>
          <p:cNvPr id="64" name="Text Box 19"/>
          <p:cNvSpPr txBox="1">
            <a:spLocks noChangeArrowheads="1"/>
          </p:cNvSpPr>
          <p:nvPr/>
        </p:nvSpPr>
        <p:spPr bwMode="auto">
          <a:xfrm>
            <a:off x="5707379" y="5012683"/>
            <a:ext cx="430466" cy="215444"/>
          </a:xfrm>
          <a:prstGeom prst="rect">
            <a:avLst/>
          </a:prstGeom>
          <a:noFill/>
          <a:ln w="9525">
            <a:noFill/>
            <a:miter lim="800000"/>
            <a:headEnd/>
            <a:tailEnd/>
          </a:ln>
        </p:spPr>
        <p:txBody>
          <a:bodyPr wrap="square" lIns="0" tIns="0" rIns="0" bIns="0">
            <a:spAutoFit/>
          </a:bodyPr>
          <a:lstStyle/>
          <a:p>
            <a:pPr algn="ctr">
              <a:defRPr/>
            </a:pPr>
            <a:r>
              <a:rPr lang="en-US" sz="1400" dirty="0" smtClean="0">
                <a:solidFill>
                  <a:srgbClr val="03497C"/>
                </a:solidFill>
                <a:latin typeface="Arial" panose="020B0604020202020204" pitchFamily="34" charset="0"/>
                <a:ea typeface="ＭＳ Ｐゴシック" charset="0"/>
                <a:cs typeface="Arial" pitchFamily="34" charset="0"/>
              </a:rPr>
              <a:t>5.00</a:t>
            </a:r>
            <a:endParaRPr lang="en-US" sz="1400" dirty="0">
              <a:solidFill>
                <a:srgbClr val="03497C"/>
              </a:solidFill>
              <a:latin typeface="Arial" panose="020B0604020202020204" pitchFamily="34" charset="0"/>
              <a:ea typeface="ＭＳ Ｐゴシック" charset="0"/>
              <a:cs typeface="Arial" pitchFamily="34" charset="0"/>
            </a:endParaRPr>
          </a:p>
        </p:txBody>
      </p:sp>
      <p:sp>
        <p:nvSpPr>
          <p:cNvPr id="65" name="Rectangle 64"/>
          <p:cNvSpPr/>
          <p:nvPr/>
        </p:nvSpPr>
        <p:spPr>
          <a:xfrm>
            <a:off x="1003610" y="4685179"/>
            <a:ext cx="3554583" cy="214952"/>
          </a:xfrm>
          <a:prstGeom prst="rect">
            <a:avLst/>
          </a:prstGeom>
          <a:solidFill>
            <a:schemeClr val="tx1"/>
          </a:solidFill>
          <a:ln w="25400" cap="flat" cmpd="sng" algn="ctr">
            <a:noFill/>
            <a:prstDash val="solid"/>
          </a:ln>
          <a:effectLst/>
        </p:spPr>
        <p:txBody>
          <a:bodyPr lIns="0" rIns="0" rtlCol="0" anchor="ctr"/>
          <a:lstStyle/>
          <a:p>
            <a:pPr algn="ctr" fontAlgn="base">
              <a:spcBef>
                <a:spcPct val="0"/>
              </a:spcBef>
              <a:spcAft>
                <a:spcPct val="0"/>
              </a:spcAft>
              <a:defRPr/>
            </a:pPr>
            <a:r>
              <a:rPr lang="en-GB" sz="1200" b="1" kern="0" dirty="0" smtClean="0">
                <a:solidFill>
                  <a:srgbClr val="FFFFFF"/>
                </a:solidFill>
                <a:latin typeface="Arial" panose="020B0604020202020204" pitchFamily="34" charset="0"/>
                <a:ea typeface="ＭＳ Ｐゴシック" pitchFamily="34" charset="-128"/>
                <a:cs typeface="Arial" pitchFamily="34" charset="0"/>
              </a:rPr>
              <a:t>Favours dabigatran</a:t>
            </a:r>
          </a:p>
        </p:txBody>
      </p:sp>
      <p:sp>
        <p:nvSpPr>
          <p:cNvPr id="66" name="Rectangle 65"/>
          <p:cNvSpPr/>
          <p:nvPr/>
        </p:nvSpPr>
        <p:spPr>
          <a:xfrm>
            <a:off x="4597485" y="4685179"/>
            <a:ext cx="3531755" cy="214952"/>
          </a:xfrm>
          <a:prstGeom prst="rect">
            <a:avLst/>
          </a:prstGeom>
          <a:solidFill>
            <a:srgbClr val="FFFFFF">
              <a:lumMod val="65000"/>
            </a:srgbClr>
          </a:solidFill>
          <a:ln w="25400" cap="flat" cmpd="sng" algn="ctr">
            <a:noFill/>
            <a:prstDash val="solid"/>
          </a:ln>
          <a:effectLst/>
        </p:spPr>
        <p:txBody>
          <a:bodyPr lIns="0" rIns="0" rtlCol="0" anchor="ctr"/>
          <a:lstStyle/>
          <a:p>
            <a:pPr algn="ctr" fontAlgn="base">
              <a:spcBef>
                <a:spcPct val="0"/>
              </a:spcBef>
              <a:spcAft>
                <a:spcPct val="0"/>
              </a:spcAft>
              <a:defRPr/>
            </a:pPr>
            <a:r>
              <a:rPr lang="en-GB" sz="1200" b="1" kern="0" dirty="0" smtClean="0">
                <a:solidFill>
                  <a:srgbClr val="FFFFFF"/>
                </a:solidFill>
                <a:latin typeface="Arial" panose="020B0604020202020204" pitchFamily="34" charset="0"/>
                <a:ea typeface="ＭＳ Ｐゴシック" pitchFamily="34" charset="-128"/>
                <a:cs typeface="Arial" pitchFamily="34" charset="0"/>
              </a:rPr>
              <a:t>Favours warfarin</a:t>
            </a:r>
          </a:p>
        </p:txBody>
      </p:sp>
      <p:sp>
        <p:nvSpPr>
          <p:cNvPr id="74" name="Text Box 19"/>
          <p:cNvSpPr txBox="1">
            <a:spLocks noChangeArrowheads="1"/>
          </p:cNvSpPr>
          <p:nvPr/>
        </p:nvSpPr>
        <p:spPr bwMode="auto">
          <a:xfrm>
            <a:off x="3953407" y="5012683"/>
            <a:ext cx="430466" cy="215444"/>
          </a:xfrm>
          <a:prstGeom prst="rect">
            <a:avLst/>
          </a:prstGeom>
          <a:noFill/>
          <a:ln w="9525">
            <a:noFill/>
            <a:miter lim="800000"/>
            <a:headEnd/>
            <a:tailEnd/>
          </a:ln>
        </p:spPr>
        <p:txBody>
          <a:bodyPr wrap="square" lIns="0" tIns="0" rIns="0" bIns="0">
            <a:spAutoFit/>
          </a:bodyPr>
          <a:lstStyle/>
          <a:p>
            <a:pPr algn="ctr">
              <a:defRPr/>
            </a:pPr>
            <a:r>
              <a:rPr lang="en-US" sz="1400" dirty="0" smtClean="0">
                <a:solidFill>
                  <a:srgbClr val="03497C"/>
                </a:solidFill>
                <a:latin typeface="Arial" panose="020B0604020202020204" pitchFamily="34" charset="0"/>
                <a:ea typeface="ＭＳ Ｐゴシック" charset="0"/>
                <a:cs typeface="Arial" pitchFamily="34" charset="0"/>
              </a:rPr>
              <a:t>0.50</a:t>
            </a:r>
            <a:endParaRPr lang="en-US" sz="1400" dirty="0">
              <a:solidFill>
                <a:srgbClr val="03497C"/>
              </a:solidFill>
              <a:latin typeface="Arial" panose="020B0604020202020204" pitchFamily="34" charset="0"/>
              <a:ea typeface="ＭＳ Ｐゴシック" charset="0"/>
              <a:cs typeface="Arial" pitchFamily="34" charset="0"/>
            </a:endParaRPr>
          </a:p>
        </p:txBody>
      </p:sp>
      <p:sp>
        <p:nvSpPr>
          <p:cNvPr id="75" name="Text Box 19"/>
          <p:cNvSpPr txBox="1">
            <a:spLocks noChangeArrowheads="1"/>
          </p:cNvSpPr>
          <p:nvPr/>
        </p:nvSpPr>
        <p:spPr bwMode="auto">
          <a:xfrm>
            <a:off x="4352162" y="5012683"/>
            <a:ext cx="430466" cy="215444"/>
          </a:xfrm>
          <a:prstGeom prst="rect">
            <a:avLst/>
          </a:prstGeom>
          <a:noFill/>
          <a:ln w="9525">
            <a:noFill/>
            <a:miter lim="800000"/>
            <a:headEnd/>
            <a:tailEnd/>
          </a:ln>
        </p:spPr>
        <p:txBody>
          <a:bodyPr wrap="square" lIns="0" tIns="0" rIns="0" bIns="0">
            <a:spAutoFit/>
          </a:bodyPr>
          <a:lstStyle/>
          <a:p>
            <a:pPr algn="ctr">
              <a:defRPr/>
            </a:pPr>
            <a:r>
              <a:rPr lang="en-US" sz="1400" dirty="0" smtClean="0">
                <a:solidFill>
                  <a:srgbClr val="03497C"/>
                </a:solidFill>
                <a:latin typeface="Arial" panose="020B0604020202020204" pitchFamily="34" charset="0"/>
                <a:ea typeface="ＭＳ Ｐゴシック" charset="0"/>
                <a:cs typeface="Arial" pitchFamily="34" charset="0"/>
              </a:rPr>
              <a:t>1.00</a:t>
            </a:r>
            <a:endParaRPr lang="en-US" sz="1400" dirty="0">
              <a:solidFill>
                <a:srgbClr val="03497C"/>
              </a:solidFill>
              <a:latin typeface="Arial" panose="020B0604020202020204" pitchFamily="34" charset="0"/>
              <a:ea typeface="ＭＳ Ｐゴシック" charset="0"/>
              <a:cs typeface="Arial" pitchFamily="34" charset="0"/>
            </a:endParaRPr>
          </a:p>
        </p:txBody>
      </p:sp>
      <p:sp>
        <p:nvSpPr>
          <p:cNvPr id="76" name="Text Box 19"/>
          <p:cNvSpPr txBox="1">
            <a:spLocks noChangeArrowheads="1"/>
          </p:cNvSpPr>
          <p:nvPr/>
        </p:nvSpPr>
        <p:spPr bwMode="auto">
          <a:xfrm>
            <a:off x="5082495" y="5012683"/>
            <a:ext cx="430466" cy="215444"/>
          </a:xfrm>
          <a:prstGeom prst="rect">
            <a:avLst/>
          </a:prstGeom>
          <a:noFill/>
          <a:ln w="9525">
            <a:noFill/>
            <a:miter lim="800000"/>
            <a:headEnd/>
            <a:tailEnd/>
          </a:ln>
        </p:spPr>
        <p:txBody>
          <a:bodyPr wrap="square" lIns="0" tIns="0" rIns="0" bIns="0">
            <a:spAutoFit/>
          </a:bodyPr>
          <a:lstStyle/>
          <a:p>
            <a:pPr algn="ctr">
              <a:defRPr/>
            </a:pPr>
            <a:r>
              <a:rPr lang="en-US" sz="1400" dirty="0" smtClean="0">
                <a:solidFill>
                  <a:srgbClr val="03497C"/>
                </a:solidFill>
                <a:latin typeface="Arial" panose="020B0604020202020204" pitchFamily="34" charset="0"/>
                <a:ea typeface="ＭＳ Ｐゴシック" charset="0"/>
                <a:cs typeface="Arial" pitchFamily="34" charset="0"/>
              </a:rPr>
              <a:t>2.00</a:t>
            </a:r>
            <a:endParaRPr lang="en-US" sz="1400" dirty="0">
              <a:solidFill>
                <a:srgbClr val="03497C"/>
              </a:solidFill>
              <a:latin typeface="Arial" panose="020B0604020202020204" pitchFamily="34" charset="0"/>
              <a:ea typeface="ＭＳ Ｐゴシック" charset="0"/>
              <a:cs typeface="Arial" pitchFamily="34" charset="0"/>
            </a:endParaRPr>
          </a:p>
        </p:txBody>
      </p:sp>
      <p:grpSp>
        <p:nvGrpSpPr>
          <p:cNvPr id="87" name="Group 86"/>
          <p:cNvGrpSpPr/>
          <p:nvPr/>
        </p:nvGrpSpPr>
        <p:grpSpPr>
          <a:xfrm>
            <a:off x="2692210" y="4922726"/>
            <a:ext cx="3780000" cy="72000"/>
            <a:chOff x="2747965" y="5838825"/>
            <a:chExt cx="3780000" cy="155575"/>
          </a:xfrm>
        </p:grpSpPr>
        <p:cxnSp>
          <p:nvCxnSpPr>
            <p:cNvPr id="88" name="Straight Connector 87"/>
            <p:cNvCxnSpPr/>
            <p:nvPr/>
          </p:nvCxnSpPr>
          <p:spPr>
            <a:xfrm>
              <a:off x="2747965" y="5838825"/>
              <a:ext cx="378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3497343" y="5838825"/>
              <a:ext cx="0" cy="15557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4224395" y="5838825"/>
              <a:ext cx="0" cy="15557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4626850" y="5838825"/>
              <a:ext cx="0" cy="15557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5345963" y="5838825"/>
              <a:ext cx="0" cy="15557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5986962" y="5838825"/>
              <a:ext cx="0" cy="15557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 name="Group 14"/>
          <p:cNvGrpSpPr/>
          <p:nvPr/>
        </p:nvGrpSpPr>
        <p:grpSpPr>
          <a:xfrm>
            <a:off x="4161251" y="2958536"/>
            <a:ext cx="374640" cy="90000"/>
            <a:chOff x="4193560" y="1443290"/>
            <a:chExt cx="374640" cy="90000"/>
          </a:xfrm>
          <a:solidFill>
            <a:schemeClr val="tx1"/>
          </a:solidFill>
        </p:grpSpPr>
        <p:sp>
          <p:nvSpPr>
            <p:cNvPr id="181" name="Line 72"/>
            <p:cNvSpPr>
              <a:spLocks noChangeShapeType="1"/>
            </p:cNvSpPr>
            <p:nvPr/>
          </p:nvSpPr>
          <p:spPr bwMode="auto">
            <a:xfrm flipV="1">
              <a:off x="4193560" y="1479894"/>
              <a:ext cx="374640" cy="6884"/>
            </a:xfrm>
            <a:prstGeom prst="line">
              <a:avLst/>
            </a:prstGeom>
            <a:grpFill/>
            <a:ln w="19050">
              <a:solidFill>
                <a:schemeClr val="tx1"/>
              </a:solidFill>
              <a:prstDash val="solid"/>
              <a:round/>
              <a:headEnd/>
              <a:tailEnd/>
            </a:ln>
          </p:spPr>
          <p:txBody>
            <a:bodyPr/>
            <a:lstStyle/>
            <a:p>
              <a:pPr>
                <a:defRPr/>
              </a:pPr>
              <a:endParaRPr lang="en-GB" sz="2000" dirty="0">
                <a:solidFill>
                  <a:srgbClr val="00498B"/>
                </a:solidFill>
                <a:latin typeface="Arial" panose="020B0604020202020204" pitchFamily="34" charset="0"/>
                <a:ea typeface="ＭＳ Ｐゴシック" charset="0"/>
                <a:cs typeface="Arial" pitchFamily="34" charset="0"/>
              </a:endParaRPr>
            </a:p>
          </p:txBody>
        </p:sp>
        <p:sp>
          <p:nvSpPr>
            <p:cNvPr id="182" name="Rectangle 53"/>
            <p:cNvSpPr>
              <a:spLocks noChangeArrowheads="1"/>
            </p:cNvSpPr>
            <p:nvPr/>
          </p:nvSpPr>
          <p:spPr bwMode="auto">
            <a:xfrm>
              <a:off x="4339484" y="1443290"/>
              <a:ext cx="90000" cy="90000"/>
            </a:xfrm>
            <a:prstGeom prst="ellipse">
              <a:avLst/>
            </a:prstGeom>
            <a:grpFill/>
            <a:ln w="28575">
              <a:solidFill>
                <a:schemeClr val="tx1"/>
              </a:solidFill>
              <a:miter lim="800000"/>
              <a:headEnd/>
              <a:tailEnd/>
            </a:ln>
          </p:spPr>
          <p:txBody>
            <a:bodyPr/>
            <a:lstStyle/>
            <a:p>
              <a:pPr>
                <a:defRPr/>
              </a:pPr>
              <a:endParaRPr lang="en-GB" sz="2000" dirty="0">
                <a:solidFill>
                  <a:srgbClr val="00498B"/>
                </a:solidFill>
                <a:latin typeface="Arial" panose="020B0604020202020204" pitchFamily="34" charset="0"/>
                <a:ea typeface="ＭＳ Ｐゴシック" charset="0"/>
                <a:cs typeface="Arial" pitchFamily="34" charset="0"/>
              </a:endParaRPr>
            </a:p>
          </p:txBody>
        </p:sp>
      </p:grpSp>
      <p:grpSp>
        <p:nvGrpSpPr>
          <p:cNvPr id="14" name="Group 13"/>
          <p:cNvGrpSpPr/>
          <p:nvPr/>
        </p:nvGrpSpPr>
        <p:grpSpPr>
          <a:xfrm>
            <a:off x="4009162" y="3246088"/>
            <a:ext cx="353768" cy="90000"/>
            <a:chOff x="4406028" y="1845142"/>
            <a:chExt cx="353768" cy="90000"/>
          </a:xfrm>
          <a:solidFill>
            <a:schemeClr val="tx1"/>
          </a:solidFill>
        </p:grpSpPr>
        <p:sp>
          <p:nvSpPr>
            <p:cNvPr id="184" name="Line 72"/>
            <p:cNvSpPr>
              <a:spLocks noChangeShapeType="1"/>
            </p:cNvSpPr>
            <p:nvPr/>
          </p:nvSpPr>
          <p:spPr bwMode="auto">
            <a:xfrm>
              <a:off x="4406028" y="1890972"/>
              <a:ext cx="353768" cy="0"/>
            </a:xfrm>
            <a:prstGeom prst="line">
              <a:avLst/>
            </a:prstGeom>
            <a:grpFill/>
            <a:ln w="19050">
              <a:solidFill>
                <a:schemeClr val="tx1"/>
              </a:solidFill>
              <a:prstDash val="solid"/>
              <a:round/>
              <a:headEnd/>
              <a:tailEnd/>
            </a:ln>
          </p:spPr>
          <p:txBody>
            <a:bodyPr/>
            <a:lstStyle/>
            <a:p>
              <a:endParaRPr lang="en-GB" sz="2000" dirty="0">
                <a:solidFill>
                  <a:srgbClr val="00498B"/>
                </a:solidFill>
                <a:latin typeface="Arial" panose="020B0604020202020204" pitchFamily="34" charset="0"/>
                <a:ea typeface="ＭＳ Ｐゴシック" charset="0"/>
                <a:cs typeface="Arial" pitchFamily="34" charset="0"/>
              </a:endParaRPr>
            </a:p>
          </p:txBody>
        </p:sp>
        <p:sp>
          <p:nvSpPr>
            <p:cNvPr id="185" name="Rectangle 53"/>
            <p:cNvSpPr>
              <a:spLocks noChangeArrowheads="1"/>
            </p:cNvSpPr>
            <p:nvPr/>
          </p:nvSpPr>
          <p:spPr bwMode="auto">
            <a:xfrm>
              <a:off x="4537310" y="1845142"/>
              <a:ext cx="90000" cy="90000"/>
            </a:xfrm>
            <a:prstGeom prst="ellipse">
              <a:avLst/>
            </a:prstGeom>
            <a:grpFill/>
            <a:ln w="28575">
              <a:solidFill>
                <a:schemeClr val="tx1"/>
              </a:solidFill>
              <a:miter lim="800000"/>
              <a:headEnd/>
              <a:tailEnd/>
            </a:ln>
          </p:spPr>
          <p:txBody>
            <a:bodyPr/>
            <a:lstStyle/>
            <a:p>
              <a:pPr>
                <a:defRPr/>
              </a:pPr>
              <a:endParaRPr lang="en-GB" sz="2000" dirty="0">
                <a:solidFill>
                  <a:srgbClr val="00498B"/>
                </a:solidFill>
                <a:latin typeface="Arial" panose="020B0604020202020204" pitchFamily="34" charset="0"/>
                <a:ea typeface="ＭＳ Ｐゴシック" charset="0"/>
                <a:cs typeface="Arial" pitchFamily="34" charset="0"/>
              </a:endParaRPr>
            </a:p>
          </p:txBody>
        </p:sp>
      </p:grpSp>
      <p:grpSp>
        <p:nvGrpSpPr>
          <p:cNvPr id="12" name="Group 11"/>
          <p:cNvGrpSpPr/>
          <p:nvPr/>
        </p:nvGrpSpPr>
        <p:grpSpPr>
          <a:xfrm>
            <a:off x="4128436" y="3850441"/>
            <a:ext cx="1268755" cy="90000"/>
            <a:chOff x="3478811" y="2632375"/>
            <a:chExt cx="1268755" cy="90000"/>
          </a:xfrm>
          <a:solidFill>
            <a:schemeClr val="tx1"/>
          </a:solidFill>
        </p:grpSpPr>
        <p:sp>
          <p:nvSpPr>
            <p:cNvPr id="188" name="Line 72"/>
            <p:cNvSpPr>
              <a:spLocks noChangeShapeType="1"/>
            </p:cNvSpPr>
            <p:nvPr/>
          </p:nvSpPr>
          <p:spPr bwMode="auto">
            <a:xfrm>
              <a:off x="3478811" y="2672197"/>
              <a:ext cx="1268755" cy="5177"/>
            </a:xfrm>
            <a:prstGeom prst="line">
              <a:avLst/>
            </a:prstGeom>
            <a:grpFill/>
            <a:ln w="19050">
              <a:solidFill>
                <a:schemeClr val="tx1"/>
              </a:solidFill>
              <a:prstDash val="solid"/>
              <a:round/>
              <a:headEnd/>
              <a:tailEnd/>
            </a:ln>
          </p:spPr>
          <p:txBody>
            <a:bodyPr/>
            <a:lstStyle/>
            <a:p>
              <a:endParaRPr lang="en-GB" sz="2000" dirty="0">
                <a:solidFill>
                  <a:srgbClr val="00498B"/>
                </a:solidFill>
                <a:latin typeface="Arial" panose="020B0604020202020204" pitchFamily="34" charset="0"/>
                <a:ea typeface="ＭＳ Ｐゴシック" charset="0"/>
                <a:cs typeface="Arial" pitchFamily="34" charset="0"/>
              </a:endParaRPr>
            </a:p>
          </p:txBody>
        </p:sp>
        <p:sp>
          <p:nvSpPr>
            <p:cNvPr id="189" name="Rectangle 53"/>
            <p:cNvSpPr>
              <a:spLocks noChangeArrowheads="1"/>
            </p:cNvSpPr>
            <p:nvPr/>
          </p:nvSpPr>
          <p:spPr bwMode="auto">
            <a:xfrm>
              <a:off x="4053402" y="2632375"/>
              <a:ext cx="90000" cy="90000"/>
            </a:xfrm>
            <a:prstGeom prst="ellipse">
              <a:avLst/>
            </a:prstGeom>
            <a:grpFill/>
            <a:ln w="28575">
              <a:solidFill>
                <a:schemeClr val="tx1"/>
              </a:solidFill>
              <a:miter lim="800000"/>
              <a:headEnd/>
              <a:tailEnd/>
            </a:ln>
          </p:spPr>
          <p:txBody>
            <a:bodyPr/>
            <a:lstStyle/>
            <a:p>
              <a:endParaRPr lang="en-GB" sz="2000" dirty="0">
                <a:solidFill>
                  <a:srgbClr val="00498B"/>
                </a:solidFill>
                <a:latin typeface="Arial" panose="020B0604020202020204" pitchFamily="34" charset="0"/>
                <a:ea typeface="ＭＳ Ｐゴシック" charset="0"/>
                <a:cs typeface="Arial" pitchFamily="34" charset="0"/>
              </a:endParaRPr>
            </a:p>
          </p:txBody>
        </p:sp>
      </p:grpSp>
      <p:grpSp>
        <p:nvGrpSpPr>
          <p:cNvPr id="56" name="Group 55"/>
          <p:cNvGrpSpPr/>
          <p:nvPr/>
        </p:nvGrpSpPr>
        <p:grpSpPr>
          <a:xfrm>
            <a:off x="4028412" y="3558543"/>
            <a:ext cx="485047" cy="90000"/>
            <a:chOff x="4221453" y="1443290"/>
            <a:chExt cx="485047" cy="90000"/>
          </a:xfrm>
          <a:solidFill>
            <a:schemeClr val="tx1"/>
          </a:solidFill>
        </p:grpSpPr>
        <p:sp>
          <p:nvSpPr>
            <p:cNvPr id="57" name="Line 72"/>
            <p:cNvSpPr>
              <a:spLocks noChangeShapeType="1"/>
            </p:cNvSpPr>
            <p:nvPr/>
          </p:nvSpPr>
          <p:spPr bwMode="auto">
            <a:xfrm flipV="1">
              <a:off x="4221453" y="1487459"/>
              <a:ext cx="485047" cy="831"/>
            </a:xfrm>
            <a:prstGeom prst="line">
              <a:avLst/>
            </a:prstGeom>
            <a:grpFill/>
            <a:ln w="19050">
              <a:solidFill>
                <a:schemeClr val="tx1"/>
              </a:solidFill>
              <a:prstDash val="solid"/>
              <a:round/>
              <a:headEnd/>
              <a:tailEnd/>
            </a:ln>
          </p:spPr>
          <p:txBody>
            <a:bodyPr/>
            <a:lstStyle/>
            <a:p>
              <a:pPr>
                <a:defRPr/>
              </a:pPr>
              <a:endParaRPr lang="en-GB" sz="2000" dirty="0">
                <a:solidFill>
                  <a:srgbClr val="00498B"/>
                </a:solidFill>
                <a:latin typeface="Arial" panose="020B0604020202020204" pitchFamily="34" charset="0"/>
                <a:ea typeface="ＭＳ Ｐゴシック" charset="0"/>
                <a:cs typeface="Arial" pitchFamily="34" charset="0"/>
              </a:endParaRPr>
            </a:p>
          </p:txBody>
        </p:sp>
        <p:sp>
          <p:nvSpPr>
            <p:cNvPr id="58" name="Rectangle 53"/>
            <p:cNvSpPr>
              <a:spLocks noChangeArrowheads="1"/>
            </p:cNvSpPr>
            <p:nvPr/>
          </p:nvSpPr>
          <p:spPr bwMode="auto">
            <a:xfrm>
              <a:off x="4339484" y="1443290"/>
              <a:ext cx="90000" cy="90000"/>
            </a:xfrm>
            <a:prstGeom prst="ellipse">
              <a:avLst/>
            </a:prstGeom>
            <a:grpFill/>
            <a:ln w="28575">
              <a:solidFill>
                <a:schemeClr val="tx1"/>
              </a:solidFill>
              <a:miter lim="800000"/>
              <a:headEnd/>
              <a:tailEnd/>
            </a:ln>
          </p:spPr>
          <p:txBody>
            <a:bodyPr/>
            <a:lstStyle/>
            <a:p>
              <a:pPr>
                <a:defRPr/>
              </a:pPr>
              <a:endParaRPr lang="en-GB" sz="2000" dirty="0">
                <a:solidFill>
                  <a:srgbClr val="00498B"/>
                </a:solidFill>
                <a:latin typeface="Arial" panose="020B0604020202020204" pitchFamily="34" charset="0"/>
                <a:ea typeface="ＭＳ Ｐゴシック" charset="0"/>
                <a:cs typeface="Arial" pitchFamily="34" charset="0"/>
              </a:endParaRPr>
            </a:p>
          </p:txBody>
        </p:sp>
      </p:grpSp>
      <p:grpSp>
        <p:nvGrpSpPr>
          <p:cNvPr id="59" name="Group 58"/>
          <p:cNvGrpSpPr/>
          <p:nvPr/>
        </p:nvGrpSpPr>
        <p:grpSpPr>
          <a:xfrm>
            <a:off x="3878676" y="4113591"/>
            <a:ext cx="459232" cy="90000"/>
            <a:chOff x="4286120" y="1845142"/>
            <a:chExt cx="459232" cy="90000"/>
          </a:xfrm>
          <a:solidFill>
            <a:schemeClr val="tx1"/>
          </a:solidFill>
        </p:grpSpPr>
        <p:sp>
          <p:nvSpPr>
            <p:cNvPr id="60" name="Line 72"/>
            <p:cNvSpPr>
              <a:spLocks noChangeShapeType="1"/>
            </p:cNvSpPr>
            <p:nvPr/>
          </p:nvSpPr>
          <p:spPr bwMode="auto">
            <a:xfrm flipV="1">
              <a:off x="4286120" y="1894291"/>
              <a:ext cx="459232" cy="1"/>
            </a:xfrm>
            <a:prstGeom prst="line">
              <a:avLst/>
            </a:prstGeom>
            <a:grpFill/>
            <a:ln w="19050">
              <a:solidFill>
                <a:schemeClr val="tx1"/>
              </a:solidFill>
              <a:prstDash val="solid"/>
              <a:round/>
              <a:headEnd/>
              <a:tailEnd/>
            </a:ln>
          </p:spPr>
          <p:txBody>
            <a:bodyPr/>
            <a:lstStyle/>
            <a:p>
              <a:endParaRPr lang="en-GB" sz="2000" dirty="0">
                <a:solidFill>
                  <a:srgbClr val="00498B"/>
                </a:solidFill>
                <a:latin typeface="Arial" panose="020B0604020202020204" pitchFamily="34" charset="0"/>
                <a:ea typeface="ＭＳ Ｐゴシック" charset="0"/>
                <a:cs typeface="Arial" pitchFamily="34" charset="0"/>
              </a:endParaRPr>
            </a:p>
          </p:txBody>
        </p:sp>
        <p:sp>
          <p:nvSpPr>
            <p:cNvPr id="61" name="Rectangle 53"/>
            <p:cNvSpPr>
              <a:spLocks noChangeArrowheads="1"/>
            </p:cNvSpPr>
            <p:nvPr/>
          </p:nvSpPr>
          <p:spPr bwMode="auto">
            <a:xfrm>
              <a:off x="4478695" y="1845142"/>
              <a:ext cx="90000" cy="90000"/>
            </a:xfrm>
            <a:prstGeom prst="ellipse">
              <a:avLst/>
            </a:prstGeom>
            <a:grpFill/>
            <a:ln w="28575">
              <a:solidFill>
                <a:schemeClr val="tx1"/>
              </a:solidFill>
              <a:miter lim="800000"/>
              <a:headEnd/>
              <a:tailEnd/>
            </a:ln>
          </p:spPr>
          <p:txBody>
            <a:bodyPr/>
            <a:lstStyle/>
            <a:p>
              <a:pPr>
                <a:defRPr/>
              </a:pPr>
              <a:endParaRPr lang="en-GB" sz="2000" dirty="0">
                <a:solidFill>
                  <a:srgbClr val="00498B"/>
                </a:solidFill>
                <a:latin typeface="Arial" panose="020B0604020202020204" pitchFamily="34" charset="0"/>
                <a:ea typeface="ＭＳ Ｐゴシック" charset="0"/>
                <a:cs typeface="Arial" pitchFamily="34" charset="0"/>
              </a:endParaRPr>
            </a:p>
          </p:txBody>
        </p:sp>
      </p:grpSp>
      <p:graphicFrame>
        <p:nvGraphicFramePr>
          <p:cNvPr id="86" name="Table 85"/>
          <p:cNvGraphicFramePr>
            <a:graphicFrameLocks noGrp="1"/>
          </p:cNvGraphicFramePr>
          <p:nvPr>
            <p:extLst>
              <p:ext uri="{D42A27DB-BD31-4B8C-83A1-F6EECF244321}">
                <p14:modId xmlns:p14="http://schemas.microsoft.com/office/powerpoint/2010/main" val="1277619955"/>
              </p:ext>
            </p:extLst>
          </p:nvPr>
        </p:nvGraphicFramePr>
        <p:xfrm>
          <a:off x="1126274" y="2155597"/>
          <a:ext cx="7002966" cy="2493695"/>
        </p:xfrm>
        <a:graphic>
          <a:graphicData uri="http://schemas.openxmlformats.org/drawingml/2006/table">
            <a:tbl>
              <a:tblPr firstRow="1" bandRow="1">
                <a:tableStyleId>{5C22544A-7EE6-4342-B048-85BDC9FD1C3A}</a:tableStyleId>
              </a:tblPr>
              <a:tblGrid>
                <a:gridCol w="1998744">
                  <a:extLst>
                    <a:ext uri="{9D8B030D-6E8A-4147-A177-3AD203B41FA5}">
                      <a16:colId xmlns:a16="http://schemas.microsoft.com/office/drawing/2014/main" xmlns="" val="20000"/>
                    </a:ext>
                  </a:extLst>
                </a:gridCol>
                <a:gridCol w="2628082">
                  <a:extLst>
                    <a:ext uri="{9D8B030D-6E8A-4147-A177-3AD203B41FA5}">
                      <a16:colId xmlns:a16="http://schemas.microsoft.com/office/drawing/2014/main" xmlns="" val="20001"/>
                    </a:ext>
                  </a:extLst>
                </a:gridCol>
                <a:gridCol w="2376140">
                  <a:extLst>
                    <a:ext uri="{9D8B030D-6E8A-4147-A177-3AD203B41FA5}">
                      <a16:colId xmlns:a16="http://schemas.microsoft.com/office/drawing/2014/main" xmlns="" val="20002"/>
                    </a:ext>
                  </a:extLst>
                </a:gridCol>
              </a:tblGrid>
              <a:tr h="414884">
                <a:tc>
                  <a:txBody>
                    <a:bodyPr/>
                    <a:lstStyle/>
                    <a:p>
                      <a:pPr>
                        <a:lnSpc>
                          <a:spcPts val="800"/>
                        </a:lnSpc>
                      </a:pPr>
                      <a:endParaRPr lang="en-GB" sz="14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800"/>
                        </a:lnSpc>
                      </a:pPr>
                      <a:endParaRPr lang="en-GB" sz="14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ts val="800"/>
                        </a:lnSpc>
                        <a:spcBef>
                          <a:spcPts val="0"/>
                        </a:spcBef>
                        <a:spcAft>
                          <a:spcPts val="0"/>
                        </a:spcAft>
                        <a:buClrTx/>
                        <a:buSzTx/>
                        <a:buFontTx/>
                        <a:buNone/>
                        <a:tabLst/>
                        <a:defRPr/>
                      </a:pPr>
                      <a:endParaRPr lang="en-GB" sz="1400" b="1" dirty="0" smtClean="0">
                        <a:solidFill>
                          <a:schemeClr val="tx1"/>
                        </a:solidFill>
                        <a:latin typeface="Arial" panose="020B0604020202020204" pitchFamily="34" charset="0"/>
                        <a:cs typeface="Arial" panose="020B0604020202020204" pitchFamily="34"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296973">
                <a:tc gridSpan="2">
                  <a:txBody>
                    <a:bodyPr/>
                    <a:lstStyle/>
                    <a:p>
                      <a:pPr algn="l">
                        <a:lnSpc>
                          <a:spcPts val="800"/>
                        </a:lnSpc>
                      </a:pPr>
                      <a:r>
                        <a:rPr lang="en-GB" sz="1400" b="1" dirty="0" smtClean="0">
                          <a:latin typeface="Arial" panose="020B0604020202020204" pitchFamily="34" charset="0"/>
                          <a:cs typeface="Arial" panose="020B0604020202020204" pitchFamily="34" charset="0"/>
                        </a:rPr>
                        <a:t>D</a:t>
                      </a:r>
                      <a:r>
                        <a:rPr lang="en-GB" sz="1400" b="1" baseline="0" dirty="0" smtClean="0">
                          <a:latin typeface="Arial" panose="020B0604020202020204" pitchFamily="34" charset="0"/>
                          <a:cs typeface="Arial" panose="020B0604020202020204" pitchFamily="34" charset="0"/>
                        </a:rPr>
                        <a:t>abigatran vs warfarin</a:t>
                      </a:r>
                      <a:endParaRPr lang="en-GB" sz="1400" b="1"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nSpc>
                          <a:spcPts val="800"/>
                        </a:lnSpc>
                      </a:pPr>
                      <a:endParaRPr lang="en-GB" sz="1400" b="1"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ts val="800"/>
                        </a:lnSpc>
                        <a:spcBef>
                          <a:spcPts val="0"/>
                        </a:spcBef>
                        <a:spcAft>
                          <a:spcPts val="0"/>
                        </a:spcAft>
                        <a:buClrTx/>
                        <a:buSzTx/>
                        <a:buFontTx/>
                        <a:buNone/>
                        <a:tabLst/>
                        <a:defRPr/>
                      </a:pPr>
                      <a:r>
                        <a:rPr lang="en-GB" sz="1400" b="1" dirty="0" smtClean="0">
                          <a:solidFill>
                            <a:schemeClr val="tx1"/>
                          </a:solidFill>
                          <a:latin typeface="Arial" panose="020B0604020202020204" pitchFamily="34" charset="0"/>
                          <a:cs typeface="Arial" panose="020B0604020202020204" pitchFamily="34" charset="0"/>
                        </a:rPr>
                        <a:t>HR (95% CI)</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296973">
                <a:tc>
                  <a:txBody>
                    <a:bodyPr/>
                    <a:lstStyle/>
                    <a:p>
                      <a:pPr marL="180975" indent="0" algn="l">
                        <a:lnSpc>
                          <a:spcPts val="800"/>
                        </a:lnSpc>
                      </a:pPr>
                      <a:r>
                        <a:rPr lang="en-GB" sz="1400" b="0" dirty="0" smtClean="0">
                          <a:latin typeface="Arial" panose="020B0604020202020204" pitchFamily="34" charset="0"/>
                          <a:cs typeface="Arial" panose="020B0604020202020204" pitchFamily="34" charset="0"/>
                        </a:rPr>
                        <a:t>Ischaemic stroke</a:t>
                      </a:r>
                      <a:endParaRPr lang="en-GB" sz="1400" b="0" dirty="0">
                        <a:latin typeface="Arial" panose="020B0604020202020204" pitchFamily="34" charset="0"/>
                        <a:cs typeface="Arial" panose="020B0604020202020204" pitchFamily="34"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800"/>
                        </a:lnSpc>
                      </a:pPr>
                      <a:endParaRPr lang="en-GB" sz="1400" b="1" dirty="0">
                        <a:latin typeface="Arial" panose="020B0604020202020204" pitchFamily="34" charset="0"/>
                        <a:cs typeface="Arial" panose="020B0604020202020204" pitchFamily="34"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ts val="800"/>
                        </a:lnSpc>
                        <a:spcBef>
                          <a:spcPts val="0"/>
                        </a:spcBef>
                        <a:spcAft>
                          <a:spcPts val="0"/>
                        </a:spcAft>
                        <a:buClrTx/>
                        <a:buSzTx/>
                        <a:buFontTx/>
                        <a:buNone/>
                        <a:tabLst/>
                        <a:defRPr/>
                      </a:pPr>
                      <a:r>
                        <a:rPr lang="en-US" sz="1400" dirty="0" smtClean="0">
                          <a:solidFill>
                            <a:srgbClr val="00498B"/>
                          </a:solidFill>
                          <a:latin typeface="Arial" panose="020B0604020202020204" pitchFamily="34" charset="0"/>
                          <a:ea typeface="ＭＳ Ｐゴシック" charset="0"/>
                          <a:cs typeface="Arial" panose="020B0604020202020204" pitchFamily="34" charset="0"/>
                        </a:rPr>
                        <a:t>0.69 (0.53–0.90), P=0.006</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296973">
                <a:tc>
                  <a:txBody>
                    <a:bodyPr/>
                    <a:lstStyle/>
                    <a:p>
                      <a:pPr marL="0" indent="180975" algn="l">
                        <a:lnSpc>
                          <a:spcPts val="800"/>
                        </a:lnSpc>
                      </a:pPr>
                      <a:r>
                        <a:rPr lang="en-GB" sz="1400" b="0" dirty="0" smtClean="0">
                          <a:latin typeface="Arial" panose="020B0604020202020204" pitchFamily="34" charset="0"/>
                          <a:cs typeface="Arial" panose="020B0604020202020204" pitchFamily="34" charset="0"/>
                        </a:rPr>
                        <a:t>All-cause mortality</a:t>
                      </a:r>
                      <a:endParaRPr lang="en-GB" sz="1400" b="0" dirty="0">
                        <a:latin typeface="Arial" panose="020B0604020202020204" pitchFamily="34" charset="0"/>
                        <a:cs typeface="Arial" panose="020B0604020202020204" pitchFamily="34"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800"/>
                        </a:lnSpc>
                      </a:pPr>
                      <a:endParaRPr lang="en-GB" sz="1400" b="1" dirty="0">
                        <a:latin typeface="Arial" panose="020B0604020202020204" pitchFamily="34" charset="0"/>
                        <a:cs typeface="Arial" panose="020B0604020202020204" pitchFamily="34"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ts val="800"/>
                        </a:lnSpc>
                        <a:spcBef>
                          <a:spcPts val="0"/>
                        </a:spcBef>
                        <a:spcAft>
                          <a:spcPts val="0"/>
                        </a:spcAft>
                        <a:buClrTx/>
                        <a:buSzTx/>
                        <a:buFontTx/>
                        <a:buNone/>
                        <a:tabLst/>
                        <a:defRPr/>
                      </a:pPr>
                      <a:r>
                        <a:rPr lang="en-US" sz="1400" dirty="0" smtClean="0">
                          <a:solidFill>
                            <a:srgbClr val="00498B"/>
                          </a:solidFill>
                          <a:latin typeface="Arial" panose="020B0604020202020204" pitchFamily="34" charset="0"/>
                          <a:ea typeface="ＭＳ Ｐゴシック" charset="0"/>
                          <a:cs typeface="Arial" panose="020B0604020202020204" pitchFamily="34" charset="0"/>
                        </a:rPr>
                        <a:t>0.56 (0.44–0.73), P&lt;0.0001</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296973">
                <a:tc>
                  <a:txBody>
                    <a:bodyPr/>
                    <a:lstStyle/>
                    <a:p>
                      <a:pPr marL="0" indent="180975" algn="l">
                        <a:lnSpc>
                          <a:spcPts val="800"/>
                        </a:lnSpc>
                      </a:pPr>
                      <a:r>
                        <a:rPr lang="en-GB" sz="1400" b="0" dirty="0" smtClean="0">
                          <a:latin typeface="Arial" panose="020B0604020202020204" pitchFamily="34" charset="0"/>
                          <a:cs typeface="Arial" panose="020B0604020202020204" pitchFamily="34" charset="0"/>
                        </a:rPr>
                        <a:t>Major</a:t>
                      </a:r>
                      <a:r>
                        <a:rPr lang="en-GB" sz="1400" b="0" baseline="0" dirty="0" smtClean="0">
                          <a:latin typeface="Arial" panose="020B0604020202020204" pitchFamily="34" charset="0"/>
                          <a:cs typeface="Arial" panose="020B0604020202020204" pitchFamily="34" charset="0"/>
                        </a:rPr>
                        <a:t> bleeding**</a:t>
                      </a:r>
                      <a:endParaRPr lang="en-GB" sz="1400" b="0" dirty="0">
                        <a:latin typeface="Arial" panose="020B0604020202020204" pitchFamily="34" charset="0"/>
                        <a:cs typeface="Arial" panose="020B0604020202020204" pitchFamily="34"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800"/>
                        </a:lnSpc>
                      </a:pPr>
                      <a:endParaRPr lang="en-GB" sz="1400" b="1" dirty="0">
                        <a:latin typeface="Arial" panose="020B0604020202020204" pitchFamily="34" charset="0"/>
                        <a:cs typeface="Arial" panose="020B0604020202020204" pitchFamily="34"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ts val="800"/>
                        </a:lnSpc>
                        <a:spcBef>
                          <a:spcPts val="0"/>
                        </a:spcBef>
                        <a:spcAft>
                          <a:spcPts val="0"/>
                        </a:spcAft>
                        <a:buClrTx/>
                        <a:buSzTx/>
                        <a:buFontTx/>
                        <a:buNone/>
                        <a:tabLst/>
                        <a:defRPr/>
                      </a:pPr>
                      <a:r>
                        <a:rPr lang="en-US" sz="1400" dirty="0" smtClean="0">
                          <a:solidFill>
                            <a:srgbClr val="00498B"/>
                          </a:solidFill>
                          <a:latin typeface="Arial" panose="020B0604020202020204" pitchFamily="34" charset="0"/>
                          <a:ea typeface="ＭＳ Ｐゴシック" charset="0"/>
                          <a:cs typeface="Arial" panose="020B0604020202020204" pitchFamily="34" charset="0"/>
                        </a:rPr>
                        <a:t>0.59 (0.41–0.86), P=0.007</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296973">
                <a:tc>
                  <a:txBody>
                    <a:bodyPr/>
                    <a:lstStyle/>
                    <a:p>
                      <a:pPr marL="0" indent="180975" algn="l">
                        <a:lnSpc>
                          <a:spcPts val="800"/>
                        </a:lnSpc>
                      </a:pPr>
                      <a:r>
                        <a:rPr lang="en-GB" sz="1400" b="0" dirty="0" smtClean="0">
                          <a:latin typeface="Arial" panose="020B0604020202020204" pitchFamily="34" charset="0"/>
                          <a:cs typeface="Arial" panose="020B0604020202020204" pitchFamily="34" charset="0"/>
                        </a:rPr>
                        <a:t>GI</a:t>
                      </a:r>
                      <a:endParaRPr lang="en-GB" sz="1400" b="0" dirty="0">
                        <a:latin typeface="Arial" panose="020B0604020202020204" pitchFamily="34" charset="0"/>
                        <a:cs typeface="Arial" panose="020B0604020202020204" pitchFamily="34"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800"/>
                        </a:lnSpc>
                      </a:pPr>
                      <a:endParaRPr lang="en-GB" sz="1400" b="1" dirty="0">
                        <a:latin typeface="Arial" panose="020B0604020202020204" pitchFamily="34" charset="0"/>
                        <a:cs typeface="Arial" panose="020B0604020202020204" pitchFamily="34"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ts val="800"/>
                        </a:lnSpc>
                        <a:spcBef>
                          <a:spcPts val="0"/>
                        </a:spcBef>
                        <a:spcAft>
                          <a:spcPts val="0"/>
                        </a:spcAft>
                        <a:buClrTx/>
                        <a:buSzTx/>
                        <a:buFontTx/>
                        <a:buNone/>
                        <a:tabLst/>
                        <a:defRPr/>
                      </a:pPr>
                      <a:r>
                        <a:rPr lang="en-US" sz="1400" dirty="0" smtClean="0">
                          <a:solidFill>
                            <a:srgbClr val="00498B"/>
                          </a:solidFill>
                          <a:latin typeface="Arial" panose="020B0604020202020204" pitchFamily="34" charset="0"/>
                          <a:ea typeface="ＭＳ Ｐゴシック" charset="0"/>
                          <a:cs typeface="Arial" panose="020B0604020202020204" pitchFamily="34" charset="0"/>
                        </a:rPr>
                        <a:t>1.19 (0.64–2.20), P=0.59</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r h="296973">
                <a:tc>
                  <a:txBody>
                    <a:bodyPr/>
                    <a:lstStyle/>
                    <a:p>
                      <a:pPr marL="0" indent="180975" algn="l">
                        <a:lnSpc>
                          <a:spcPts val="800"/>
                        </a:lnSpc>
                      </a:pPr>
                      <a:r>
                        <a:rPr lang="en-GB" sz="1400" b="0" dirty="0" smtClean="0">
                          <a:latin typeface="Arial" panose="020B0604020202020204" pitchFamily="34" charset="0"/>
                          <a:cs typeface="Arial" panose="020B0604020202020204" pitchFamily="34" charset="0"/>
                        </a:rPr>
                        <a:t>ICH</a:t>
                      </a:r>
                      <a:endParaRPr lang="en-GB" sz="1400" b="0" dirty="0">
                        <a:latin typeface="Arial" panose="020B0604020202020204" pitchFamily="34" charset="0"/>
                        <a:cs typeface="Arial" panose="020B0604020202020204" pitchFamily="34"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800"/>
                        </a:lnSpc>
                      </a:pPr>
                      <a:endParaRPr lang="en-GB" sz="1400" b="1" dirty="0">
                        <a:latin typeface="Arial" panose="020B0604020202020204" pitchFamily="34" charset="0"/>
                        <a:cs typeface="Arial" panose="020B0604020202020204" pitchFamily="34"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ts val="800"/>
                        </a:lnSpc>
                        <a:spcBef>
                          <a:spcPts val="0"/>
                        </a:spcBef>
                        <a:spcAft>
                          <a:spcPts val="0"/>
                        </a:spcAft>
                        <a:buClrTx/>
                        <a:buSzTx/>
                        <a:buFontTx/>
                        <a:buNone/>
                        <a:tabLst/>
                        <a:defRPr/>
                      </a:pPr>
                      <a:r>
                        <a:rPr lang="en-US" sz="1400" dirty="0" smtClean="0">
                          <a:solidFill>
                            <a:srgbClr val="00498B"/>
                          </a:solidFill>
                          <a:latin typeface="Arial" panose="020B0604020202020204" pitchFamily="34" charset="0"/>
                          <a:ea typeface="ＭＳ Ｐゴシック" charset="0"/>
                          <a:cs typeface="Arial" panose="020B0604020202020204" pitchFamily="34" charset="0"/>
                        </a:rPr>
                        <a:t>0.40 (0.24–0.66), P=0.0003</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6"/>
                  </a:ext>
                </a:extLst>
              </a:tr>
              <a:tr h="296973">
                <a:tc>
                  <a:txBody>
                    <a:bodyPr/>
                    <a:lstStyle/>
                    <a:p>
                      <a:pPr marL="0" indent="180975" algn="l">
                        <a:lnSpc>
                          <a:spcPts val="800"/>
                        </a:lnSpc>
                      </a:pPr>
                      <a:r>
                        <a:rPr lang="en-GB" sz="1400" b="0" dirty="0" smtClean="0">
                          <a:latin typeface="Arial" panose="020B0604020202020204" pitchFamily="34" charset="0"/>
                          <a:cs typeface="Arial" panose="020B0604020202020204" pitchFamily="34" charset="0"/>
                        </a:rPr>
                        <a:t>MI</a:t>
                      </a:r>
                      <a:endParaRPr lang="en-GB" sz="1400" b="0" dirty="0">
                        <a:latin typeface="Arial" panose="020B0604020202020204" pitchFamily="34" charset="0"/>
                        <a:cs typeface="Arial" panose="020B0604020202020204" pitchFamily="34"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800"/>
                        </a:lnSpc>
                      </a:pPr>
                      <a:endParaRPr lang="en-GB" sz="1400" b="1" dirty="0">
                        <a:latin typeface="Arial" panose="020B0604020202020204" pitchFamily="34" charset="0"/>
                        <a:cs typeface="Arial" panose="020B0604020202020204" pitchFamily="34"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ts val="800"/>
                        </a:lnSpc>
                        <a:spcBef>
                          <a:spcPts val="0"/>
                        </a:spcBef>
                        <a:spcAft>
                          <a:spcPts val="0"/>
                        </a:spcAft>
                        <a:buClrTx/>
                        <a:buSzTx/>
                        <a:buFontTx/>
                        <a:buNone/>
                        <a:tabLst/>
                        <a:defRPr/>
                      </a:pPr>
                      <a:r>
                        <a:rPr lang="en-US" sz="1400" dirty="0" smtClean="0">
                          <a:solidFill>
                            <a:srgbClr val="00498B"/>
                          </a:solidFill>
                          <a:latin typeface="Arial" panose="020B0604020202020204" pitchFamily="34" charset="0"/>
                          <a:ea typeface="ＭＳ Ｐゴシック" charset="0"/>
                          <a:cs typeface="Arial" panose="020B0604020202020204" pitchFamily="34" charset="0"/>
                        </a:rPr>
                        <a:t>0.43 (0.20–0.92), P=0.031</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694715282"/>
                  </a:ext>
                </a:extLst>
              </a:tr>
            </a:tbl>
          </a:graphicData>
        </a:graphic>
      </p:graphicFrame>
      <p:sp>
        <p:nvSpPr>
          <p:cNvPr id="2" name="TextBox 1"/>
          <p:cNvSpPr txBox="1"/>
          <p:nvPr/>
        </p:nvSpPr>
        <p:spPr>
          <a:xfrm>
            <a:off x="4348992" y="5330285"/>
            <a:ext cx="444352" cy="307777"/>
          </a:xfrm>
          <a:prstGeom prst="rect">
            <a:avLst/>
          </a:prstGeom>
          <a:noFill/>
        </p:spPr>
        <p:txBody>
          <a:bodyPr wrap="none" rtlCol="0">
            <a:spAutoFit/>
          </a:bodyPr>
          <a:lstStyle/>
          <a:p>
            <a:pPr fontAlgn="base">
              <a:spcBef>
                <a:spcPct val="0"/>
              </a:spcBef>
              <a:spcAft>
                <a:spcPct val="0"/>
              </a:spcAft>
            </a:pPr>
            <a:r>
              <a:rPr lang="en-GB" sz="1400" dirty="0" smtClean="0">
                <a:solidFill>
                  <a:srgbClr val="03497C"/>
                </a:solidFill>
                <a:latin typeface="Arial" panose="020B0604020202020204" pitchFamily="34" charset="0"/>
                <a:ea typeface="ＭＳ Ｐゴシック" pitchFamily="34" charset="-128"/>
                <a:cs typeface="Arial" pitchFamily="34" charset="0"/>
              </a:rPr>
              <a:t>HR</a:t>
            </a:r>
          </a:p>
        </p:txBody>
      </p:sp>
    </p:spTree>
    <p:extLst>
      <p:ext uri="{BB962C8B-B14F-4D97-AF65-F5344CB8AC3E}">
        <p14:creationId xmlns:p14="http://schemas.microsoft.com/office/powerpoint/2010/main" val="353931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ext Placeholder 1"/>
          <p:cNvSpPr>
            <a:spLocks noGrp="1"/>
          </p:cNvSpPr>
          <p:nvPr>
            <p:ph type="body" sz="quarter" idx="14"/>
          </p:nvPr>
        </p:nvSpPr>
        <p:spPr>
          <a:xfrm>
            <a:off x="323528" y="6271711"/>
            <a:ext cx="8478000" cy="504825"/>
          </a:xfrm>
        </p:spPr>
        <p:txBody>
          <a:bodyPr/>
          <a:lstStyle/>
          <a:p>
            <a:r>
              <a:rPr lang="en-GB" altLang="en-US" dirty="0" smtClean="0"/>
              <a:t>*All hospitalized major bleeding; **44% of dabigatran group were OAC-naïve. 1. </a:t>
            </a:r>
            <a:r>
              <a:rPr lang="fr-FR" dirty="0" smtClean="0"/>
              <a:t>Chan </a:t>
            </a:r>
            <a:r>
              <a:rPr lang="fr-FR" dirty="0"/>
              <a:t>Y-H et al. Stroke 2016</a:t>
            </a:r>
            <a:endParaRPr lang="en-GB" dirty="0"/>
          </a:p>
        </p:txBody>
      </p:sp>
      <p:sp>
        <p:nvSpPr>
          <p:cNvPr id="85" name="Rectangle 84"/>
          <p:cNvSpPr/>
          <p:nvPr/>
        </p:nvSpPr>
        <p:spPr>
          <a:xfrm>
            <a:off x="968909" y="1197613"/>
            <a:ext cx="7282993" cy="4951746"/>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smtClean="0">
              <a:solidFill>
                <a:srgbClr val="0F5385"/>
              </a:solidFill>
              <a:latin typeface="Arial" panose="020B0604020202020204" pitchFamily="34" charset="0"/>
              <a:cs typeface="Arial" panose="020B0604020202020204" pitchFamily="34" charset="0"/>
            </a:endParaRPr>
          </a:p>
        </p:txBody>
      </p:sp>
      <p:sp>
        <p:nvSpPr>
          <p:cNvPr id="3" name="Title 2"/>
          <p:cNvSpPr>
            <a:spLocks noGrp="1"/>
          </p:cNvSpPr>
          <p:nvPr>
            <p:ph type="title"/>
          </p:nvPr>
        </p:nvSpPr>
        <p:spPr>
          <a:xfrm>
            <a:off x="323528" y="188641"/>
            <a:ext cx="8563994" cy="720080"/>
          </a:xfrm>
        </p:spPr>
        <p:txBody>
          <a:bodyPr>
            <a:noAutofit/>
          </a:bodyPr>
          <a:lstStyle/>
          <a:p>
            <a:pPr defTabSz="911225"/>
            <a:r>
              <a:rPr lang="en-GB" sz="2500" dirty="0" smtClean="0"/>
              <a:t>Both doses of dabigatran were </a:t>
            </a:r>
            <a:r>
              <a:rPr lang="en-GB" sz="2500" dirty="0"/>
              <a:t>associated with a </a:t>
            </a:r>
            <a:r>
              <a:rPr lang="en-GB" sz="2500" dirty="0" smtClean="0"/>
              <a:t>positive </a:t>
            </a:r>
            <a:r>
              <a:rPr lang="en-GB" sz="2500" dirty="0"/>
              <a:t>safety profile vs </a:t>
            </a:r>
            <a:r>
              <a:rPr lang="en-GB" sz="2500" dirty="0" smtClean="0"/>
              <a:t>warfarin</a:t>
            </a:r>
            <a:endParaRPr lang="en-GB" sz="2500" dirty="0"/>
          </a:p>
        </p:txBody>
      </p:sp>
      <p:sp>
        <p:nvSpPr>
          <p:cNvPr id="177" name="Text Box 11"/>
          <p:cNvSpPr txBox="1">
            <a:spLocks noChangeArrowheads="1"/>
          </p:cNvSpPr>
          <p:nvPr/>
        </p:nvSpPr>
        <p:spPr bwMode="auto">
          <a:xfrm>
            <a:off x="578625" y="1197613"/>
            <a:ext cx="2258134" cy="246221"/>
          </a:xfrm>
          <a:prstGeom prst="rect">
            <a:avLst/>
          </a:prstGeom>
          <a:noFill/>
          <a:ln w="9525">
            <a:noFill/>
            <a:miter lim="800000"/>
            <a:headEnd/>
            <a:tailEnd/>
          </a:ln>
        </p:spPr>
        <p:txBody>
          <a:bodyPr wrap="square" lIns="0" tIns="0" rIns="0" bIns="0">
            <a:spAutoFit/>
          </a:bodyPr>
          <a:lstStyle/>
          <a:p>
            <a:pPr algn="ctr">
              <a:tabLst>
                <a:tab pos="2286000" algn="ctr"/>
                <a:tab pos="3949700" algn="ctr"/>
                <a:tab pos="6045200" algn="ctr"/>
                <a:tab pos="7434263" algn="ctr"/>
              </a:tabLst>
              <a:defRPr/>
            </a:pPr>
            <a:r>
              <a:rPr lang="en-US" sz="1600" b="1" dirty="0" smtClean="0">
                <a:solidFill>
                  <a:srgbClr val="00498B"/>
                </a:solidFill>
                <a:latin typeface="Arial" panose="020B0604020202020204" pitchFamily="34" charset="0"/>
                <a:ea typeface="ＭＳ Ｐゴシック" charset="0"/>
                <a:cs typeface="Arial" pitchFamily="34" charset="0"/>
              </a:rPr>
              <a:t>All patients**</a:t>
            </a:r>
            <a:endParaRPr lang="en-US" sz="1400" dirty="0">
              <a:solidFill>
                <a:srgbClr val="00498B"/>
              </a:solidFill>
              <a:latin typeface="Arial" panose="020B0604020202020204" pitchFamily="34" charset="0"/>
              <a:ea typeface="ＭＳ Ｐゴシック" charset="0"/>
              <a:cs typeface="Arial" pitchFamily="34" charset="0"/>
            </a:endParaRPr>
          </a:p>
        </p:txBody>
      </p:sp>
      <p:grpSp>
        <p:nvGrpSpPr>
          <p:cNvPr id="11" name="Group 10"/>
          <p:cNvGrpSpPr/>
          <p:nvPr/>
        </p:nvGrpSpPr>
        <p:grpSpPr>
          <a:xfrm>
            <a:off x="4184191" y="3413383"/>
            <a:ext cx="654192" cy="90000"/>
            <a:chOff x="3433919" y="3011382"/>
            <a:chExt cx="654192" cy="90000"/>
          </a:xfrm>
        </p:grpSpPr>
        <p:sp>
          <p:nvSpPr>
            <p:cNvPr id="190" name="Line 72"/>
            <p:cNvSpPr>
              <a:spLocks noChangeShapeType="1"/>
            </p:cNvSpPr>
            <p:nvPr/>
          </p:nvSpPr>
          <p:spPr bwMode="auto">
            <a:xfrm flipV="1">
              <a:off x="3433919" y="3057916"/>
              <a:ext cx="654192" cy="1"/>
            </a:xfrm>
            <a:prstGeom prst="line">
              <a:avLst/>
            </a:prstGeom>
            <a:noFill/>
            <a:ln w="19050">
              <a:solidFill>
                <a:schemeClr val="tx2"/>
              </a:solidFill>
              <a:prstDash val="solid"/>
              <a:round/>
              <a:headEnd/>
              <a:tailEnd/>
            </a:ln>
          </p:spPr>
          <p:txBody>
            <a:bodyPr/>
            <a:lstStyle/>
            <a:p>
              <a:endParaRPr lang="en-GB" sz="2000" dirty="0">
                <a:solidFill>
                  <a:srgbClr val="00498B"/>
                </a:solidFill>
                <a:latin typeface="Arial" panose="020B0604020202020204" pitchFamily="34" charset="0"/>
                <a:ea typeface="ＭＳ Ｐゴシック" charset="0"/>
                <a:cs typeface="Arial" pitchFamily="34" charset="0"/>
              </a:endParaRPr>
            </a:p>
          </p:txBody>
        </p:sp>
        <p:sp>
          <p:nvSpPr>
            <p:cNvPr id="191" name="Rectangle 53"/>
            <p:cNvSpPr>
              <a:spLocks noChangeArrowheads="1"/>
            </p:cNvSpPr>
            <p:nvPr/>
          </p:nvSpPr>
          <p:spPr bwMode="auto">
            <a:xfrm>
              <a:off x="3666881" y="3011382"/>
              <a:ext cx="90000" cy="90000"/>
            </a:xfrm>
            <a:prstGeom prst="ellipse">
              <a:avLst/>
            </a:prstGeom>
            <a:solidFill>
              <a:srgbClr val="0084CB"/>
            </a:solidFill>
            <a:ln w="28575">
              <a:solidFill>
                <a:schemeClr val="tx2"/>
              </a:solidFill>
              <a:miter lim="800000"/>
              <a:headEnd/>
              <a:tailEnd/>
            </a:ln>
          </p:spPr>
          <p:txBody>
            <a:bodyPr/>
            <a:lstStyle/>
            <a:p>
              <a:endParaRPr lang="en-GB" sz="2000" dirty="0">
                <a:solidFill>
                  <a:srgbClr val="00498B"/>
                </a:solidFill>
                <a:latin typeface="Arial" panose="020B0604020202020204" pitchFamily="34" charset="0"/>
                <a:ea typeface="ＭＳ Ｐゴシック" charset="0"/>
                <a:cs typeface="Arial" pitchFamily="34" charset="0"/>
              </a:endParaRPr>
            </a:p>
          </p:txBody>
        </p:sp>
      </p:grpSp>
      <p:grpSp>
        <p:nvGrpSpPr>
          <p:cNvPr id="10" name="Group 9"/>
          <p:cNvGrpSpPr/>
          <p:nvPr/>
        </p:nvGrpSpPr>
        <p:grpSpPr>
          <a:xfrm>
            <a:off x="4009162" y="4211862"/>
            <a:ext cx="619663" cy="90000"/>
            <a:chOff x="3973993" y="3527696"/>
            <a:chExt cx="619663" cy="90000"/>
          </a:xfrm>
        </p:grpSpPr>
        <p:sp>
          <p:nvSpPr>
            <p:cNvPr id="192" name="Line 72"/>
            <p:cNvSpPr>
              <a:spLocks noChangeShapeType="1"/>
            </p:cNvSpPr>
            <p:nvPr/>
          </p:nvSpPr>
          <p:spPr bwMode="auto">
            <a:xfrm flipV="1">
              <a:off x="3973993" y="3575990"/>
              <a:ext cx="619663" cy="0"/>
            </a:xfrm>
            <a:prstGeom prst="line">
              <a:avLst/>
            </a:prstGeom>
            <a:noFill/>
            <a:ln w="19050">
              <a:solidFill>
                <a:srgbClr val="007370"/>
              </a:solidFill>
              <a:prstDash val="solid"/>
              <a:round/>
              <a:headEnd/>
              <a:tailEnd/>
            </a:ln>
          </p:spPr>
          <p:txBody>
            <a:bodyPr/>
            <a:lstStyle/>
            <a:p>
              <a:endParaRPr lang="en-GB" sz="2000" dirty="0">
                <a:solidFill>
                  <a:srgbClr val="00498B"/>
                </a:solidFill>
                <a:latin typeface="Arial" panose="020B0604020202020204" pitchFamily="34" charset="0"/>
                <a:ea typeface="ＭＳ Ｐゴシック" charset="0"/>
                <a:cs typeface="Arial" pitchFamily="34" charset="0"/>
              </a:endParaRPr>
            </a:p>
          </p:txBody>
        </p:sp>
        <p:sp>
          <p:nvSpPr>
            <p:cNvPr id="193" name="Rectangle 53"/>
            <p:cNvSpPr>
              <a:spLocks noChangeArrowheads="1"/>
            </p:cNvSpPr>
            <p:nvPr/>
          </p:nvSpPr>
          <p:spPr bwMode="auto">
            <a:xfrm>
              <a:off x="4302222" y="3527696"/>
              <a:ext cx="90000" cy="90000"/>
            </a:xfrm>
            <a:prstGeom prst="ellipse">
              <a:avLst/>
            </a:prstGeom>
            <a:solidFill>
              <a:srgbClr val="007370"/>
            </a:solidFill>
            <a:ln w="28575">
              <a:solidFill>
                <a:srgbClr val="007370"/>
              </a:solidFill>
              <a:miter lim="800000"/>
              <a:headEnd/>
              <a:tailEnd/>
            </a:ln>
          </p:spPr>
          <p:txBody>
            <a:bodyPr/>
            <a:lstStyle/>
            <a:p>
              <a:endParaRPr lang="en-GB" sz="2000" dirty="0">
                <a:solidFill>
                  <a:srgbClr val="00498B"/>
                </a:solidFill>
                <a:latin typeface="Arial" panose="020B0604020202020204" pitchFamily="34" charset="0"/>
                <a:ea typeface="ＭＳ Ｐゴシック" charset="0"/>
                <a:cs typeface="Arial" pitchFamily="34" charset="0"/>
              </a:endParaRPr>
            </a:p>
          </p:txBody>
        </p:sp>
      </p:grpSp>
      <p:grpSp>
        <p:nvGrpSpPr>
          <p:cNvPr id="9" name="Group 8"/>
          <p:cNvGrpSpPr/>
          <p:nvPr/>
        </p:nvGrpSpPr>
        <p:grpSpPr>
          <a:xfrm>
            <a:off x="3893410" y="4498829"/>
            <a:ext cx="512627" cy="90000"/>
            <a:chOff x="4069255" y="3929549"/>
            <a:chExt cx="512627" cy="90000"/>
          </a:xfrm>
        </p:grpSpPr>
        <p:sp>
          <p:nvSpPr>
            <p:cNvPr id="195" name="Line 72"/>
            <p:cNvSpPr>
              <a:spLocks noChangeShapeType="1"/>
            </p:cNvSpPr>
            <p:nvPr/>
          </p:nvSpPr>
          <p:spPr bwMode="auto">
            <a:xfrm>
              <a:off x="4069255" y="3972074"/>
              <a:ext cx="512627" cy="0"/>
            </a:xfrm>
            <a:prstGeom prst="line">
              <a:avLst/>
            </a:prstGeom>
            <a:noFill/>
            <a:ln w="19050">
              <a:solidFill>
                <a:srgbClr val="007370"/>
              </a:solidFill>
              <a:prstDash val="solid"/>
              <a:round/>
              <a:headEnd/>
              <a:tailEnd/>
            </a:ln>
          </p:spPr>
          <p:txBody>
            <a:bodyPr/>
            <a:lstStyle/>
            <a:p>
              <a:endParaRPr lang="en-GB" sz="2000" dirty="0">
                <a:solidFill>
                  <a:srgbClr val="00498B"/>
                </a:solidFill>
                <a:latin typeface="Arial" panose="020B0604020202020204" pitchFamily="34" charset="0"/>
                <a:ea typeface="ＭＳ Ｐゴシック" charset="0"/>
                <a:cs typeface="Arial" pitchFamily="34" charset="0"/>
              </a:endParaRPr>
            </a:p>
          </p:txBody>
        </p:sp>
        <p:sp>
          <p:nvSpPr>
            <p:cNvPr id="196" name="Rectangle 53"/>
            <p:cNvSpPr>
              <a:spLocks noChangeArrowheads="1"/>
            </p:cNvSpPr>
            <p:nvPr/>
          </p:nvSpPr>
          <p:spPr bwMode="auto">
            <a:xfrm>
              <a:off x="4296800" y="3929549"/>
              <a:ext cx="90000" cy="90000"/>
            </a:xfrm>
            <a:prstGeom prst="ellipse">
              <a:avLst/>
            </a:prstGeom>
            <a:solidFill>
              <a:srgbClr val="007370"/>
            </a:solidFill>
            <a:ln w="28575">
              <a:solidFill>
                <a:srgbClr val="007370"/>
              </a:solidFill>
              <a:miter lim="800000"/>
              <a:headEnd/>
              <a:tailEnd/>
            </a:ln>
          </p:spPr>
          <p:txBody>
            <a:bodyPr/>
            <a:lstStyle/>
            <a:p>
              <a:endParaRPr lang="en-GB" sz="2000" dirty="0">
                <a:solidFill>
                  <a:srgbClr val="00498B"/>
                </a:solidFill>
                <a:latin typeface="Arial" panose="020B0604020202020204" pitchFamily="34" charset="0"/>
                <a:ea typeface="ＭＳ Ｐゴシック" charset="0"/>
                <a:cs typeface="Arial" pitchFamily="34" charset="0"/>
              </a:endParaRPr>
            </a:p>
          </p:txBody>
        </p:sp>
      </p:grpSp>
      <p:grpSp>
        <p:nvGrpSpPr>
          <p:cNvPr id="8" name="Group 7"/>
          <p:cNvGrpSpPr/>
          <p:nvPr/>
        </p:nvGrpSpPr>
        <p:grpSpPr>
          <a:xfrm>
            <a:off x="3733071" y="4760398"/>
            <a:ext cx="888109" cy="90000"/>
            <a:chOff x="3920639" y="4313624"/>
            <a:chExt cx="888109" cy="90000"/>
          </a:xfrm>
        </p:grpSpPr>
        <p:sp>
          <p:nvSpPr>
            <p:cNvPr id="197" name="Line 72"/>
            <p:cNvSpPr>
              <a:spLocks noChangeShapeType="1"/>
            </p:cNvSpPr>
            <p:nvPr/>
          </p:nvSpPr>
          <p:spPr bwMode="auto">
            <a:xfrm>
              <a:off x="3920639" y="4358624"/>
              <a:ext cx="888109" cy="0"/>
            </a:xfrm>
            <a:prstGeom prst="line">
              <a:avLst/>
            </a:prstGeom>
            <a:noFill/>
            <a:ln w="19050">
              <a:solidFill>
                <a:srgbClr val="007370"/>
              </a:solidFill>
              <a:prstDash val="solid"/>
              <a:round/>
              <a:headEnd/>
              <a:tailEnd/>
            </a:ln>
          </p:spPr>
          <p:txBody>
            <a:bodyPr/>
            <a:lstStyle/>
            <a:p>
              <a:endParaRPr lang="en-GB" sz="2000" dirty="0">
                <a:solidFill>
                  <a:srgbClr val="00498B"/>
                </a:solidFill>
                <a:latin typeface="Arial" panose="020B0604020202020204" pitchFamily="34" charset="0"/>
                <a:ea typeface="ＭＳ Ｐゴシック" charset="0"/>
                <a:cs typeface="Arial" pitchFamily="34" charset="0"/>
              </a:endParaRPr>
            </a:p>
          </p:txBody>
        </p:sp>
        <p:sp>
          <p:nvSpPr>
            <p:cNvPr id="198" name="Rectangle 53"/>
            <p:cNvSpPr>
              <a:spLocks noChangeArrowheads="1"/>
            </p:cNvSpPr>
            <p:nvPr/>
          </p:nvSpPr>
          <p:spPr bwMode="auto">
            <a:xfrm>
              <a:off x="4321306" y="4313624"/>
              <a:ext cx="90000" cy="90000"/>
            </a:xfrm>
            <a:prstGeom prst="ellipse">
              <a:avLst/>
            </a:prstGeom>
            <a:solidFill>
              <a:srgbClr val="007370"/>
            </a:solidFill>
            <a:ln w="28575">
              <a:solidFill>
                <a:srgbClr val="007370"/>
              </a:solidFill>
              <a:miter lim="800000"/>
              <a:headEnd/>
              <a:tailEnd/>
            </a:ln>
          </p:spPr>
          <p:txBody>
            <a:bodyPr/>
            <a:lstStyle/>
            <a:p>
              <a:endParaRPr lang="en-GB" sz="2000" dirty="0">
                <a:solidFill>
                  <a:srgbClr val="00498B"/>
                </a:solidFill>
                <a:latin typeface="Arial" panose="020B0604020202020204" pitchFamily="34" charset="0"/>
                <a:ea typeface="ＭＳ Ｐゴシック" charset="0"/>
                <a:cs typeface="Arial" pitchFamily="34" charset="0"/>
              </a:endParaRPr>
            </a:p>
          </p:txBody>
        </p:sp>
      </p:grpSp>
      <p:grpSp>
        <p:nvGrpSpPr>
          <p:cNvPr id="7" name="Group 6"/>
          <p:cNvGrpSpPr/>
          <p:nvPr/>
        </p:nvGrpSpPr>
        <p:grpSpPr>
          <a:xfrm>
            <a:off x="3934431" y="5095682"/>
            <a:ext cx="1775572" cy="90000"/>
            <a:chOff x="4192337" y="4705765"/>
            <a:chExt cx="1775572" cy="90000"/>
          </a:xfrm>
        </p:grpSpPr>
        <p:sp>
          <p:nvSpPr>
            <p:cNvPr id="199" name="Line 72"/>
            <p:cNvSpPr>
              <a:spLocks noChangeShapeType="1"/>
            </p:cNvSpPr>
            <p:nvPr/>
          </p:nvSpPr>
          <p:spPr bwMode="auto">
            <a:xfrm flipV="1">
              <a:off x="4192337" y="4750764"/>
              <a:ext cx="1775572" cy="0"/>
            </a:xfrm>
            <a:prstGeom prst="line">
              <a:avLst/>
            </a:prstGeom>
            <a:noFill/>
            <a:ln w="19050">
              <a:solidFill>
                <a:srgbClr val="007370"/>
              </a:solidFill>
              <a:prstDash val="solid"/>
              <a:round/>
              <a:headEnd/>
              <a:tailEnd/>
            </a:ln>
          </p:spPr>
          <p:txBody>
            <a:bodyPr/>
            <a:lstStyle/>
            <a:p>
              <a:endParaRPr lang="en-GB" sz="2000" dirty="0">
                <a:solidFill>
                  <a:srgbClr val="00498B"/>
                </a:solidFill>
                <a:latin typeface="Arial" panose="020B0604020202020204" pitchFamily="34" charset="0"/>
                <a:ea typeface="ＭＳ Ｐゴシック" charset="0"/>
                <a:cs typeface="Arial" pitchFamily="34" charset="0"/>
              </a:endParaRPr>
            </a:p>
          </p:txBody>
        </p:sp>
        <p:sp>
          <p:nvSpPr>
            <p:cNvPr id="200" name="Rectangle 53"/>
            <p:cNvSpPr>
              <a:spLocks noChangeArrowheads="1"/>
            </p:cNvSpPr>
            <p:nvPr/>
          </p:nvSpPr>
          <p:spPr bwMode="auto">
            <a:xfrm>
              <a:off x="4886731" y="4705765"/>
              <a:ext cx="90000" cy="90000"/>
            </a:xfrm>
            <a:prstGeom prst="ellipse">
              <a:avLst/>
            </a:prstGeom>
            <a:solidFill>
              <a:srgbClr val="007370"/>
            </a:solidFill>
            <a:ln w="28575">
              <a:solidFill>
                <a:srgbClr val="007370"/>
              </a:solidFill>
              <a:miter lim="800000"/>
              <a:headEnd/>
              <a:tailEnd/>
            </a:ln>
          </p:spPr>
          <p:txBody>
            <a:bodyPr/>
            <a:lstStyle/>
            <a:p>
              <a:endParaRPr lang="en-GB" sz="2000" dirty="0">
                <a:solidFill>
                  <a:srgbClr val="00498B"/>
                </a:solidFill>
                <a:latin typeface="Arial" panose="020B0604020202020204" pitchFamily="34" charset="0"/>
                <a:ea typeface="ＭＳ Ｐゴシック" charset="0"/>
                <a:cs typeface="Arial" pitchFamily="34" charset="0"/>
              </a:endParaRPr>
            </a:p>
          </p:txBody>
        </p:sp>
      </p:grpSp>
      <p:grpSp>
        <p:nvGrpSpPr>
          <p:cNvPr id="6" name="Group 5"/>
          <p:cNvGrpSpPr/>
          <p:nvPr/>
        </p:nvGrpSpPr>
        <p:grpSpPr>
          <a:xfrm>
            <a:off x="2883878" y="5659671"/>
            <a:ext cx="2254372" cy="90000"/>
            <a:chOff x="2895601" y="4984885"/>
            <a:chExt cx="2254372" cy="90000"/>
          </a:xfrm>
        </p:grpSpPr>
        <p:sp>
          <p:nvSpPr>
            <p:cNvPr id="201" name="Line 72"/>
            <p:cNvSpPr>
              <a:spLocks noChangeShapeType="1"/>
            </p:cNvSpPr>
            <p:nvPr/>
          </p:nvSpPr>
          <p:spPr bwMode="auto">
            <a:xfrm flipV="1">
              <a:off x="2895601" y="5028844"/>
              <a:ext cx="2254372" cy="1"/>
            </a:xfrm>
            <a:prstGeom prst="line">
              <a:avLst/>
            </a:prstGeom>
            <a:noFill/>
            <a:ln w="19050">
              <a:solidFill>
                <a:srgbClr val="007370"/>
              </a:solidFill>
              <a:prstDash val="solid"/>
              <a:round/>
              <a:headEnd/>
              <a:tailEnd/>
            </a:ln>
          </p:spPr>
          <p:txBody>
            <a:bodyPr/>
            <a:lstStyle/>
            <a:p>
              <a:endParaRPr lang="en-GB" sz="2000" dirty="0">
                <a:solidFill>
                  <a:srgbClr val="00498B"/>
                </a:solidFill>
                <a:latin typeface="Arial" panose="020B0604020202020204" pitchFamily="34" charset="0"/>
                <a:ea typeface="ＭＳ Ｐゴシック" charset="0"/>
                <a:cs typeface="Arial" pitchFamily="34" charset="0"/>
              </a:endParaRPr>
            </a:p>
          </p:txBody>
        </p:sp>
        <p:sp>
          <p:nvSpPr>
            <p:cNvPr id="202" name="Rectangle 53"/>
            <p:cNvSpPr>
              <a:spLocks noChangeArrowheads="1"/>
            </p:cNvSpPr>
            <p:nvPr/>
          </p:nvSpPr>
          <p:spPr bwMode="auto">
            <a:xfrm>
              <a:off x="3744794" y="4984885"/>
              <a:ext cx="90000" cy="90000"/>
            </a:xfrm>
            <a:prstGeom prst="ellipse">
              <a:avLst/>
            </a:prstGeom>
            <a:solidFill>
              <a:srgbClr val="007370"/>
            </a:solidFill>
            <a:ln w="28575">
              <a:solidFill>
                <a:srgbClr val="007370"/>
              </a:solidFill>
              <a:miter lim="800000"/>
              <a:headEnd/>
              <a:tailEnd/>
            </a:ln>
          </p:spPr>
          <p:txBody>
            <a:bodyPr/>
            <a:lstStyle/>
            <a:p>
              <a:endParaRPr lang="en-GB" sz="2000" dirty="0">
                <a:solidFill>
                  <a:srgbClr val="00498B"/>
                </a:solidFill>
                <a:latin typeface="Arial" panose="020B0604020202020204" pitchFamily="34" charset="0"/>
                <a:ea typeface="ＭＳ Ｐゴシック" charset="0"/>
                <a:cs typeface="Arial" pitchFamily="34" charset="0"/>
              </a:endParaRPr>
            </a:p>
          </p:txBody>
        </p:sp>
      </p:grpSp>
      <p:sp>
        <p:nvSpPr>
          <p:cNvPr id="62" name="Line 32"/>
          <p:cNvSpPr>
            <a:spLocks noChangeShapeType="1"/>
          </p:cNvSpPr>
          <p:nvPr/>
        </p:nvSpPr>
        <p:spPr bwMode="auto">
          <a:xfrm flipH="1" flipV="1">
            <a:off x="4635203" y="1736276"/>
            <a:ext cx="9988" cy="4413083"/>
          </a:xfrm>
          <a:prstGeom prst="line">
            <a:avLst/>
          </a:prstGeom>
          <a:noFill/>
          <a:ln w="19050">
            <a:solidFill>
              <a:srgbClr val="00498B"/>
            </a:solidFill>
            <a:prstDash val="lgDash"/>
            <a:round/>
            <a:headEnd/>
            <a:tailEnd/>
          </a:ln>
        </p:spPr>
        <p:txBody>
          <a:bodyPr/>
          <a:lstStyle/>
          <a:p>
            <a:pPr>
              <a:defRPr/>
            </a:pPr>
            <a:endParaRPr lang="en-GB" dirty="0">
              <a:solidFill>
                <a:srgbClr val="0084CB"/>
              </a:solidFill>
              <a:latin typeface="Arial" panose="020B0604020202020204" pitchFamily="34" charset="0"/>
              <a:ea typeface="ＭＳ Ｐゴシック" charset="0"/>
              <a:cs typeface="Arial" pitchFamily="34" charset="0"/>
            </a:endParaRPr>
          </a:p>
        </p:txBody>
      </p:sp>
      <p:sp>
        <p:nvSpPr>
          <p:cNvPr id="63" name="Text Box 19"/>
          <p:cNvSpPr txBox="1">
            <a:spLocks noChangeArrowheads="1"/>
          </p:cNvSpPr>
          <p:nvPr/>
        </p:nvSpPr>
        <p:spPr bwMode="auto">
          <a:xfrm>
            <a:off x="3282955" y="6239317"/>
            <a:ext cx="430466" cy="215444"/>
          </a:xfrm>
          <a:prstGeom prst="rect">
            <a:avLst/>
          </a:prstGeom>
          <a:noFill/>
          <a:ln w="9525">
            <a:noFill/>
            <a:miter lim="800000"/>
            <a:headEnd/>
            <a:tailEnd/>
          </a:ln>
        </p:spPr>
        <p:txBody>
          <a:bodyPr wrap="square" lIns="0" tIns="0" rIns="0" bIns="0">
            <a:spAutoFit/>
          </a:bodyPr>
          <a:lstStyle/>
          <a:p>
            <a:pPr algn="ctr">
              <a:defRPr/>
            </a:pPr>
            <a:r>
              <a:rPr lang="en-US" sz="1400" dirty="0" smtClean="0">
                <a:solidFill>
                  <a:srgbClr val="03497C"/>
                </a:solidFill>
                <a:latin typeface="Arial" panose="020B0604020202020204" pitchFamily="34" charset="0"/>
                <a:ea typeface="ＭＳ Ｐゴシック" charset="0"/>
                <a:cs typeface="Arial" pitchFamily="34" charset="0"/>
              </a:rPr>
              <a:t>0.10</a:t>
            </a:r>
            <a:endParaRPr lang="en-US" sz="1400" dirty="0">
              <a:solidFill>
                <a:srgbClr val="03497C"/>
              </a:solidFill>
              <a:latin typeface="Arial" panose="020B0604020202020204" pitchFamily="34" charset="0"/>
              <a:ea typeface="ＭＳ Ｐゴシック" charset="0"/>
              <a:cs typeface="Arial" pitchFamily="34" charset="0"/>
            </a:endParaRPr>
          </a:p>
        </p:txBody>
      </p:sp>
      <p:sp>
        <p:nvSpPr>
          <p:cNvPr id="64" name="Text Box 19"/>
          <p:cNvSpPr txBox="1">
            <a:spLocks noChangeArrowheads="1"/>
          </p:cNvSpPr>
          <p:nvPr/>
        </p:nvSpPr>
        <p:spPr bwMode="auto">
          <a:xfrm>
            <a:off x="5763134" y="6239317"/>
            <a:ext cx="430466" cy="215444"/>
          </a:xfrm>
          <a:prstGeom prst="rect">
            <a:avLst/>
          </a:prstGeom>
          <a:noFill/>
          <a:ln w="9525">
            <a:noFill/>
            <a:miter lim="800000"/>
            <a:headEnd/>
            <a:tailEnd/>
          </a:ln>
        </p:spPr>
        <p:txBody>
          <a:bodyPr wrap="square" lIns="0" tIns="0" rIns="0" bIns="0">
            <a:spAutoFit/>
          </a:bodyPr>
          <a:lstStyle/>
          <a:p>
            <a:pPr algn="ctr">
              <a:defRPr/>
            </a:pPr>
            <a:r>
              <a:rPr lang="en-US" sz="1400" dirty="0" smtClean="0">
                <a:solidFill>
                  <a:srgbClr val="03497C"/>
                </a:solidFill>
                <a:latin typeface="Arial" panose="020B0604020202020204" pitchFamily="34" charset="0"/>
                <a:ea typeface="ＭＳ Ｐゴシック" charset="0"/>
                <a:cs typeface="Arial" pitchFamily="34" charset="0"/>
              </a:rPr>
              <a:t>5.00</a:t>
            </a:r>
            <a:endParaRPr lang="en-US" sz="1400" dirty="0">
              <a:solidFill>
                <a:srgbClr val="03497C"/>
              </a:solidFill>
              <a:latin typeface="Arial" panose="020B0604020202020204" pitchFamily="34" charset="0"/>
              <a:ea typeface="ＭＳ Ｐゴシック" charset="0"/>
              <a:cs typeface="Arial" pitchFamily="34" charset="0"/>
            </a:endParaRPr>
          </a:p>
        </p:txBody>
      </p:sp>
      <p:sp>
        <p:nvSpPr>
          <p:cNvPr id="65" name="Rectangle 64"/>
          <p:cNvSpPr/>
          <p:nvPr/>
        </p:nvSpPr>
        <p:spPr>
          <a:xfrm>
            <a:off x="968910" y="5911813"/>
            <a:ext cx="3656189" cy="216000"/>
          </a:xfrm>
          <a:prstGeom prst="rect">
            <a:avLst/>
          </a:prstGeom>
          <a:solidFill>
            <a:schemeClr val="tx1"/>
          </a:solidFill>
          <a:ln w="25400" cap="flat" cmpd="sng" algn="ctr">
            <a:noFill/>
            <a:prstDash val="solid"/>
          </a:ln>
          <a:effectLst/>
        </p:spPr>
        <p:txBody>
          <a:bodyPr lIns="0" rIns="0" rtlCol="0" anchor="ctr"/>
          <a:lstStyle/>
          <a:p>
            <a:pPr algn="ctr" fontAlgn="base">
              <a:spcBef>
                <a:spcPct val="0"/>
              </a:spcBef>
              <a:spcAft>
                <a:spcPct val="0"/>
              </a:spcAft>
              <a:defRPr/>
            </a:pPr>
            <a:r>
              <a:rPr lang="en-GB" sz="1200" b="1" kern="0" dirty="0" smtClean="0">
                <a:solidFill>
                  <a:srgbClr val="FFFFFF"/>
                </a:solidFill>
                <a:latin typeface="Arial" panose="020B0604020202020204" pitchFamily="34" charset="0"/>
                <a:ea typeface="ＭＳ Ｐゴシック" pitchFamily="34" charset="-128"/>
                <a:cs typeface="Arial" pitchFamily="34" charset="0"/>
              </a:rPr>
              <a:t>Favours dabigatran</a:t>
            </a:r>
          </a:p>
        </p:txBody>
      </p:sp>
      <p:sp>
        <p:nvSpPr>
          <p:cNvPr id="66" name="Rectangle 65"/>
          <p:cNvSpPr/>
          <p:nvPr/>
        </p:nvSpPr>
        <p:spPr>
          <a:xfrm>
            <a:off x="4674818" y="5911813"/>
            <a:ext cx="3577084" cy="216000"/>
          </a:xfrm>
          <a:prstGeom prst="rect">
            <a:avLst/>
          </a:prstGeom>
          <a:solidFill>
            <a:srgbClr val="FFFFFF">
              <a:lumMod val="65000"/>
            </a:srgbClr>
          </a:solidFill>
          <a:ln w="25400" cap="flat" cmpd="sng" algn="ctr">
            <a:noFill/>
            <a:prstDash val="solid"/>
          </a:ln>
          <a:effectLst/>
        </p:spPr>
        <p:txBody>
          <a:bodyPr lIns="0" rIns="0" rtlCol="0" anchor="ctr"/>
          <a:lstStyle/>
          <a:p>
            <a:pPr algn="ctr" fontAlgn="base">
              <a:spcBef>
                <a:spcPct val="0"/>
              </a:spcBef>
              <a:spcAft>
                <a:spcPct val="0"/>
              </a:spcAft>
              <a:defRPr/>
            </a:pPr>
            <a:r>
              <a:rPr lang="en-GB" sz="1200" b="1" kern="0" dirty="0" smtClean="0">
                <a:solidFill>
                  <a:srgbClr val="FFFFFF"/>
                </a:solidFill>
                <a:latin typeface="Arial" panose="020B0604020202020204" pitchFamily="34" charset="0"/>
                <a:ea typeface="ＭＳ Ｐゴシック" pitchFamily="34" charset="-128"/>
                <a:cs typeface="Arial" pitchFamily="34" charset="0"/>
              </a:rPr>
              <a:t>Favours warfarin</a:t>
            </a:r>
          </a:p>
        </p:txBody>
      </p:sp>
      <p:sp>
        <p:nvSpPr>
          <p:cNvPr id="74" name="Text Box 19"/>
          <p:cNvSpPr txBox="1">
            <a:spLocks noChangeArrowheads="1"/>
          </p:cNvSpPr>
          <p:nvPr/>
        </p:nvSpPr>
        <p:spPr bwMode="auto">
          <a:xfrm>
            <a:off x="4009162" y="6239317"/>
            <a:ext cx="430466" cy="215444"/>
          </a:xfrm>
          <a:prstGeom prst="rect">
            <a:avLst/>
          </a:prstGeom>
          <a:noFill/>
          <a:ln w="9525">
            <a:noFill/>
            <a:miter lim="800000"/>
            <a:headEnd/>
            <a:tailEnd/>
          </a:ln>
        </p:spPr>
        <p:txBody>
          <a:bodyPr wrap="square" lIns="0" tIns="0" rIns="0" bIns="0">
            <a:spAutoFit/>
          </a:bodyPr>
          <a:lstStyle/>
          <a:p>
            <a:pPr algn="ctr">
              <a:defRPr/>
            </a:pPr>
            <a:r>
              <a:rPr lang="en-US" sz="1400" dirty="0" smtClean="0">
                <a:solidFill>
                  <a:srgbClr val="03497C"/>
                </a:solidFill>
                <a:latin typeface="Arial" panose="020B0604020202020204" pitchFamily="34" charset="0"/>
                <a:ea typeface="ＭＳ Ｐゴシック" charset="0"/>
                <a:cs typeface="Arial" pitchFamily="34" charset="0"/>
              </a:rPr>
              <a:t>0.50</a:t>
            </a:r>
            <a:endParaRPr lang="en-US" sz="1400" dirty="0">
              <a:solidFill>
                <a:srgbClr val="03497C"/>
              </a:solidFill>
              <a:latin typeface="Arial" panose="020B0604020202020204" pitchFamily="34" charset="0"/>
              <a:ea typeface="ＭＳ Ｐゴシック" charset="0"/>
              <a:cs typeface="Arial" pitchFamily="34" charset="0"/>
            </a:endParaRPr>
          </a:p>
        </p:txBody>
      </p:sp>
      <p:sp>
        <p:nvSpPr>
          <p:cNvPr id="75" name="Text Box 19"/>
          <p:cNvSpPr txBox="1">
            <a:spLocks noChangeArrowheads="1"/>
          </p:cNvSpPr>
          <p:nvPr/>
        </p:nvSpPr>
        <p:spPr bwMode="auto">
          <a:xfrm>
            <a:off x="4407917" y="6239317"/>
            <a:ext cx="430466" cy="215444"/>
          </a:xfrm>
          <a:prstGeom prst="rect">
            <a:avLst/>
          </a:prstGeom>
          <a:noFill/>
          <a:ln w="9525">
            <a:noFill/>
            <a:miter lim="800000"/>
            <a:headEnd/>
            <a:tailEnd/>
          </a:ln>
        </p:spPr>
        <p:txBody>
          <a:bodyPr wrap="square" lIns="0" tIns="0" rIns="0" bIns="0">
            <a:spAutoFit/>
          </a:bodyPr>
          <a:lstStyle/>
          <a:p>
            <a:pPr algn="ctr">
              <a:defRPr/>
            </a:pPr>
            <a:r>
              <a:rPr lang="en-US" sz="1400" dirty="0" smtClean="0">
                <a:solidFill>
                  <a:srgbClr val="03497C"/>
                </a:solidFill>
                <a:latin typeface="Arial" panose="020B0604020202020204" pitchFamily="34" charset="0"/>
                <a:ea typeface="ＭＳ Ｐゴシック" charset="0"/>
                <a:cs typeface="Arial" pitchFamily="34" charset="0"/>
              </a:rPr>
              <a:t>1.00</a:t>
            </a:r>
            <a:endParaRPr lang="en-US" sz="1400" dirty="0">
              <a:solidFill>
                <a:srgbClr val="03497C"/>
              </a:solidFill>
              <a:latin typeface="Arial" panose="020B0604020202020204" pitchFamily="34" charset="0"/>
              <a:ea typeface="ＭＳ Ｐゴシック" charset="0"/>
              <a:cs typeface="Arial" pitchFamily="34" charset="0"/>
            </a:endParaRPr>
          </a:p>
        </p:txBody>
      </p:sp>
      <p:sp>
        <p:nvSpPr>
          <p:cNvPr id="76" name="Text Box 19"/>
          <p:cNvSpPr txBox="1">
            <a:spLocks noChangeArrowheads="1"/>
          </p:cNvSpPr>
          <p:nvPr/>
        </p:nvSpPr>
        <p:spPr bwMode="auto">
          <a:xfrm>
            <a:off x="5138250" y="6239317"/>
            <a:ext cx="430466" cy="215444"/>
          </a:xfrm>
          <a:prstGeom prst="rect">
            <a:avLst/>
          </a:prstGeom>
          <a:noFill/>
          <a:ln w="9525">
            <a:noFill/>
            <a:miter lim="800000"/>
            <a:headEnd/>
            <a:tailEnd/>
          </a:ln>
        </p:spPr>
        <p:txBody>
          <a:bodyPr wrap="square" lIns="0" tIns="0" rIns="0" bIns="0">
            <a:spAutoFit/>
          </a:bodyPr>
          <a:lstStyle/>
          <a:p>
            <a:pPr algn="ctr">
              <a:defRPr/>
            </a:pPr>
            <a:r>
              <a:rPr lang="en-US" sz="1400" dirty="0" smtClean="0">
                <a:solidFill>
                  <a:srgbClr val="03497C"/>
                </a:solidFill>
                <a:latin typeface="Arial" panose="020B0604020202020204" pitchFamily="34" charset="0"/>
                <a:ea typeface="ＭＳ Ｐゴシック" charset="0"/>
                <a:cs typeface="Arial" pitchFamily="34" charset="0"/>
              </a:rPr>
              <a:t>2.00</a:t>
            </a:r>
            <a:endParaRPr lang="en-US" sz="1400" dirty="0">
              <a:solidFill>
                <a:srgbClr val="03497C"/>
              </a:solidFill>
              <a:latin typeface="Arial" panose="020B0604020202020204" pitchFamily="34" charset="0"/>
              <a:ea typeface="ＭＳ Ｐゴシック" charset="0"/>
              <a:cs typeface="Arial" pitchFamily="34" charset="0"/>
            </a:endParaRPr>
          </a:p>
        </p:txBody>
      </p:sp>
      <p:grpSp>
        <p:nvGrpSpPr>
          <p:cNvPr id="87" name="Group 86"/>
          <p:cNvGrpSpPr/>
          <p:nvPr/>
        </p:nvGrpSpPr>
        <p:grpSpPr>
          <a:xfrm>
            <a:off x="2747965" y="6149360"/>
            <a:ext cx="3780000" cy="72000"/>
            <a:chOff x="2747965" y="5838825"/>
            <a:chExt cx="3780000" cy="155575"/>
          </a:xfrm>
        </p:grpSpPr>
        <p:cxnSp>
          <p:nvCxnSpPr>
            <p:cNvPr id="88" name="Straight Connector 87"/>
            <p:cNvCxnSpPr/>
            <p:nvPr/>
          </p:nvCxnSpPr>
          <p:spPr>
            <a:xfrm>
              <a:off x="2747965" y="5838825"/>
              <a:ext cx="3780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3497343" y="5838825"/>
              <a:ext cx="0" cy="155575"/>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4224395" y="5838825"/>
              <a:ext cx="0" cy="155575"/>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4626850" y="5838825"/>
              <a:ext cx="0" cy="155575"/>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5345963" y="5838825"/>
              <a:ext cx="0" cy="155575"/>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5986962" y="5838825"/>
              <a:ext cx="0" cy="155575"/>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 name="Group 14"/>
          <p:cNvGrpSpPr/>
          <p:nvPr/>
        </p:nvGrpSpPr>
        <p:grpSpPr>
          <a:xfrm>
            <a:off x="4198007" y="1921493"/>
            <a:ext cx="313831" cy="90000"/>
            <a:chOff x="4221453" y="1443290"/>
            <a:chExt cx="313831" cy="90000"/>
          </a:xfrm>
        </p:grpSpPr>
        <p:sp>
          <p:nvSpPr>
            <p:cNvPr id="181" name="Line 72"/>
            <p:cNvSpPr>
              <a:spLocks noChangeShapeType="1"/>
            </p:cNvSpPr>
            <p:nvPr/>
          </p:nvSpPr>
          <p:spPr bwMode="auto">
            <a:xfrm>
              <a:off x="4221453" y="1488290"/>
              <a:ext cx="313831" cy="0"/>
            </a:xfrm>
            <a:prstGeom prst="line">
              <a:avLst/>
            </a:prstGeom>
            <a:noFill/>
            <a:ln w="19050">
              <a:solidFill>
                <a:schemeClr val="tx2"/>
              </a:solidFill>
              <a:prstDash val="solid"/>
              <a:round/>
              <a:headEnd/>
              <a:tailEnd/>
            </a:ln>
          </p:spPr>
          <p:txBody>
            <a:bodyPr/>
            <a:lstStyle/>
            <a:p>
              <a:pPr>
                <a:defRPr/>
              </a:pPr>
              <a:endParaRPr lang="en-GB" sz="2000" dirty="0">
                <a:solidFill>
                  <a:srgbClr val="00498B"/>
                </a:solidFill>
                <a:latin typeface="Arial" panose="020B0604020202020204" pitchFamily="34" charset="0"/>
                <a:ea typeface="ＭＳ Ｐゴシック" charset="0"/>
                <a:cs typeface="Arial" pitchFamily="34" charset="0"/>
              </a:endParaRPr>
            </a:p>
          </p:txBody>
        </p:sp>
        <p:sp>
          <p:nvSpPr>
            <p:cNvPr id="182" name="Rectangle 53"/>
            <p:cNvSpPr>
              <a:spLocks noChangeArrowheads="1"/>
            </p:cNvSpPr>
            <p:nvPr/>
          </p:nvSpPr>
          <p:spPr bwMode="auto">
            <a:xfrm>
              <a:off x="4339484" y="1443290"/>
              <a:ext cx="90000" cy="90000"/>
            </a:xfrm>
            <a:prstGeom prst="ellipse">
              <a:avLst/>
            </a:prstGeom>
            <a:solidFill>
              <a:srgbClr val="0084CB"/>
            </a:solidFill>
            <a:ln w="28575">
              <a:solidFill>
                <a:schemeClr val="tx2"/>
              </a:solidFill>
              <a:miter lim="800000"/>
              <a:headEnd/>
              <a:tailEnd/>
            </a:ln>
          </p:spPr>
          <p:txBody>
            <a:bodyPr/>
            <a:lstStyle/>
            <a:p>
              <a:pPr>
                <a:defRPr/>
              </a:pPr>
              <a:endParaRPr lang="en-GB" sz="2000" dirty="0">
                <a:solidFill>
                  <a:srgbClr val="00498B"/>
                </a:solidFill>
                <a:latin typeface="Arial" panose="020B0604020202020204" pitchFamily="34" charset="0"/>
                <a:ea typeface="ＭＳ Ｐゴシック" charset="0"/>
                <a:cs typeface="Arial" pitchFamily="34" charset="0"/>
              </a:endParaRPr>
            </a:p>
          </p:txBody>
        </p:sp>
      </p:grpSp>
      <p:grpSp>
        <p:nvGrpSpPr>
          <p:cNvPr id="14" name="Group 13"/>
          <p:cNvGrpSpPr/>
          <p:nvPr/>
        </p:nvGrpSpPr>
        <p:grpSpPr>
          <a:xfrm>
            <a:off x="3934431" y="2209045"/>
            <a:ext cx="563591" cy="90000"/>
            <a:chOff x="4297844" y="1845142"/>
            <a:chExt cx="563591" cy="90000"/>
          </a:xfrm>
        </p:grpSpPr>
        <p:sp>
          <p:nvSpPr>
            <p:cNvPr id="184" name="Line 72"/>
            <p:cNvSpPr>
              <a:spLocks noChangeShapeType="1"/>
            </p:cNvSpPr>
            <p:nvPr/>
          </p:nvSpPr>
          <p:spPr bwMode="auto">
            <a:xfrm flipV="1">
              <a:off x="4297844" y="1887604"/>
              <a:ext cx="563591" cy="0"/>
            </a:xfrm>
            <a:prstGeom prst="line">
              <a:avLst/>
            </a:prstGeom>
            <a:noFill/>
            <a:ln w="19050">
              <a:solidFill>
                <a:schemeClr val="tx2"/>
              </a:solidFill>
              <a:prstDash val="solid"/>
              <a:round/>
              <a:headEnd/>
              <a:tailEnd/>
            </a:ln>
          </p:spPr>
          <p:txBody>
            <a:bodyPr/>
            <a:lstStyle/>
            <a:p>
              <a:endParaRPr lang="en-GB" sz="2000" dirty="0">
                <a:solidFill>
                  <a:srgbClr val="00498B"/>
                </a:solidFill>
                <a:latin typeface="Arial" panose="020B0604020202020204" pitchFamily="34" charset="0"/>
                <a:ea typeface="ＭＳ Ｐゴシック" charset="0"/>
                <a:cs typeface="Arial" pitchFamily="34" charset="0"/>
              </a:endParaRPr>
            </a:p>
          </p:txBody>
        </p:sp>
        <p:sp>
          <p:nvSpPr>
            <p:cNvPr id="185" name="Rectangle 53"/>
            <p:cNvSpPr>
              <a:spLocks noChangeArrowheads="1"/>
            </p:cNvSpPr>
            <p:nvPr/>
          </p:nvSpPr>
          <p:spPr bwMode="auto">
            <a:xfrm>
              <a:off x="4537310" y="1845142"/>
              <a:ext cx="90000" cy="90000"/>
            </a:xfrm>
            <a:prstGeom prst="ellipse">
              <a:avLst/>
            </a:prstGeom>
            <a:solidFill>
              <a:srgbClr val="0084CB"/>
            </a:solidFill>
            <a:ln w="28575">
              <a:solidFill>
                <a:schemeClr val="tx2"/>
              </a:solidFill>
              <a:miter lim="800000"/>
              <a:headEnd/>
              <a:tailEnd/>
            </a:ln>
          </p:spPr>
          <p:txBody>
            <a:bodyPr/>
            <a:lstStyle/>
            <a:p>
              <a:pPr>
                <a:defRPr/>
              </a:pPr>
              <a:endParaRPr lang="en-GB" sz="2000" dirty="0">
                <a:solidFill>
                  <a:srgbClr val="00498B"/>
                </a:solidFill>
                <a:latin typeface="Arial" panose="020B0604020202020204" pitchFamily="34" charset="0"/>
                <a:ea typeface="ＭＳ Ｐゴシック" charset="0"/>
                <a:cs typeface="Arial" pitchFamily="34" charset="0"/>
              </a:endParaRPr>
            </a:p>
          </p:txBody>
        </p:sp>
      </p:grpSp>
      <p:grpSp>
        <p:nvGrpSpPr>
          <p:cNvPr id="12" name="Group 11"/>
          <p:cNvGrpSpPr/>
          <p:nvPr/>
        </p:nvGrpSpPr>
        <p:grpSpPr>
          <a:xfrm>
            <a:off x="4406037" y="2813398"/>
            <a:ext cx="561499" cy="90000"/>
            <a:chOff x="3890225" y="2632375"/>
            <a:chExt cx="561499" cy="90000"/>
          </a:xfrm>
        </p:grpSpPr>
        <p:sp>
          <p:nvSpPr>
            <p:cNvPr id="188" name="Line 72"/>
            <p:cNvSpPr>
              <a:spLocks noChangeShapeType="1"/>
            </p:cNvSpPr>
            <p:nvPr/>
          </p:nvSpPr>
          <p:spPr bwMode="auto">
            <a:xfrm>
              <a:off x="3890225" y="2670491"/>
              <a:ext cx="561499" cy="0"/>
            </a:xfrm>
            <a:prstGeom prst="line">
              <a:avLst/>
            </a:prstGeom>
            <a:noFill/>
            <a:ln w="19050">
              <a:solidFill>
                <a:schemeClr val="tx2"/>
              </a:solidFill>
              <a:prstDash val="solid"/>
              <a:round/>
              <a:headEnd/>
              <a:tailEnd/>
            </a:ln>
          </p:spPr>
          <p:txBody>
            <a:bodyPr/>
            <a:lstStyle/>
            <a:p>
              <a:endParaRPr lang="en-GB" sz="2000" dirty="0">
                <a:solidFill>
                  <a:srgbClr val="00498B"/>
                </a:solidFill>
                <a:latin typeface="Arial" panose="020B0604020202020204" pitchFamily="34" charset="0"/>
                <a:ea typeface="ＭＳ Ｐゴシック" charset="0"/>
                <a:cs typeface="Arial" pitchFamily="34" charset="0"/>
              </a:endParaRPr>
            </a:p>
          </p:txBody>
        </p:sp>
        <p:sp>
          <p:nvSpPr>
            <p:cNvPr id="189" name="Rectangle 53"/>
            <p:cNvSpPr>
              <a:spLocks noChangeArrowheads="1"/>
            </p:cNvSpPr>
            <p:nvPr/>
          </p:nvSpPr>
          <p:spPr bwMode="auto">
            <a:xfrm>
              <a:off x="4053402" y="2632375"/>
              <a:ext cx="90000" cy="90000"/>
            </a:xfrm>
            <a:prstGeom prst="ellipse">
              <a:avLst/>
            </a:prstGeom>
            <a:solidFill>
              <a:srgbClr val="0084CB"/>
            </a:solidFill>
            <a:ln w="28575">
              <a:solidFill>
                <a:schemeClr val="tx2"/>
              </a:solidFill>
              <a:miter lim="800000"/>
              <a:headEnd/>
              <a:tailEnd/>
            </a:ln>
          </p:spPr>
          <p:txBody>
            <a:bodyPr/>
            <a:lstStyle/>
            <a:p>
              <a:endParaRPr lang="en-GB" sz="2000" dirty="0">
                <a:solidFill>
                  <a:srgbClr val="00498B"/>
                </a:solidFill>
                <a:latin typeface="Arial" panose="020B0604020202020204" pitchFamily="34" charset="0"/>
                <a:ea typeface="ＭＳ Ｐゴシック" charset="0"/>
                <a:cs typeface="Arial" pitchFamily="34" charset="0"/>
              </a:endParaRPr>
            </a:p>
          </p:txBody>
        </p:sp>
      </p:grpSp>
      <p:grpSp>
        <p:nvGrpSpPr>
          <p:cNvPr id="56" name="Group 55"/>
          <p:cNvGrpSpPr/>
          <p:nvPr/>
        </p:nvGrpSpPr>
        <p:grpSpPr>
          <a:xfrm>
            <a:off x="4184526" y="2521500"/>
            <a:ext cx="313831" cy="90000"/>
            <a:chOff x="4221453" y="1443290"/>
            <a:chExt cx="313831" cy="90000"/>
          </a:xfrm>
        </p:grpSpPr>
        <p:sp>
          <p:nvSpPr>
            <p:cNvPr id="57" name="Line 72"/>
            <p:cNvSpPr>
              <a:spLocks noChangeShapeType="1"/>
            </p:cNvSpPr>
            <p:nvPr/>
          </p:nvSpPr>
          <p:spPr bwMode="auto">
            <a:xfrm>
              <a:off x="4221453" y="1488290"/>
              <a:ext cx="313831" cy="0"/>
            </a:xfrm>
            <a:prstGeom prst="line">
              <a:avLst/>
            </a:prstGeom>
            <a:noFill/>
            <a:ln w="19050">
              <a:solidFill>
                <a:schemeClr val="tx2"/>
              </a:solidFill>
              <a:prstDash val="solid"/>
              <a:round/>
              <a:headEnd/>
              <a:tailEnd/>
            </a:ln>
          </p:spPr>
          <p:txBody>
            <a:bodyPr/>
            <a:lstStyle/>
            <a:p>
              <a:pPr>
                <a:defRPr/>
              </a:pPr>
              <a:endParaRPr lang="en-GB" sz="2000" dirty="0">
                <a:solidFill>
                  <a:srgbClr val="00498B"/>
                </a:solidFill>
                <a:latin typeface="Arial" panose="020B0604020202020204" pitchFamily="34" charset="0"/>
                <a:ea typeface="ＭＳ Ｐゴシック" charset="0"/>
                <a:cs typeface="Arial" pitchFamily="34" charset="0"/>
              </a:endParaRPr>
            </a:p>
          </p:txBody>
        </p:sp>
        <p:sp>
          <p:nvSpPr>
            <p:cNvPr id="58" name="Rectangle 53"/>
            <p:cNvSpPr>
              <a:spLocks noChangeArrowheads="1"/>
            </p:cNvSpPr>
            <p:nvPr/>
          </p:nvSpPr>
          <p:spPr bwMode="auto">
            <a:xfrm>
              <a:off x="4339484" y="1443290"/>
              <a:ext cx="90000" cy="90000"/>
            </a:xfrm>
            <a:prstGeom prst="ellipse">
              <a:avLst/>
            </a:prstGeom>
            <a:solidFill>
              <a:srgbClr val="0084CB"/>
            </a:solidFill>
            <a:ln w="28575">
              <a:solidFill>
                <a:schemeClr val="tx2"/>
              </a:solidFill>
              <a:miter lim="800000"/>
              <a:headEnd/>
              <a:tailEnd/>
            </a:ln>
          </p:spPr>
          <p:txBody>
            <a:bodyPr/>
            <a:lstStyle/>
            <a:p>
              <a:pPr>
                <a:defRPr/>
              </a:pPr>
              <a:endParaRPr lang="en-GB" sz="2000" dirty="0">
                <a:solidFill>
                  <a:srgbClr val="00498B"/>
                </a:solidFill>
                <a:latin typeface="Arial" panose="020B0604020202020204" pitchFamily="34" charset="0"/>
                <a:ea typeface="ＭＳ Ｐゴシック" charset="0"/>
                <a:cs typeface="Arial" pitchFamily="34" charset="0"/>
              </a:endParaRPr>
            </a:p>
          </p:txBody>
        </p:sp>
      </p:grpSp>
      <p:grpSp>
        <p:nvGrpSpPr>
          <p:cNvPr id="59" name="Group 58"/>
          <p:cNvGrpSpPr/>
          <p:nvPr/>
        </p:nvGrpSpPr>
        <p:grpSpPr>
          <a:xfrm>
            <a:off x="3934431" y="3076548"/>
            <a:ext cx="459232" cy="90000"/>
            <a:chOff x="4286120" y="1845142"/>
            <a:chExt cx="459232" cy="90000"/>
          </a:xfrm>
        </p:grpSpPr>
        <p:sp>
          <p:nvSpPr>
            <p:cNvPr id="60" name="Line 72"/>
            <p:cNvSpPr>
              <a:spLocks noChangeShapeType="1"/>
            </p:cNvSpPr>
            <p:nvPr/>
          </p:nvSpPr>
          <p:spPr bwMode="auto">
            <a:xfrm flipV="1">
              <a:off x="4286120" y="1894291"/>
              <a:ext cx="459232" cy="1"/>
            </a:xfrm>
            <a:prstGeom prst="line">
              <a:avLst/>
            </a:prstGeom>
            <a:noFill/>
            <a:ln w="19050">
              <a:solidFill>
                <a:schemeClr val="tx2"/>
              </a:solidFill>
              <a:prstDash val="solid"/>
              <a:round/>
              <a:headEnd/>
              <a:tailEnd/>
            </a:ln>
          </p:spPr>
          <p:txBody>
            <a:bodyPr/>
            <a:lstStyle/>
            <a:p>
              <a:endParaRPr lang="en-GB" sz="2000" dirty="0">
                <a:solidFill>
                  <a:srgbClr val="00498B"/>
                </a:solidFill>
                <a:latin typeface="Arial" panose="020B0604020202020204" pitchFamily="34" charset="0"/>
                <a:ea typeface="ＭＳ Ｐゴシック" charset="0"/>
                <a:cs typeface="Arial" pitchFamily="34" charset="0"/>
              </a:endParaRPr>
            </a:p>
          </p:txBody>
        </p:sp>
        <p:sp>
          <p:nvSpPr>
            <p:cNvPr id="61" name="Rectangle 53"/>
            <p:cNvSpPr>
              <a:spLocks noChangeArrowheads="1"/>
            </p:cNvSpPr>
            <p:nvPr/>
          </p:nvSpPr>
          <p:spPr bwMode="auto">
            <a:xfrm>
              <a:off x="4478695" y="1845142"/>
              <a:ext cx="90000" cy="90000"/>
            </a:xfrm>
            <a:prstGeom prst="ellipse">
              <a:avLst/>
            </a:prstGeom>
            <a:solidFill>
              <a:srgbClr val="0084CB"/>
            </a:solidFill>
            <a:ln w="28575">
              <a:solidFill>
                <a:schemeClr val="tx2"/>
              </a:solidFill>
              <a:miter lim="800000"/>
              <a:headEnd/>
              <a:tailEnd/>
            </a:ln>
          </p:spPr>
          <p:txBody>
            <a:bodyPr/>
            <a:lstStyle/>
            <a:p>
              <a:pPr>
                <a:defRPr/>
              </a:pPr>
              <a:endParaRPr lang="en-GB" sz="2000" dirty="0">
                <a:solidFill>
                  <a:srgbClr val="00498B"/>
                </a:solidFill>
                <a:latin typeface="Arial" panose="020B0604020202020204" pitchFamily="34" charset="0"/>
                <a:ea typeface="ＭＳ Ｐゴシック" charset="0"/>
                <a:cs typeface="Arial" pitchFamily="34" charset="0"/>
              </a:endParaRPr>
            </a:p>
          </p:txBody>
        </p:sp>
      </p:grpSp>
      <p:grpSp>
        <p:nvGrpSpPr>
          <p:cNvPr id="67" name="Group 66"/>
          <p:cNvGrpSpPr/>
          <p:nvPr/>
        </p:nvGrpSpPr>
        <p:grpSpPr>
          <a:xfrm>
            <a:off x="2954217" y="5390043"/>
            <a:ext cx="1462936" cy="90000"/>
            <a:chOff x="2895601" y="4984885"/>
            <a:chExt cx="1462936" cy="90000"/>
          </a:xfrm>
        </p:grpSpPr>
        <p:sp>
          <p:nvSpPr>
            <p:cNvPr id="68" name="Line 72"/>
            <p:cNvSpPr>
              <a:spLocks noChangeShapeType="1"/>
            </p:cNvSpPr>
            <p:nvPr/>
          </p:nvSpPr>
          <p:spPr bwMode="auto">
            <a:xfrm>
              <a:off x="2895601" y="5028844"/>
              <a:ext cx="1462936" cy="1039"/>
            </a:xfrm>
            <a:prstGeom prst="line">
              <a:avLst/>
            </a:prstGeom>
            <a:noFill/>
            <a:ln w="19050">
              <a:solidFill>
                <a:srgbClr val="007370"/>
              </a:solidFill>
              <a:prstDash val="solid"/>
              <a:round/>
              <a:headEnd/>
              <a:tailEnd/>
            </a:ln>
          </p:spPr>
          <p:txBody>
            <a:bodyPr/>
            <a:lstStyle/>
            <a:p>
              <a:endParaRPr lang="en-GB" sz="2000" dirty="0">
                <a:solidFill>
                  <a:srgbClr val="00498B"/>
                </a:solidFill>
                <a:latin typeface="Arial" panose="020B0604020202020204" pitchFamily="34" charset="0"/>
                <a:ea typeface="ＭＳ Ｐゴシック" charset="0"/>
                <a:cs typeface="Arial" pitchFamily="34" charset="0"/>
              </a:endParaRPr>
            </a:p>
          </p:txBody>
        </p:sp>
        <p:sp>
          <p:nvSpPr>
            <p:cNvPr id="69" name="Rectangle 53"/>
            <p:cNvSpPr>
              <a:spLocks noChangeArrowheads="1"/>
            </p:cNvSpPr>
            <p:nvPr/>
          </p:nvSpPr>
          <p:spPr bwMode="auto">
            <a:xfrm>
              <a:off x="3697902" y="4984885"/>
              <a:ext cx="90000" cy="90000"/>
            </a:xfrm>
            <a:prstGeom prst="ellipse">
              <a:avLst/>
            </a:prstGeom>
            <a:solidFill>
              <a:srgbClr val="007370"/>
            </a:solidFill>
            <a:ln w="28575">
              <a:solidFill>
                <a:srgbClr val="007370"/>
              </a:solidFill>
              <a:miter lim="800000"/>
              <a:headEnd/>
              <a:tailEnd/>
            </a:ln>
          </p:spPr>
          <p:txBody>
            <a:bodyPr/>
            <a:lstStyle/>
            <a:p>
              <a:endParaRPr lang="en-GB" sz="2000" dirty="0">
                <a:solidFill>
                  <a:srgbClr val="00498B"/>
                </a:solidFill>
                <a:latin typeface="Arial" panose="020B0604020202020204" pitchFamily="34" charset="0"/>
                <a:ea typeface="ＭＳ Ｐゴシック" charset="0"/>
                <a:cs typeface="Arial" pitchFamily="34" charset="0"/>
              </a:endParaRPr>
            </a:p>
          </p:txBody>
        </p:sp>
      </p:grpSp>
      <p:graphicFrame>
        <p:nvGraphicFramePr>
          <p:cNvPr id="70" name="Table 69"/>
          <p:cNvGraphicFramePr>
            <a:graphicFrameLocks noGrp="1"/>
          </p:cNvGraphicFramePr>
          <p:nvPr>
            <p:extLst>
              <p:ext uri="{D42A27DB-BD31-4B8C-83A1-F6EECF244321}">
                <p14:modId xmlns:p14="http://schemas.microsoft.com/office/powerpoint/2010/main" val="2155319936"/>
              </p:ext>
            </p:extLst>
          </p:nvPr>
        </p:nvGraphicFramePr>
        <p:xfrm>
          <a:off x="968909" y="1123606"/>
          <a:ext cx="7282993" cy="4765546"/>
        </p:xfrm>
        <a:graphic>
          <a:graphicData uri="http://schemas.openxmlformats.org/drawingml/2006/table">
            <a:tbl>
              <a:tblPr firstRow="1" bandRow="1">
                <a:tableStyleId>{5C22544A-7EE6-4342-B048-85BDC9FD1C3A}</a:tableStyleId>
              </a:tblPr>
              <a:tblGrid>
                <a:gridCol w="2078668">
                  <a:extLst>
                    <a:ext uri="{9D8B030D-6E8A-4147-A177-3AD203B41FA5}">
                      <a16:colId xmlns:a16="http://schemas.microsoft.com/office/drawing/2014/main" xmlns="" val="20000"/>
                    </a:ext>
                  </a:extLst>
                </a:gridCol>
                <a:gridCol w="2783207">
                  <a:extLst>
                    <a:ext uri="{9D8B030D-6E8A-4147-A177-3AD203B41FA5}">
                      <a16:colId xmlns:a16="http://schemas.microsoft.com/office/drawing/2014/main" xmlns="" val="20001"/>
                    </a:ext>
                  </a:extLst>
                </a:gridCol>
                <a:gridCol w="2421118">
                  <a:extLst>
                    <a:ext uri="{9D8B030D-6E8A-4147-A177-3AD203B41FA5}">
                      <a16:colId xmlns:a16="http://schemas.microsoft.com/office/drawing/2014/main" xmlns="" val="20002"/>
                    </a:ext>
                  </a:extLst>
                </a:gridCol>
              </a:tblGrid>
              <a:tr h="414884">
                <a:tc>
                  <a:txBody>
                    <a:bodyPr/>
                    <a:lstStyle/>
                    <a:p>
                      <a:pPr>
                        <a:lnSpc>
                          <a:spcPts val="800"/>
                        </a:lnSpc>
                      </a:pPr>
                      <a:endParaRPr lang="en-GB" sz="14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800"/>
                        </a:lnSpc>
                      </a:pPr>
                      <a:endParaRPr lang="en-GB" sz="14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ts val="800"/>
                        </a:lnSpc>
                        <a:spcBef>
                          <a:spcPts val="0"/>
                        </a:spcBef>
                        <a:spcAft>
                          <a:spcPts val="0"/>
                        </a:spcAft>
                        <a:buClrTx/>
                        <a:buSzTx/>
                        <a:buFontTx/>
                        <a:buNone/>
                        <a:tabLst/>
                        <a:defRPr/>
                      </a:pPr>
                      <a:endParaRPr lang="en-GB" sz="1400" b="1" dirty="0" smtClean="0">
                        <a:solidFill>
                          <a:schemeClr val="tx1"/>
                        </a:solidFill>
                        <a:latin typeface="Arial" panose="020B0604020202020204" pitchFamily="34" charset="0"/>
                        <a:cs typeface="Arial" panose="020B0604020202020204" pitchFamily="34"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296973">
                <a:tc gridSpan="2">
                  <a:txBody>
                    <a:bodyPr/>
                    <a:lstStyle/>
                    <a:p>
                      <a:pPr algn="l">
                        <a:lnSpc>
                          <a:spcPts val="800"/>
                        </a:lnSpc>
                      </a:pPr>
                      <a:r>
                        <a:rPr lang="en-GB" sz="1400" b="1" dirty="0" smtClean="0">
                          <a:latin typeface="Arial" panose="020B0604020202020204" pitchFamily="34" charset="0"/>
                          <a:cs typeface="Arial" panose="020B0604020202020204" pitchFamily="34" charset="0"/>
                        </a:rPr>
                        <a:t>Dabigatran</a:t>
                      </a:r>
                      <a:r>
                        <a:rPr lang="en-GB" sz="1400" b="1" baseline="0" dirty="0" smtClean="0">
                          <a:latin typeface="Arial" panose="020B0604020202020204" pitchFamily="34" charset="0"/>
                          <a:cs typeface="Arial" panose="020B0604020202020204" pitchFamily="34" charset="0"/>
                        </a:rPr>
                        <a:t> </a:t>
                      </a:r>
                      <a:r>
                        <a:rPr lang="en-GB" sz="1400" b="1" dirty="0" smtClean="0">
                          <a:latin typeface="Arial" panose="020B0604020202020204" pitchFamily="34" charset="0"/>
                          <a:cs typeface="Arial" panose="020B0604020202020204" pitchFamily="34" charset="0"/>
                        </a:rPr>
                        <a:t>110 mg</a:t>
                      </a:r>
                      <a:r>
                        <a:rPr lang="en-GB" sz="1400" b="1" baseline="0" dirty="0" smtClean="0">
                          <a:latin typeface="Arial" panose="020B0604020202020204" pitchFamily="34" charset="0"/>
                          <a:cs typeface="Arial" panose="020B0604020202020204" pitchFamily="34" charset="0"/>
                        </a:rPr>
                        <a:t> vs warfarin</a:t>
                      </a:r>
                      <a:endParaRPr lang="en-GB" sz="1400" b="1"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nSpc>
                          <a:spcPts val="800"/>
                        </a:lnSpc>
                      </a:pPr>
                      <a:endParaRPr lang="en-GB" sz="1400" b="1"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ts val="800"/>
                        </a:lnSpc>
                        <a:spcBef>
                          <a:spcPts val="0"/>
                        </a:spcBef>
                        <a:spcAft>
                          <a:spcPts val="0"/>
                        </a:spcAft>
                        <a:buClrTx/>
                        <a:buSzTx/>
                        <a:buFontTx/>
                        <a:buNone/>
                        <a:tabLst/>
                        <a:defRPr/>
                      </a:pPr>
                      <a:r>
                        <a:rPr lang="en-GB" sz="1400" b="1" dirty="0" smtClean="0">
                          <a:solidFill>
                            <a:schemeClr val="tx1"/>
                          </a:solidFill>
                          <a:latin typeface="Arial" panose="020B0604020202020204" pitchFamily="34" charset="0"/>
                          <a:cs typeface="Arial" panose="020B0604020202020204" pitchFamily="34" charset="0"/>
                        </a:rPr>
                        <a:t>HR (95% CI)</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296973">
                <a:tc>
                  <a:txBody>
                    <a:bodyPr/>
                    <a:lstStyle/>
                    <a:p>
                      <a:pPr marL="180975" indent="0" algn="l">
                        <a:lnSpc>
                          <a:spcPts val="800"/>
                        </a:lnSpc>
                      </a:pPr>
                      <a:r>
                        <a:rPr lang="en-GB" sz="1400" b="0" dirty="0" smtClean="0">
                          <a:latin typeface="Arial" panose="020B0604020202020204" pitchFamily="34" charset="0"/>
                          <a:cs typeface="Arial" panose="020B0604020202020204" pitchFamily="34" charset="0"/>
                        </a:rPr>
                        <a:t>Ischaemic stroke</a:t>
                      </a:r>
                      <a:endParaRPr lang="en-GB" sz="1400" b="0" dirty="0">
                        <a:latin typeface="Arial" panose="020B0604020202020204" pitchFamily="34" charset="0"/>
                        <a:cs typeface="Arial" panose="020B0604020202020204" pitchFamily="34"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800"/>
                        </a:lnSpc>
                      </a:pPr>
                      <a:endParaRPr lang="en-GB" sz="1400" b="1" dirty="0">
                        <a:latin typeface="Arial" panose="020B0604020202020204" pitchFamily="34" charset="0"/>
                        <a:cs typeface="Arial" panose="020B0604020202020204" pitchFamily="34"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ts val="800"/>
                        </a:lnSpc>
                        <a:spcBef>
                          <a:spcPts val="0"/>
                        </a:spcBef>
                        <a:spcAft>
                          <a:spcPts val="0"/>
                        </a:spcAft>
                        <a:buClrTx/>
                        <a:buSzTx/>
                        <a:buFontTx/>
                        <a:buNone/>
                        <a:tabLst/>
                        <a:defRPr/>
                      </a:pPr>
                      <a:r>
                        <a:rPr lang="en-US" sz="1400" dirty="0" smtClean="0">
                          <a:solidFill>
                            <a:srgbClr val="00498B"/>
                          </a:solidFill>
                          <a:latin typeface="Arial" panose="020B0604020202020204" pitchFamily="34" charset="0"/>
                          <a:ea typeface="ＭＳ Ｐゴシック" charset="0"/>
                          <a:cs typeface="Arial" panose="020B0604020202020204" pitchFamily="34" charset="0"/>
                        </a:rPr>
                        <a:t>0.62 (0.52–0.75), P&lt;0.0001</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296973">
                <a:tc>
                  <a:txBody>
                    <a:bodyPr/>
                    <a:lstStyle/>
                    <a:p>
                      <a:pPr marL="0" indent="180975" algn="l">
                        <a:lnSpc>
                          <a:spcPts val="800"/>
                        </a:lnSpc>
                      </a:pPr>
                      <a:r>
                        <a:rPr lang="en-GB" sz="1400" b="0" dirty="0" smtClean="0">
                          <a:latin typeface="Arial" panose="020B0604020202020204" pitchFamily="34" charset="0"/>
                          <a:cs typeface="Arial" panose="020B0604020202020204" pitchFamily="34" charset="0"/>
                        </a:rPr>
                        <a:t>All-cause mortality</a:t>
                      </a:r>
                      <a:endParaRPr lang="en-GB" sz="1400" b="0" dirty="0">
                        <a:latin typeface="Arial" panose="020B0604020202020204" pitchFamily="34" charset="0"/>
                        <a:cs typeface="Arial" panose="020B0604020202020204" pitchFamily="34"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800"/>
                        </a:lnSpc>
                      </a:pPr>
                      <a:endParaRPr lang="en-GB" sz="1400" b="1" dirty="0">
                        <a:latin typeface="Arial" panose="020B0604020202020204" pitchFamily="34" charset="0"/>
                        <a:cs typeface="Arial" panose="020B0604020202020204" pitchFamily="34"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ts val="800"/>
                        </a:lnSpc>
                        <a:spcBef>
                          <a:spcPts val="0"/>
                        </a:spcBef>
                        <a:spcAft>
                          <a:spcPts val="0"/>
                        </a:spcAft>
                        <a:buClrTx/>
                        <a:buSzTx/>
                        <a:buFontTx/>
                        <a:buNone/>
                        <a:tabLst/>
                        <a:defRPr/>
                      </a:pPr>
                      <a:r>
                        <a:rPr lang="en-US" sz="1400" dirty="0" smtClean="0">
                          <a:solidFill>
                            <a:srgbClr val="00498B"/>
                          </a:solidFill>
                          <a:latin typeface="Arial" panose="020B0604020202020204" pitchFamily="34" charset="0"/>
                          <a:ea typeface="ＭＳ Ｐゴシック" charset="0"/>
                          <a:cs typeface="Arial" panose="020B0604020202020204" pitchFamily="34" charset="0"/>
                        </a:rPr>
                        <a:t>0.46 (0.38–0.84), P&lt;0.0001</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296973">
                <a:tc>
                  <a:txBody>
                    <a:bodyPr/>
                    <a:lstStyle/>
                    <a:p>
                      <a:pPr marL="0" indent="180975" algn="l">
                        <a:lnSpc>
                          <a:spcPts val="800"/>
                        </a:lnSpc>
                      </a:pPr>
                      <a:r>
                        <a:rPr lang="en-GB" sz="1400" b="0" dirty="0" smtClean="0">
                          <a:latin typeface="Arial" panose="020B0604020202020204" pitchFamily="34" charset="0"/>
                          <a:cs typeface="Arial" panose="020B0604020202020204" pitchFamily="34" charset="0"/>
                        </a:rPr>
                        <a:t>Major</a:t>
                      </a:r>
                      <a:r>
                        <a:rPr lang="en-GB" sz="1400" b="0" baseline="0" dirty="0" smtClean="0">
                          <a:latin typeface="Arial" panose="020B0604020202020204" pitchFamily="34" charset="0"/>
                          <a:cs typeface="Arial" panose="020B0604020202020204" pitchFamily="34" charset="0"/>
                        </a:rPr>
                        <a:t> bleeding*</a:t>
                      </a:r>
                      <a:endParaRPr lang="en-GB" sz="1400" b="0" dirty="0">
                        <a:latin typeface="Arial" panose="020B0604020202020204" pitchFamily="34" charset="0"/>
                        <a:cs typeface="Arial" panose="020B0604020202020204" pitchFamily="34"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800"/>
                        </a:lnSpc>
                      </a:pPr>
                      <a:endParaRPr lang="en-GB" sz="1400" b="1" dirty="0">
                        <a:latin typeface="Arial" panose="020B0604020202020204" pitchFamily="34" charset="0"/>
                        <a:cs typeface="Arial" panose="020B0604020202020204" pitchFamily="34"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ts val="800"/>
                        </a:lnSpc>
                        <a:spcBef>
                          <a:spcPts val="0"/>
                        </a:spcBef>
                        <a:spcAft>
                          <a:spcPts val="0"/>
                        </a:spcAft>
                        <a:buClrTx/>
                        <a:buSzTx/>
                        <a:buFontTx/>
                        <a:buNone/>
                        <a:tabLst/>
                        <a:defRPr/>
                      </a:pPr>
                      <a:r>
                        <a:rPr lang="en-US" sz="1400" dirty="0" smtClean="0">
                          <a:solidFill>
                            <a:srgbClr val="00498B"/>
                          </a:solidFill>
                          <a:latin typeface="Arial" panose="020B0604020202020204" pitchFamily="34" charset="0"/>
                          <a:ea typeface="ＭＳ Ｐゴシック" charset="0"/>
                          <a:cs typeface="Arial" panose="020B0604020202020204" pitchFamily="34" charset="0"/>
                        </a:rPr>
                        <a:t>0.61 (0.47–0.78) , P=0.0001</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296973">
                <a:tc>
                  <a:txBody>
                    <a:bodyPr/>
                    <a:lstStyle/>
                    <a:p>
                      <a:pPr marL="0" indent="180975" algn="l">
                        <a:lnSpc>
                          <a:spcPts val="800"/>
                        </a:lnSpc>
                      </a:pPr>
                      <a:r>
                        <a:rPr lang="en-GB" sz="1400" b="0" dirty="0" smtClean="0">
                          <a:latin typeface="Arial" panose="020B0604020202020204" pitchFamily="34" charset="0"/>
                          <a:cs typeface="Arial" panose="020B0604020202020204" pitchFamily="34" charset="0"/>
                        </a:rPr>
                        <a:t>GI</a:t>
                      </a:r>
                      <a:endParaRPr lang="en-GB" sz="1400" b="0" dirty="0">
                        <a:latin typeface="Arial" panose="020B0604020202020204" pitchFamily="34" charset="0"/>
                        <a:cs typeface="Arial" panose="020B0604020202020204" pitchFamily="34"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800"/>
                        </a:lnSpc>
                      </a:pPr>
                      <a:endParaRPr lang="en-GB" sz="1400" b="1" dirty="0">
                        <a:latin typeface="Arial" panose="020B0604020202020204" pitchFamily="34" charset="0"/>
                        <a:cs typeface="Arial" panose="020B0604020202020204" pitchFamily="34"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ts val="800"/>
                        </a:lnSpc>
                        <a:spcBef>
                          <a:spcPts val="0"/>
                        </a:spcBef>
                        <a:spcAft>
                          <a:spcPts val="0"/>
                        </a:spcAft>
                        <a:buClrTx/>
                        <a:buSzTx/>
                        <a:buFontTx/>
                        <a:buNone/>
                        <a:tabLst/>
                        <a:defRPr/>
                      </a:pPr>
                      <a:r>
                        <a:rPr lang="en-US" sz="1400" dirty="0" smtClean="0">
                          <a:solidFill>
                            <a:srgbClr val="00498B"/>
                          </a:solidFill>
                          <a:latin typeface="Arial" panose="020B0604020202020204" pitchFamily="34" charset="0"/>
                          <a:ea typeface="ＭＳ Ｐゴシック" charset="0"/>
                          <a:cs typeface="Arial" panose="020B0604020202020204" pitchFamily="34" charset="0"/>
                        </a:rPr>
                        <a:t>0.99 (0.64–1.52) , P=0.96</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r h="296973">
                <a:tc>
                  <a:txBody>
                    <a:bodyPr/>
                    <a:lstStyle/>
                    <a:p>
                      <a:pPr marL="0" indent="180975" algn="l">
                        <a:lnSpc>
                          <a:spcPts val="800"/>
                        </a:lnSpc>
                      </a:pPr>
                      <a:r>
                        <a:rPr lang="en-GB" sz="1400" b="0" dirty="0" smtClean="0">
                          <a:latin typeface="Arial" panose="020B0604020202020204" pitchFamily="34" charset="0"/>
                          <a:cs typeface="Arial" panose="020B0604020202020204" pitchFamily="34" charset="0"/>
                        </a:rPr>
                        <a:t>ICH</a:t>
                      </a:r>
                      <a:endParaRPr lang="en-GB" sz="1400" b="0" dirty="0">
                        <a:latin typeface="Arial" panose="020B0604020202020204" pitchFamily="34" charset="0"/>
                        <a:cs typeface="Arial" panose="020B0604020202020204" pitchFamily="34"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800"/>
                        </a:lnSpc>
                      </a:pPr>
                      <a:endParaRPr lang="en-GB" sz="1400" b="1" dirty="0">
                        <a:latin typeface="Arial" panose="020B0604020202020204" pitchFamily="34" charset="0"/>
                        <a:cs typeface="Arial" panose="020B0604020202020204" pitchFamily="34"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ts val="800"/>
                        </a:lnSpc>
                        <a:spcBef>
                          <a:spcPts val="0"/>
                        </a:spcBef>
                        <a:spcAft>
                          <a:spcPts val="0"/>
                        </a:spcAft>
                        <a:buClrTx/>
                        <a:buSzTx/>
                        <a:buFontTx/>
                        <a:buNone/>
                        <a:tabLst/>
                        <a:defRPr/>
                      </a:pPr>
                      <a:r>
                        <a:rPr lang="en-US" sz="1400" dirty="0" smtClean="0">
                          <a:solidFill>
                            <a:srgbClr val="00498B"/>
                          </a:solidFill>
                          <a:latin typeface="Arial" panose="020B0604020202020204" pitchFamily="34" charset="0"/>
                          <a:ea typeface="ＭＳ Ｐゴシック" charset="0"/>
                          <a:cs typeface="Arial" panose="020B0604020202020204" pitchFamily="34" charset="0"/>
                        </a:rPr>
                        <a:t>0.47 (0.34–0.65) , P&lt;0.0001</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6"/>
                  </a:ext>
                </a:extLst>
              </a:tr>
              <a:tr h="296973">
                <a:tc>
                  <a:txBody>
                    <a:bodyPr/>
                    <a:lstStyle/>
                    <a:p>
                      <a:pPr marL="0" indent="180975" algn="l">
                        <a:lnSpc>
                          <a:spcPts val="800"/>
                        </a:lnSpc>
                      </a:pPr>
                      <a:r>
                        <a:rPr lang="en-GB" sz="1400" b="0" dirty="0" smtClean="0">
                          <a:latin typeface="Arial" panose="020B0604020202020204" pitchFamily="34" charset="0"/>
                          <a:cs typeface="Arial" panose="020B0604020202020204" pitchFamily="34" charset="0"/>
                        </a:rPr>
                        <a:t>MI</a:t>
                      </a:r>
                      <a:endParaRPr lang="en-GB" sz="1400" b="0" dirty="0">
                        <a:latin typeface="Arial" panose="020B0604020202020204" pitchFamily="34" charset="0"/>
                        <a:cs typeface="Arial" panose="020B0604020202020204" pitchFamily="34"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800"/>
                        </a:lnSpc>
                      </a:pPr>
                      <a:endParaRPr lang="en-GB" sz="1400" b="1" dirty="0">
                        <a:latin typeface="Arial" panose="020B0604020202020204" pitchFamily="34" charset="0"/>
                        <a:cs typeface="Arial" panose="020B0604020202020204" pitchFamily="34"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ts val="800"/>
                        </a:lnSpc>
                        <a:spcBef>
                          <a:spcPts val="0"/>
                        </a:spcBef>
                        <a:spcAft>
                          <a:spcPts val="0"/>
                        </a:spcAft>
                        <a:buClrTx/>
                        <a:buSzTx/>
                        <a:buFontTx/>
                        <a:buNone/>
                        <a:tabLst/>
                        <a:defRPr/>
                      </a:pPr>
                      <a:r>
                        <a:rPr lang="en-US" sz="1400" dirty="0" smtClean="0">
                          <a:solidFill>
                            <a:srgbClr val="00498B"/>
                          </a:solidFill>
                          <a:latin typeface="Arial" panose="020B0604020202020204" pitchFamily="34" charset="0"/>
                          <a:ea typeface="ＭＳ Ｐゴシック" charset="0"/>
                          <a:cs typeface="Arial" panose="020B0604020202020204" pitchFamily="34" charset="0"/>
                        </a:rPr>
                        <a:t>0.74 (0.47–1.18) , P=0.21</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694715282"/>
                  </a:ext>
                </a:extLst>
              </a:tr>
              <a:tr h="129509">
                <a:tc>
                  <a:txBody>
                    <a:bodyPr/>
                    <a:lstStyle/>
                    <a:p>
                      <a:pPr algn="r">
                        <a:lnSpc>
                          <a:spcPts val="800"/>
                        </a:lnSpc>
                      </a:pPr>
                      <a:endParaRPr lang="en-GB" sz="1400" b="1" dirty="0">
                        <a:latin typeface="Arial" panose="020B0604020202020204" pitchFamily="34" charset="0"/>
                        <a:cs typeface="Arial" panose="020B0604020202020204" pitchFamily="34"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800"/>
                        </a:lnSpc>
                      </a:pPr>
                      <a:endParaRPr lang="en-GB" sz="1400" b="1" dirty="0">
                        <a:latin typeface="Arial" panose="020B0604020202020204" pitchFamily="34" charset="0"/>
                        <a:cs typeface="Arial" panose="020B0604020202020204" pitchFamily="34"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ts val="800"/>
                        </a:lnSpc>
                        <a:spcBef>
                          <a:spcPts val="0"/>
                        </a:spcBef>
                        <a:spcAft>
                          <a:spcPts val="0"/>
                        </a:spcAft>
                        <a:buClrTx/>
                        <a:buSzTx/>
                        <a:buFontTx/>
                        <a:buNone/>
                        <a:tabLst/>
                        <a:defRPr/>
                      </a:pPr>
                      <a:endParaRPr lang="en-GB" sz="1400" b="0" dirty="0" smtClean="0">
                        <a:latin typeface="Arial" panose="020B0604020202020204" pitchFamily="34" charset="0"/>
                        <a:cs typeface="Arial" panose="020B0604020202020204" pitchFamily="34"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13"/>
                  </a:ext>
                </a:extLst>
              </a:tr>
              <a:tr h="296973">
                <a:tc gridSpan="2">
                  <a:txBody>
                    <a:bodyPr/>
                    <a:lstStyle/>
                    <a:p>
                      <a:pPr algn="l">
                        <a:lnSpc>
                          <a:spcPts val="800"/>
                        </a:lnSpc>
                      </a:pPr>
                      <a:r>
                        <a:rPr lang="en-GB" sz="1400" b="1" dirty="0" smtClean="0">
                          <a:latin typeface="Arial" panose="020B0604020202020204" pitchFamily="34" charset="0"/>
                          <a:cs typeface="Arial" panose="020B0604020202020204" pitchFamily="34" charset="0"/>
                        </a:rPr>
                        <a:t>Dabigatran</a:t>
                      </a:r>
                      <a:r>
                        <a:rPr lang="en-GB" sz="1400" b="1" baseline="0" dirty="0" smtClean="0">
                          <a:latin typeface="Arial" panose="020B0604020202020204" pitchFamily="34" charset="0"/>
                          <a:cs typeface="Arial" panose="020B0604020202020204" pitchFamily="34" charset="0"/>
                        </a:rPr>
                        <a:t> </a:t>
                      </a:r>
                      <a:r>
                        <a:rPr lang="en-GB" sz="1400" b="1" dirty="0" smtClean="0">
                          <a:latin typeface="Arial" panose="020B0604020202020204" pitchFamily="34" charset="0"/>
                          <a:cs typeface="Arial" panose="020B0604020202020204" pitchFamily="34" charset="0"/>
                        </a:rPr>
                        <a:t>150 mg</a:t>
                      </a:r>
                      <a:r>
                        <a:rPr lang="en-GB" sz="1400" b="1" baseline="0" dirty="0" smtClean="0">
                          <a:latin typeface="Arial" panose="020B0604020202020204" pitchFamily="34" charset="0"/>
                          <a:cs typeface="Arial" panose="020B0604020202020204" pitchFamily="34" charset="0"/>
                        </a:rPr>
                        <a:t> vs warfarin</a:t>
                      </a:r>
                      <a:endParaRPr lang="en-GB" sz="1400" b="1" dirty="0">
                        <a:latin typeface="Arial" panose="020B0604020202020204" pitchFamily="34" charset="0"/>
                        <a:cs typeface="Arial" panose="020B0604020202020204" pitchFamily="34"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nSpc>
                          <a:spcPts val="800"/>
                        </a:lnSpc>
                      </a:pPr>
                      <a:endParaRPr lang="en-GB" sz="1400" b="1"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ts val="800"/>
                        </a:lnSpc>
                        <a:spcBef>
                          <a:spcPts val="0"/>
                        </a:spcBef>
                        <a:spcAft>
                          <a:spcPts val="0"/>
                        </a:spcAft>
                        <a:buClrTx/>
                        <a:buSzTx/>
                        <a:buFontTx/>
                        <a:buNone/>
                        <a:tabLst/>
                        <a:defRPr/>
                      </a:pPr>
                      <a:endParaRPr lang="en-GB" sz="1400" b="0" dirty="0" smtClean="0">
                        <a:latin typeface="Arial" panose="020B0604020202020204" pitchFamily="34" charset="0"/>
                        <a:cs typeface="Arial" panose="020B0604020202020204" pitchFamily="34"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7"/>
                  </a:ext>
                </a:extLst>
              </a:tr>
              <a:tr h="296973">
                <a:tc>
                  <a:txBody>
                    <a:bodyPr/>
                    <a:lstStyle/>
                    <a:p>
                      <a:pPr marL="180975" indent="0" algn="l">
                        <a:lnSpc>
                          <a:spcPts val="800"/>
                        </a:lnSpc>
                      </a:pPr>
                      <a:r>
                        <a:rPr lang="en-GB" sz="1400" b="0" dirty="0" smtClean="0">
                          <a:latin typeface="Arial" panose="020B0604020202020204" pitchFamily="34" charset="0"/>
                          <a:cs typeface="Arial" panose="020B0604020202020204" pitchFamily="34" charset="0"/>
                        </a:rPr>
                        <a:t>Ischaemic stroke</a:t>
                      </a:r>
                      <a:endParaRPr lang="en-GB" sz="1400" b="0" dirty="0">
                        <a:latin typeface="Arial" panose="020B0604020202020204" pitchFamily="34" charset="0"/>
                        <a:cs typeface="Arial" panose="020B0604020202020204" pitchFamily="34"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800"/>
                        </a:lnSpc>
                      </a:pPr>
                      <a:endParaRPr lang="en-GB" sz="1400" b="1" dirty="0">
                        <a:latin typeface="Arial" panose="020B0604020202020204" pitchFamily="34" charset="0"/>
                        <a:cs typeface="Arial" panose="020B0604020202020204" pitchFamily="34"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ts val="800"/>
                        </a:lnSpc>
                        <a:spcBef>
                          <a:spcPts val="0"/>
                        </a:spcBef>
                        <a:spcAft>
                          <a:spcPts val="0"/>
                        </a:spcAft>
                        <a:buClrTx/>
                        <a:buSzTx/>
                        <a:buFontTx/>
                        <a:buNone/>
                        <a:tabLst/>
                        <a:defRPr/>
                      </a:pPr>
                      <a:r>
                        <a:rPr lang="en-US" sz="1400" dirty="0" smtClean="0">
                          <a:solidFill>
                            <a:srgbClr val="00498B"/>
                          </a:solidFill>
                          <a:latin typeface="Arial" panose="020B0604020202020204" pitchFamily="34" charset="0"/>
                          <a:ea typeface="ＭＳ Ｐゴシック" charset="0"/>
                          <a:cs typeface="Arial" panose="020B0604020202020204" pitchFamily="34" charset="0"/>
                        </a:rPr>
                        <a:t>0.61 (0.37–1.00) , P=0.051</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8"/>
                  </a:ext>
                </a:extLst>
              </a:tr>
              <a:tr h="296973">
                <a:tc>
                  <a:txBody>
                    <a:bodyPr/>
                    <a:lstStyle/>
                    <a:p>
                      <a:pPr marL="0" indent="180975" algn="l">
                        <a:lnSpc>
                          <a:spcPts val="800"/>
                        </a:lnSpc>
                      </a:pPr>
                      <a:r>
                        <a:rPr lang="en-GB" sz="1400" b="0" dirty="0" smtClean="0">
                          <a:latin typeface="Arial" panose="020B0604020202020204" pitchFamily="34" charset="0"/>
                          <a:cs typeface="Arial" panose="020B0604020202020204" pitchFamily="34" charset="0"/>
                        </a:rPr>
                        <a:t>All-cause mortality</a:t>
                      </a:r>
                      <a:endParaRPr lang="en-GB" sz="1400" b="0" dirty="0">
                        <a:latin typeface="Arial" panose="020B0604020202020204" pitchFamily="34" charset="0"/>
                        <a:cs typeface="Arial" panose="020B0604020202020204" pitchFamily="34"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800"/>
                        </a:lnSpc>
                      </a:pPr>
                      <a:endParaRPr lang="en-GB" sz="1400" b="1" dirty="0">
                        <a:latin typeface="Arial" panose="020B0604020202020204" pitchFamily="34" charset="0"/>
                        <a:cs typeface="Arial" panose="020B0604020202020204" pitchFamily="34"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ts val="800"/>
                        </a:lnSpc>
                        <a:spcBef>
                          <a:spcPts val="0"/>
                        </a:spcBef>
                        <a:spcAft>
                          <a:spcPts val="0"/>
                        </a:spcAft>
                        <a:buClrTx/>
                        <a:buSzTx/>
                        <a:buFontTx/>
                        <a:buNone/>
                        <a:tabLst/>
                        <a:defRPr/>
                      </a:pPr>
                      <a:r>
                        <a:rPr lang="en-US" sz="1400" dirty="0" smtClean="0">
                          <a:solidFill>
                            <a:srgbClr val="00498B"/>
                          </a:solidFill>
                          <a:latin typeface="Arial" panose="020B0604020202020204" pitchFamily="34" charset="0"/>
                          <a:ea typeface="ＭＳ Ｐゴシック" charset="0"/>
                          <a:cs typeface="Arial" panose="020B0604020202020204" pitchFamily="34" charset="0"/>
                        </a:rPr>
                        <a:t>0.41 (0.23–0.70) , P=0.001</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9"/>
                  </a:ext>
                </a:extLst>
              </a:tr>
              <a:tr h="296973">
                <a:tc>
                  <a:txBody>
                    <a:bodyPr/>
                    <a:lstStyle/>
                    <a:p>
                      <a:pPr marL="0" indent="180975" algn="l">
                        <a:lnSpc>
                          <a:spcPts val="800"/>
                        </a:lnSpc>
                      </a:pPr>
                      <a:r>
                        <a:rPr lang="en-GB" sz="1400" b="0" dirty="0" smtClean="0">
                          <a:latin typeface="Arial" panose="020B0604020202020204" pitchFamily="34" charset="0"/>
                          <a:cs typeface="Arial" panose="020B0604020202020204" pitchFamily="34" charset="0"/>
                        </a:rPr>
                        <a:t>Major</a:t>
                      </a:r>
                      <a:r>
                        <a:rPr lang="en-GB" sz="1400" b="0" baseline="0" dirty="0" smtClean="0">
                          <a:latin typeface="Arial" panose="020B0604020202020204" pitchFamily="34" charset="0"/>
                          <a:cs typeface="Arial" panose="020B0604020202020204" pitchFamily="34" charset="0"/>
                        </a:rPr>
                        <a:t> bleeding*</a:t>
                      </a:r>
                      <a:endParaRPr lang="en-GB" sz="1400" b="0" dirty="0">
                        <a:latin typeface="Arial" panose="020B0604020202020204" pitchFamily="34" charset="0"/>
                        <a:cs typeface="Arial" panose="020B0604020202020204" pitchFamily="34"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800"/>
                        </a:lnSpc>
                      </a:pPr>
                      <a:endParaRPr lang="en-GB" sz="1400" b="1" dirty="0">
                        <a:latin typeface="Arial" panose="020B0604020202020204" pitchFamily="34" charset="0"/>
                        <a:cs typeface="Arial" panose="020B0604020202020204" pitchFamily="34"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ts val="800"/>
                        </a:lnSpc>
                        <a:spcBef>
                          <a:spcPts val="0"/>
                        </a:spcBef>
                        <a:spcAft>
                          <a:spcPts val="0"/>
                        </a:spcAft>
                        <a:buClrTx/>
                        <a:buSzTx/>
                        <a:buFontTx/>
                        <a:buNone/>
                        <a:tabLst/>
                        <a:defRPr/>
                      </a:pPr>
                      <a:r>
                        <a:rPr lang="en-US" sz="1400" dirty="0" smtClean="0">
                          <a:solidFill>
                            <a:srgbClr val="00498B"/>
                          </a:solidFill>
                          <a:latin typeface="Arial" panose="020B0604020202020204" pitchFamily="34" charset="0"/>
                          <a:ea typeface="ＭＳ Ｐゴシック" charset="0"/>
                          <a:cs typeface="Arial" panose="020B0604020202020204" pitchFamily="34" charset="0"/>
                        </a:rPr>
                        <a:t>0.43 (0.19–0.99) , P=0.047</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10"/>
                  </a:ext>
                </a:extLst>
              </a:tr>
              <a:tr h="296973">
                <a:tc>
                  <a:txBody>
                    <a:bodyPr/>
                    <a:lstStyle/>
                    <a:p>
                      <a:pPr marL="0" indent="180975" algn="l">
                        <a:lnSpc>
                          <a:spcPts val="800"/>
                        </a:lnSpc>
                      </a:pPr>
                      <a:r>
                        <a:rPr lang="en-GB" sz="1400" b="0" dirty="0" smtClean="0">
                          <a:latin typeface="Arial" panose="020B0604020202020204" pitchFamily="34" charset="0"/>
                          <a:cs typeface="Arial" panose="020B0604020202020204" pitchFamily="34" charset="0"/>
                        </a:rPr>
                        <a:t>GI</a:t>
                      </a:r>
                      <a:endParaRPr lang="en-GB" sz="1400" b="0" dirty="0">
                        <a:latin typeface="Arial" panose="020B0604020202020204" pitchFamily="34" charset="0"/>
                        <a:cs typeface="Arial" panose="020B0604020202020204" pitchFamily="34"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800"/>
                        </a:lnSpc>
                      </a:pPr>
                      <a:endParaRPr lang="en-GB" sz="1400" b="1" dirty="0">
                        <a:latin typeface="Arial" panose="020B0604020202020204" pitchFamily="34" charset="0"/>
                        <a:cs typeface="Arial" panose="020B0604020202020204" pitchFamily="34"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200"/>
                        </a:lnSpc>
                        <a:spcBef>
                          <a:spcPts val="650"/>
                        </a:spcBef>
                        <a:tabLst>
                          <a:tab pos="195263" algn="l"/>
                          <a:tab pos="2286000" algn="ctr"/>
                          <a:tab pos="3335338" algn="r"/>
                          <a:tab pos="3370263" algn="l"/>
                          <a:tab pos="4478338" algn="r"/>
                          <a:tab pos="4521200" algn="l"/>
                          <a:tab pos="7434263" algn="ctr"/>
                        </a:tabLst>
                        <a:defRPr/>
                      </a:pPr>
                      <a:r>
                        <a:rPr lang="en-US" sz="1400" dirty="0" smtClean="0">
                          <a:solidFill>
                            <a:srgbClr val="00498B"/>
                          </a:solidFill>
                          <a:latin typeface="Arial" panose="020B0604020202020204" pitchFamily="34" charset="0"/>
                          <a:ea typeface="ＭＳ Ｐゴシック" charset="0"/>
                          <a:cs typeface="Arial" panose="020B0604020202020204" pitchFamily="34" charset="0"/>
                        </a:rPr>
                        <a:t>1.05 (0.29–3.76) , P=0.94</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11"/>
                  </a:ext>
                </a:extLst>
              </a:tr>
              <a:tr h="296973">
                <a:tc>
                  <a:txBody>
                    <a:bodyPr/>
                    <a:lstStyle/>
                    <a:p>
                      <a:pPr marL="0" indent="180975" algn="l">
                        <a:lnSpc>
                          <a:spcPts val="800"/>
                        </a:lnSpc>
                      </a:pPr>
                      <a:r>
                        <a:rPr lang="en-GB" sz="1400" b="0" dirty="0" smtClean="0">
                          <a:latin typeface="Arial" panose="020B0604020202020204" pitchFamily="34" charset="0"/>
                          <a:cs typeface="Arial" panose="020B0604020202020204" pitchFamily="34" charset="0"/>
                        </a:rPr>
                        <a:t>ICH</a:t>
                      </a:r>
                      <a:endParaRPr lang="en-GB" sz="1400" b="0" dirty="0">
                        <a:latin typeface="Arial" panose="020B0604020202020204" pitchFamily="34" charset="0"/>
                        <a:cs typeface="Arial" panose="020B0604020202020204" pitchFamily="34"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800"/>
                        </a:lnSpc>
                      </a:pPr>
                      <a:endParaRPr lang="en-GB" sz="1400" b="1" dirty="0">
                        <a:latin typeface="Arial" panose="020B0604020202020204" pitchFamily="34" charset="0"/>
                        <a:cs typeface="Arial" panose="020B0604020202020204" pitchFamily="34"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ts val="800"/>
                        </a:lnSpc>
                        <a:spcBef>
                          <a:spcPts val="0"/>
                        </a:spcBef>
                        <a:spcAft>
                          <a:spcPts val="0"/>
                        </a:spcAft>
                        <a:buClrTx/>
                        <a:buSzTx/>
                        <a:buFontTx/>
                        <a:buNone/>
                        <a:tabLst/>
                        <a:defRPr/>
                      </a:pPr>
                      <a:r>
                        <a:rPr lang="en-US" sz="1400" dirty="0" smtClean="0">
                          <a:solidFill>
                            <a:srgbClr val="00498B"/>
                          </a:solidFill>
                          <a:latin typeface="Arial" panose="020B0604020202020204" pitchFamily="34" charset="0"/>
                          <a:ea typeface="ＭＳ Ｐゴシック" charset="0"/>
                          <a:cs typeface="Arial" panose="020B0604020202020204" pitchFamily="34" charset="0"/>
                        </a:rPr>
                        <a:t>0.22 (0.06–0.76) , P=0.017</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12"/>
                  </a:ext>
                </a:extLst>
              </a:tr>
              <a:tr h="296973">
                <a:tc>
                  <a:txBody>
                    <a:bodyPr/>
                    <a:lstStyle/>
                    <a:p>
                      <a:pPr marL="0" indent="180975" algn="l">
                        <a:lnSpc>
                          <a:spcPts val="800"/>
                        </a:lnSpc>
                      </a:pPr>
                      <a:r>
                        <a:rPr lang="en-GB" sz="1400" b="0" dirty="0" smtClean="0">
                          <a:latin typeface="Arial" panose="020B0604020202020204" pitchFamily="34" charset="0"/>
                          <a:cs typeface="Arial" panose="020B0604020202020204" pitchFamily="34" charset="0"/>
                        </a:rPr>
                        <a:t>MI</a:t>
                      </a:r>
                      <a:endParaRPr lang="en-GB" sz="1400" b="0" dirty="0">
                        <a:latin typeface="Arial" panose="020B0604020202020204" pitchFamily="34" charset="0"/>
                        <a:cs typeface="Arial" panose="020B0604020202020204" pitchFamily="34"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800"/>
                        </a:lnSpc>
                      </a:pPr>
                      <a:endParaRPr lang="en-GB" sz="1400" b="1" dirty="0">
                        <a:latin typeface="Arial" panose="020B0604020202020204" pitchFamily="34" charset="0"/>
                        <a:cs typeface="Arial" panose="020B0604020202020204" pitchFamily="34"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ts val="800"/>
                        </a:lnSpc>
                        <a:spcBef>
                          <a:spcPts val="0"/>
                        </a:spcBef>
                        <a:spcAft>
                          <a:spcPts val="0"/>
                        </a:spcAft>
                        <a:buClrTx/>
                        <a:buSzTx/>
                        <a:buFontTx/>
                        <a:buNone/>
                        <a:tabLst/>
                        <a:defRPr/>
                      </a:pPr>
                      <a:r>
                        <a:rPr lang="en-US" sz="1400" dirty="0" smtClean="0">
                          <a:solidFill>
                            <a:srgbClr val="00498B"/>
                          </a:solidFill>
                          <a:latin typeface="Arial" panose="020B0604020202020204" pitchFamily="34" charset="0"/>
                          <a:ea typeface="ＭＳ Ｐゴシック" charset="0"/>
                          <a:cs typeface="Arial" panose="020B0604020202020204" pitchFamily="34" charset="0"/>
                        </a:rPr>
                        <a:t>0.20 (0.02–1.69) , P=0.14</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564875071"/>
                  </a:ext>
                </a:extLst>
              </a:tr>
            </a:tbl>
          </a:graphicData>
        </a:graphic>
      </p:graphicFrame>
    </p:spTree>
    <p:extLst>
      <p:ext uri="{BB962C8B-B14F-4D97-AF65-F5344CB8AC3E}">
        <p14:creationId xmlns:p14="http://schemas.microsoft.com/office/powerpoint/2010/main" val="170308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r>
              <a:rPr lang="fr-FR" dirty="0" smtClean="0"/>
              <a:t>1. Chan </a:t>
            </a:r>
            <a:r>
              <a:rPr lang="fr-FR" dirty="0"/>
              <a:t>Y-H et al. Stroke 2016</a:t>
            </a:r>
            <a:endParaRPr lang="da-DK" dirty="0"/>
          </a:p>
        </p:txBody>
      </p:sp>
      <p:sp>
        <p:nvSpPr>
          <p:cNvPr id="3" name="Title 2"/>
          <p:cNvSpPr>
            <a:spLocks noGrp="1"/>
          </p:cNvSpPr>
          <p:nvPr>
            <p:ph type="title"/>
          </p:nvPr>
        </p:nvSpPr>
        <p:spPr/>
        <p:txBody>
          <a:bodyPr>
            <a:noAutofit/>
          </a:bodyPr>
          <a:lstStyle/>
          <a:p>
            <a:r>
              <a:rPr lang="en-US" sz="2400" dirty="0" smtClean="0"/>
              <a:t>Taiwan health insurance analysis showed a </a:t>
            </a:r>
            <a:r>
              <a:rPr lang="en-GB" sz="2400" dirty="0" smtClean="0"/>
              <a:t>favourable </a:t>
            </a:r>
            <a:br>
              <a:rPr lang="en-GB" sz="2400" dirty="0" smtClean="0"/>
            </a:br>
            <a:r>
              <a:rPr lang="en-GB" sz="2400" dirty="0" smtClean="0"/>
              <a:t>safety and efficacy profile </a:t>
            </a:r>
            <a:r>
              <a:rPr lang="en-GB" sz="2400" dirty="0"/>
              <a:t>of dabigatran </a:t>
            </a:r>
            <a:endParaRPr lang="de-DE" sz="2400" baseline="30000" dirty="0"/>
          </a:p>
        </p:txBody>
      </p:sp>
      <p:sp>
        <p:nvSpPr>
          <p:cNvPr id="5" name="Rectangle 4"/>
          <p:cNvSpPr/>
          <p:nvPr/>
        </p:nvSpPr>
        <p:spPr>
          <a:xfrm>
            <a:off x="332580" y="5159091"/>
            <a:ext cx="8484975" cy="120900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GB" sz="2200" dirty="0">
                <a:solidFill>
                  <a:prstClr val="white"/>
                </a:solidFill>
                <a:latin typeface="Arial" panose="020B0604020202020204" pitchFamily="34" charset="0"/>
                <a:cs typeface="Arial" panose="020B0604020202020204" pitchFamily="34" charset="0"/>
              </a:rPr>
              <a:t>our study represents the largest ever examination of </a:t>
            </a:r>
            <a:r>
              <a:rPr lang="en-GB" sz="2200" dirty="0" smtClean="0">
                <a:solidFill>
                  <a:prstClr val="white"/>
                </a:solidFill>
                <a:latin typeface="Arial" panose="020B0604020202020204" pitchFamily="34" charset="0"/>
                <a:cs typeface="Arial" panose="020B0604020202020204" pitchFamily="34" charset="0"/>
              </a:rPr>
              <a:t/>
            </a:r>
            <a:br>
              <a:rPr lang="en-GB" sz="2200" dirty="0" smtClean="0">
                <a:solidFill>
                  <a:prstClr val="white"/>
                </a:solidFill>
                <a:latin typeface="Arial" panose="020B0604020202020204" pitchFamily="34" charset="0"/>
                <a:cs typeface="Arial" panose="020B0604020202020204" pitchFamily="34" charset="0"/>
              </a:rPr>
            </a:br>
            <a:r>
              <a:rPr lang="en-GB" sz="2200" dirty="0" smtClean="0">
                <a:solidFill>
                  <a:prstClr val="white"/>
                </a:solidFill>
                <a:latin typeface="Arial" panose="020B0604020202020204" pitchFamily="34" charset="0"/>
                <a:cs typeface="Arial" panose="020B0604020202020204" pitchFamily="34" charset="0"/>
              </a:rPr>
              <a:t>the efficacy </a:t>
            </a:r>
            <a:r>
              <a:rPr lang="en-GB" sz="2200" dirty="0">
                <a:solidFill>
                  <a:prstClr val="white"/>
                </a:solidFill>
                <a:latin typeface="Arial" panose="020B0604020202020204" pitchFamily="34" charset="0"/>
                <a:cs typeface="Arial" panose="020B0604020202020204" pitchFamily="34" charset="0"/>
              </a:rPr>
              <a:t>and safety of low-dose </a:t>
            </a:r>
            <a:r>
              <a:rPr lang="en-GB" sz="2200" dirty="0" smtClean="0">
                <a:solidFill>
                  <a:prstClr val="white"/>
                </a:solidFill>
                <a:latin typeface="Arial" panose="020B0604020202020204" pitchFamily="34" charset="0"/>
                <a:cs typeface="Arial" panose="020B0604020202020204" pitchFamily="34" charset="0"/>
              </a:rPr>
              <a:t>dabigatran</a:t>
            </a:r>
            <a:endParaRPr lang="en-GB" sz="2200" dirty="0">
              <a:solidFill>
                <a:prstClr val="white"/>
              </a:solidFill>
              <a:latin typeface="Arial" panose="020B0604020202020204" pitchFamily="34" charset="0"/>
              <a:cs typeface="Arial" panose="020B0604020202020204" pitchFamily="34" charset="0"/>
            </a:endParaRPr>
          </a:p>
        </p:txBody>
      </p:sp>
      <p:sp>
        <p:nvSpPr>
          <p:cNvPr id="6" name="TextBox 5"/>
          <p:cNvSpPr txBox="1"/>
          <p:nvPr/>
        </p:nvSpPr>
        <p:spPr>
          <a:xfrm>
            <a:off x="765761" y="5062562"/>
            <a:ext cx="559769" cy="1446550"/>
          </a:xfrm>
          <a:prstGeom prst="rect">
            <a:avLst/>
          </a:prstGeom>
          <a:noFill/>
        </p:spPr>
        <p:txBody>
          <a:bodyPr wrap="none" rtlCol="0">
            <a:spAutoFit/>
          </a:bodyPr>
          <a:lstStyle/>
          <a:p>
            <a:r>
              <a:rPr lang="en-GB" sz="8800" dirty="0">
                <a:solidFill>
                  <a:prstClr val="white"/>
                </a:solidFill>
                <a:latin typeface="Arial" panose="020B0604020202020204" pitchFamily="34" charset="0"/>
                <a:ea typeface="ＭＳ Ｐゴシック" pitchFamily="34" charset="-128"/>
                <a:cs typeface="Arial" pitchFamily="34" charset="0"/>
              </a:rPr>
              <a:t>“</a:t>
            </a:r>
          </a:p>
        </p:txBody>
      </p:sp>
      <p:sp>
        <p:nvSpPr>
          <p:cNvPr id="7" name="TextBox 6"/>
          <p:cNvSpPr txBox="1"/>
          <p:nvPr/>
        </p:nvSpPr>
        <p:spPr>
          <a:xfrm>
            <a:off x="7834409" y="5575792"/>
            <a:ext cx="559769" cy="1446550"/>
          </a:xfrm>
          <a:prstGeom prst="rect">
            <a:avLst/>
          </a:prstGeom>
          <a:noFill/>
        </p:spPr>
        <p:txBody>
          <a:bodyPr wrap="none" rtlCol="0">
            <a:spAutoFit/>
          </a:bodyPr>
          <a:lstStyle/>
          <a:p>
            <a:r>
              <a:rPr lang="en-GB" sz="8800" dirty="0">
                <a:solidFill>
                  <a:prstClr val="white"/>
                </a:solidFill>
                <a:latin typeface="Arial" panose="020B0604020202020204" pitchFamily="34" charset="0"/>
                <a:ea typeface="ＭＳ Ｐゴシック" pitchFamily="34" charset="-128"/>
                <a:cs typeface="Arial" pitchFamily="34" charset="0"/>
              </a:rPr>
              <a:t>”</a:t>
            </a:r>
          </a:p>
        </p:txBody>
      </p:sp>
      <p:grpSp>
        <p:nvGrpSpPr>
          <p:cNvPr id="12" name="Group 11"/>
          <p:cNvGrpSpPr/>
          <p:nvPr/>
        </p:nvGrpSpPr>
        <p:grpSpPr>
          <a:xfrm>
            <a:off x="7866525" y="-2"/>
            <a:ext cx="1347467" cy="1030515"/>
            <a:chOff x="7866525" y="-2"/>
            <a:chExt cx="1347467" cy="1030515"/>
          </a:xfrm>
        </p:grpSpPr>
        <p:sp>
          <p:nvSpPr>
            <p:cNvPr id="13" name="Right Triangle 12"/>
            <p:cNvSpPr/>
            <p:nvPr/>
          </p:nvSpPr>
          <p:spPr bwMode="auto">
            <a:xfrm rot="10800000">
              <a:off x="7866525" y="-2"/>
              <a:ext cx="1277475" cy="1030515"/>
            </a:xfrm>
            <a:prstGeom prst="rtTriangle">
              <a:avLst/>
            </a:prstGeom>
            <a:solidFill>
              <a:srgbClr val="C00000"/>
            </a:solidFill>
            <a:ln w="25400" cap="flat" cmpd="sng" algn="ctr">
              <a:noFill/>
              <a:prstDash val="solid"/>
              <a:round/>
              <a:headEnd type="none" w="med" len="med"/>
              <a:tailEnd type="none" w="med" len="med"/>
            </a:ln>
            <a:effectLst/>
          </p:spPr>
          <p:txBody>
            <a:bodyPr vert="horz" wrap="square" lIns="91414" tIns="45708" rIns="91414" bIns="45708" numCol="1" rtlCol="0" anchor="ctr" anchorCtr="1" compatLnSpc="1">
              <a:prstTxWarp prst="textNoShape">
                <a:avLst/>
              </a:prstTxWarp>
            </a:bodyPr>
            <a:lstStyle/>
            <a:p>
              <a:pPr eaLnBrk="0" fontAlgn="base" hangingPunct="0">
                <a:lnSpc>
                  <a:spcPct val="85000"/>
                </a:lnSpc>
                <a:spcBef>
                  <a:spcPct val="0"/>
                </a:spcBef>
                <a:spcAft>
                  <a:spcPct val="0"/>
                </a:spcAft>
              </a:pPr>
              <a:endParaRPr lang="en-GB" dirty="0">
                <a:solidFill>
                  <a:prstClr val="white"/>
                </a:solidFill>
                <a:latin typeface="Tahoma" pitchFamily="34" charset="0"/>
                <a:ea typeface="ＭＳ Ｐゴシック" pitchFamily="34" charset="-128"/>
                <a:cs typeface="Arial" pitchFamily="34" charset="0"/>
              </a:endParaRPr>
            </a:p>
          </p:txBody>
        </p:sp>
        <p:sp>
          <p:nvSpPr>
            <p:cNvPr id="14" name="TextBox 13"/>
            <p:cNvSpPr txBox="1"/>
            <p:nvPr/>
          </p:nvSpPr>
          <p:spPr bwMode="auto">
            <a:xfrm rot="2324086">
              <a:off x="8137415" y="250367"/>
              <a:ext cx="1076577" cy="338554"/>
            </a:xfrm>
            <a:prstGeom prst="rect">
              <a:avLst/>
            </a:prstGeom>
            <a:noFill/>
            <a:ln w="9525" algn="ctr">
              <a:noFill/>
              <a:miter lim="800000"/>
              <a:headEnd/>
              <a:tailEnd/>
            </a:ln>
          </p:spPr>
          <p:txBody>
            <a:bodyPr wrap="none" lIns="0" rtlCol="0">
              <a:spAutoFit/>
            </a:bodyPr>
            <a:lstStyle/>
            <a:p>
              <a:pPr fontAlgn="base">
                <a:spcBef>
                  <a:spcPct val="0"/>
                </a:spcBef>
                <a:spcAft>
                  <a:spcPct val="0"/>
                </a:spcAft>
              </a:pPr>
              <a:r>
                <a:rPr lang="en-GB" sz="1600" b="1" dirty="0">
                  <a:solidFill>
                    <a:prstClr val="white"/>
                  </a:solidFill>
                  <a:latin typeface="Tahoma" pitchFamily="34" charset="0"/>
                  <a:ea typeface="ＭＳ Ｐゴシック" pitchFamily="34" charset="-128"/>
                  <a:cs typeface="Arial" pitchFamily="34" charset="0"/>
                </a:rPr>
                <a:t>Summary</a:t>
              </a:r>
            </a:p>
          </p:txBody>
        </p:sp>
      </p:grpSp>
      <p:sp>
        <p:nvSpPr>
          <p:cNvPr id="16" name="Text Placeholder 3"/>
          <p:cNvSpPr txBox="1">
            <a:spLocks/>
          </p:cNvSpPr>
          <p:nvPr/>
        </p:nvSpPr>
        <p:spPr>
          <a:xfrm>
            <a:off x="332579" y="3909679"/>
            <a:ext cx="8484976" cy="540000"/>
          </a:xfrm>
          <a:prstGeom prst="rect">
            <a:avLst/>
          </a:prstGeom>
          <a:solidFill>
            <a:schemeClr val="bg2">
              <a:lumMod val="20000"/>
              <a:lumOff val="80000"/>
            </a:schemeClr>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180000" tIns="45715" rIns="91429" bIns="45715" rtlCol="0" anchor="ctr">
            <a:normAutofit/>
          </a:bodyPr>
          <a:lstStyle>
            <a:lvl1pPr marL="0" indent="0" algn="l" defTabSz="914290" rtl="0" eaLnBrk="1" latinLnBrk="0" hangingPunct="1">
              <a:spcBef>
                <a:spcPct val="20000"/>
              </a:spcBef>
              <a:buFont typeface="Arial" panose="020B0604020202020204" pitchFamily="34" charset="0"/>
              <a:buNone/>
              <a:defRPr sz="2400" kern="1200" baseline="0">
                <a:solidFill>
                  <a:schemeClr val="tx1"/>
                </a:solidFill>
                <a:latin typeface="Arial" pitchFamily="34" charset="0"/>
                <a:ea typeface="+mn-ea"/>
                <a:cs typeface="Arial" pitchFamily="34" charset="0"/>
              </a:defRPr>
            </a:lvl1pPr>
            <a:lvl2pPr marL="742861" indent="-285716" algn="l" defTabSz="914290" rtl="0" eaLnBrk="1" latinLnBrk="0" hangingPunct="1">
              <a:spcBef>
                <a:spcPct val="20000"/>
              </a:spcBef>
              <a:buFont typeface="Arial" panose="020B0604020202020204" pitchFamily="34" charset="0"/>
              <a:buChar char="–"/>
              <a:defRPr sz="2800" kern="1200">
                <a:solidFill>
                  <a:schemeClr val="lt1"/>
                </a:solidFill>
                <a:latin typeface="Arial" pitchFamily="34" charset="0"/>
                <a:ea typeface="+mn-ea"/>
                <a:cs typeface="Arial" pitchFamily="34" charset="0"/>
              </a:defRPr>
            </a:lvl2pPr>
            <a:lvl3pPr marL="1142863" indent="-228572" algn="l" defTabSz="914290" rtl="0" eaLnBrk="1" latinLnBrk="0" hangingPunct="1">
              <a:spcBef>
                <a:spcPct val="20000"/>
              </a:spcBef>
              <a:buFont typeface="Arial" panose="020B0604020202020204" pitchFamily="34" charset="0"/>
              <a:buChar char="•"/>
              <a:defRPr sz="2400" kern="1200">
                <a:solidFill>
                  <a:schemeClr val="lt1"/>
                </a:solidFill>
                <a:latin typeface="Arial" pitchFamily="34" charset="0"/>
                <a:ea typeface="+mn-ea"/>
                <a:cs typeface="Arial" pitchFamily="34" charset="0"/>
              </a:defRPr>
            </a:lvl3pPr>
            <a:lvl4pPr marL="1600008" indent="-228572" algn="l" defTabSz="914290" rtl="0" eaLnBrk="1" latinLnBrk="0" hangingPunct="1">
              <a:spcBef>
                <a:spcPct val="20000"/>
              </a:spcBef>
              <a:buFont typeface="Arial" panose="020B0604020202020204" pitchFamily="34" charset="0"/>
              <a:buChar char="–"/>
              <a:defRPr sz="2000" kern="1200">
                <a:solidFill>
                  <a:schemeClr val="lt1"/>
                </a:solidFill>
                <a:latin typeface="Arial" pitchFamily="34" charset="0"/>
                <a:ea typeface="+mn-ea"/>
                <a:cs typeface="Arial" pitchFamily="34" charset="0"/>
              </a:defRPr>
            </a:lvl4pPr>
            <a:lvl5pPr marL="2057153" indent="-228572" algn="l" defTabSz="914290" rtl="0" eaLnBrk="1" latinLnBrk="0" hangingPunct="1">
              <a:spcBef>
                <a:spcPct val="20000"/>
              </a:spcBef>
              <a:buFont typeface="Arial" panose="020B0604020202020204" pitchFamily="34" charset="0"/>
              <a:buChar char="»"/>
              <a:defRPr sz="2000" kern="1200">
                <a:solidFill>
                  <a:schemeClr val="lt1"/>
                </a:solidFill>
                <a:latin typeface="Arial" pitchFamily="34" charset="0"/>
                <a:ea typeface="+mn-ea"/>
                <a:cs typeface="Arial" pitchFamily="34" charset="0"/>
              </a:defRPr>
            </a:lvl5pPr>
            <a:lvl6pPr marL="2514298" indent="-228572" algn="l" defTabSz="91429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6pPr>
            <a:lvl7pPr marL="2971444" indent="-228572" algn="l" defTabSz="91429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7pPr>
            <a:lvl8pPr marL="3428589" indent="-228572" algn="l" defTabSz="91429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8pPr>
            <a:lvl9pPr marL="3885733" indent="-228572" algn="l" defTabSz="91429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9pPr>
          </a:lstStyle>
          <a:p>
            <a:pPr defTabSz="457200" fontAlgn="base">
              <a:spcAft>
                <a:spcPct val="0"/>
              </a:spcAft>
            </a:pPr>
            <a:r>
              <a:rPr lang="en-GB" sz="1800" dirty="0" smtClean="0">
                <a:solidFill>
                  <a:srgbClr val="0F5385"/>
                </a:solidFill>
              </a:rPr>
              <a:t>Results consistent regardless of dabigatran dose and prior VKA use</a:t>
            </a:r>
            <a:endParaRPr lang="de-DE" sz="1800" dirty="0">
              <a:solidFill>
                <a:srgbClr val="0F5385"/>
              </a:solidFill>
            </a:endParaRPr>
          </a:p>
        </p:txBody>
      </p:sp>
      <p:sp>
        <p:nvSpPr>
          <p:cNvPr id="17" name="Text Placeholder 3"/>
          <p:cNvSpPr txBox="1">
            <a:spLocks/>
          </p:cNvSpPr>
          <p:nvPr/>
        </p:nvSpPr>
        <p:spPr>
          <a:xfrm>
            <a:off x="341313" y="4545776"/>
            <a:ext cx="8476242" cy="540000"/>
          </a:xfrm>
          <a:prstGeom prst="rect">
            <a:avLst/>
          </a:prstGeom>
          <a:solidFill>
            <a:schemeClr val="bg2">
              <a:lumMod val="20000"/>
              <a:lumOff val="80000"/>
            </a:schemeClr>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180000" tIns="45715" rIns="91429" bIns="45715" rtlCol="0" anchor="ctr">
            <a:noAutofit/>
          </a:bodyPr>
          <a:lstStyle>
            <a:lvl1pPr marL="0" indent="0" algn="l" defTabSz="914290" rtl="0" eaLnBrk="1" latinLnBrk="0" hangingPunct="1">
              <a:spcBef>
                <a:spcPct val="20000"/>
              </a:spcBef>
              <a:buFont typeface="Arial" panose="020B0604020202020204" pitchFamily="34" charset="0"/>
              <a:buNone/>
              <a:defRPr sz="2400" kern="1200" baseline="0">
                <a:solidFill>
                  <a:schemeClr val="tx1"/>
                </a:solidFill>
                <a:latin typeface="Arial" pitchFamily="34" charset="0"/>
                <a:ea typeface="+mn-ea"/>
                <a:cs typeface="Arial" pitchFamily="34" charset="0"/>
              </a:defRPr>
            </a:lvl1pPr>
            <a:lvl2pPr marL="742861" indent="-285716" algn="l" defTabSz="914290" rtl="0" eaLnBrk="1" latinLnBrk="0" hangingPunct="1">
              <a:spcBef>
                <a:spcPct val="20000"/>
              </a:spcBef>
              <a:buFont typeface="Arial" panose="020B0604020202020204" pitchFamily="34" charset="0"/>
              <a:buChar char="–"/>
              <a:defRPr sz="2800" kern="1200">
                <a:solidFill>
                  <a:schemeClr val="lt1"/>
                </a:solidFill>
                <a:latin typeface="Arial" pitchFamily="34" charset="0"/>
                <a:ea typeface="+mn-ea"/>
                <a:cs typeface="Arial" pitchFamily="34" charset="0"/>
              </a:defRPr>
            </a:lvl2pPr>
            <a:lvl3pPr marL="1142863" indent="-228572" algn="l" defTabSz="914290" rtl="0" eaLnBrk="1" latinLnBrk="0" hangingPunct="1">
              <a:spcBef>
                <a:spcPct val="20000"/>
              </a:spcBef>
              <a:buFont typeface="Arial" panose="020B0604020202020204" pitchFamily="34" charset="0"/>
              <a:buChar char="•"/>
              <a:defRPr sz="2400" kern="1200">
                <a:solidFill>
                  <a:schemeClr val="lt1"/>
                </a:solidFill>
                <a:latin typeface="Arial" pitchFamily="34" charset="0"/>
                <a:ea typeface="+mn-ea"/>
                <a:cs typeface="Arial" pitchFamily="34" charset="0"/>
              </a:defRPr>
            </a:lvl3pPr>
            <a:lvl4pPr marL="1600008" indent="-228572" algn="l" defTabSz="914290" rtl="0" eaLnBrk="1" latinLnBrk="0" hangingPunct="1">
              <a:spcBef>
                <a:spcPct val="20000"/>
              </a:spcBef>
              <a:buFont typeface="Arial" panose="020B0604020202020204" pitchFamily="34" charset="0"/>
              <a:buChar char="–"/>
              <a:defRPr sz="2000" kern="1200">
                <a:solidFill>
                  <a:schemeClr val="lt1"/>
                </a:solidFill>
                <a:latin typeface="Arial" pitchFamily="34" charset="0"/>
                <a:ea typeface="+mn-ea"/>
                <a:cs typeface="Arial" pitchFamily="34" charset="0"/>
              </a:defRPr>
            </a:lvl4pPr>
            <a:lvl5pPr marL="2057153" indent="-228572" algn="l" defTabSz="914290" rtl="0" eaLnBrk="1" latinLnBrk="0" hangingPunct="1">
              <a:spcBef>
                <a:spcPct val="20000"/>
              </a:spcBef>
              <a:buFont typeface="Arial" panose="020B0604020202020204" pitchFamily="34" charset="0"/>
              <a:buChar char="»"/>
              <a:defRPr sz="2000" kern="1200">
                <a:solidFill>
                  <a:schemeClr val="lt1"/>
                </a:solidFill>
                <a:latin typeface="Arial" pitchFamily="34" charset="0"/>
                <a:ea typeface="+mn-ea"/>
                <a:cs typeface="Arial" pitchFamily="34" charset="0"/>
              </a:defRPr>
            </a:lvl5pPr>
            <a:lvl6pPr marL="2514298" indent="-228572" algn="l" defTabSz="91429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6pPr>
            <a:lvl7pPr marL="2971444" indent="-228572" algn="l" defTabSz="91429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7pPr>
            <a:lvl8pPr marL="3428589" indent="-228572" algn="l" defTabSz="91429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8pPr>
            <a:lvl9pPr marL="3885733" indent="-228572" algn="l" defTabSz="91429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9pPr>
          </a:lstStyle>
          <a:p>
            <a:pPr defTabSz="457200" fontAlgn="base">
              <a:spcAft>
                <a:spcPct val="0"/>
              </a:spcAft>
            </a:pPr>
            <a:r>
              <a:rPr lang="en-GB" sz="1800" dirty="0">
                <a:solidFill>
                  <a:srgbClr val="0F5385"/>
                </a:solidFill>
              </a:rPr>
              <a:t>T</a:t>
            </a:r>
            <a:r>
              <a:rPr lang="en-GB" sz="1800" dirty="0" smtClean="0">
                <a:solidFill>
                  <a:srgbClr val="0F5385"/>
                </a:solidFill>
              </a:rPr>
              <a:t>he </a:t>
            </a:r>
            <a:r>
              <a:rPr lang="en-GB" sz="1800" dirty="0">
                <a:solidFill>
                  <a:srgbClr val="0F5385"/>
                </a:solidFill>
              </a:rPr>
              <a:t>results of this non-interventional study should be </a:t>
            </a:r>
            <a:r>
              <a:rPr lang="en-GB" sz="1800" dirty="0" smtClean="0">
                <a:solidFill>
                  <a:srgbClr val="0F5385"/>
                </a:solidFill>
              </a:rPr>
              <a:t>interpreted </a:t>
            </a:r>
            <a:r>
              <a:rPr lang="en-GB" sz="1800" dirty="0">
                <a:solidFill>
                  <a:srgbClr val="0F5385"/>
                </a:solidFill>
              </a:rPr>
              <a:t>with caution</a:t>
            </a:r>
          </a:p>
        </p:txBody>
      </p:sp>
      <p:sp>
        <p:nvSpPr>
          <p:cNvPr id="18" name="Text Placeholder 3"/>
          <p:cNvSpPr txBox="1">
            <a:spLocks/>
          </p:cNvSpPr>
          <p:nvPr/>
        </p:nvSpPr>
        <p:spPr>
          <a:xfrm>
            <a:off x="332793" y="1275614"/>
            <a:ext cx="8484762" cy="540000"/>
          </a:xfrm>
          <a:prstGeom prst="rect">
            <a:avLst/>
          </a:prstGeom>
          <a:solidFill>
            <a:schemeClr val="bg2">
              <a:lumMod val="20000"/>
              <a:lumOff val="80000"/>
            </a:schemeClr>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180000" tIns="45715" rIns="91429" bIns="45715" rtlCol="0" anchor="ctr">
            <a:noAutofit/>
          </a:bodyPr>
          <a:lstStyle>
            <a:lvl1pPr marL="0" indent="0" algn="l" defTabSz="914290" rtl="0" eaLnBrk="1" latinLnBrk="0" hangingPunct="1">
              <a:spcBef>
                <a:spcPct val="20000"/>
              </a:spcBef>
              <a:buFont typeface="Arial" panose="020B0604020202020204" pitchFamily="34" charset="0"/>
              <a:buNone/>
              <a:defRPr sz="2400" kern="1200" baseline="0">
                <a:solidFill>
                  <a:schemeClr val="tx1"/>
                </a:solidFill>
                <a:latin typeface="Arial" pitchFamily="34" charset="0"/>
                <a:ea typeface="+mn-ea"/>
                <a:cs typeface="Arial" pitchFamily="34" charset="0"/>
              </a:defRPr>
            </a:lvl1pPr>
            <a:lvl2pPr marL="742861" indent="-285716" algn="l" defTabSz="914290" rtl="0" eaLnBrk="1" latinLnBrk="0" hangingPunct="1">
              <a:spcBef>
                <a:spcPct val="20000"/>
              </a:spcBef>
              <a:buFont typeface="Arial" panose="020B0604020202020204" pitchFamily="34" charset="0"/>
              <a:buChar char="–"/>
              <a:defRPr sz="2800" kern="1200">
                <a:solidFill>
                  <a:schemeClr val="lt1"/>
                </a:solidFill>
                <a:latin typeface="Arial" pitchFamily="34" charset="0"/>
                <a:ea typeface="+mn-ea"/>
                <a:cs typeface="Arial" pitchFamily="34" charset="0"/>
              </a:defRPr>
            </a:lvl2pPr>
            <a:lvl3pPr marL="1142863" indent="-228572" algn="l" defTabSz="914290" rtl="0" eaLnBrk="1" latinLnBrk="0" hangingPunct="1">
              <a:spcBef>
                <a:spcPct val="20000"/>
              </a:spcBef>
              <a:buFont typeface="Arial" panose="020B0604020202020204" pitchFamily="34" charset="0"/>
              <a:buChar char="•"/>
              <a:defRPr sz="2400" kern="1200">
                <a:solidFill>
                  <a:schemeClr val="lt1"/>
                </a:solidFill>
                <a:latin typeface="Arial" pitchFamily="34" charset="0"/>
                <a:ea typeface="+mn-ea"/>
                <a:cs typeface="Arial" pitchFamily="34" charset="0"/>
              </a:defRPr>
            </a:lvl3pPr>
            <a:lvl4pPr marL="1600008" indent="-228572" algn="l" defTabSz="914290" rtl="0" eaLnBrk="1" latinLnBrk="0" hangingPunct="1">
              <a:spcBef>
                <a:spcPct val="20000"/>
              </a:spcBef>
              <a:buFont typeface="Arial" panose="020B0604020202020204" pitchFamily="34" charset="0"/>
              <a:buChar char="–"/>
              <a:defRPr sz="2000" kern="1200">
                <a:solidFill>
                  <a:schemeClr val="lt1"/>
                </a:solidFill>
                <a:latin typeface="Arial" pitchFamily="34" charset="0"/>
                <a:ea typeface="+mn-ea"/>
                <a:cs typeface="Arial" pitchFamily="34" charset="0"/>
              </a:defRPr>
            </a:lvl4pPr>
            <a:lvl5pPr marL="2057153" indent="-228572" algn="l" defTabSz="914290" rtl="0" eaLnBrk="1" latinLnBrk="0" hangingPunct="1">
              <a:spcBef>
                <a:spcPct val="20000"/>
              </a:spcBef>
              <a:buFont typeface="Arial" panose="020B0604020202020204" pitchFamily="34" charset="0"/>
              <a:buChar char="»"/>
              <a:defRPr sz="2000" kern="1200">
                <a:solidFill>
                  <a:schemeClr val="lt1"/>
                </a:solidFill>
                <a:latin typeface="Arial" pitchFamily="34" charset="0"/>
                <a:ea typeface="+mn-ea"/>
                <a:cs typeface="Arial" pitchFamily="34" charset="0"/>
              </a:defRPr>
            </a:lvl5pPr>
            <a:lvl6pPr marL="2514298" indent="-228572" algn="l" defTabSz="91429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6pPr>
            <a:lvl7pPr marL="2971444" indent="-228572" algn="l" defTabSz="91429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7pPr>
            <a:lvl8pPr marL="3428589" indent="-228572" algn="l" defTabSz="91429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8pPr>
            <a:lvl9pPr marL="3885733" indent="-228572" algn="l" defTabSz="91429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9pPr>
          </a:lstStyle>
          <a:p>
            <a:pPr defTabSz="457200"/>
            <a:r>
              <a:rPr lang="en-GB" sz="1800" dirty="0" smtClean="0">
                <a:solidFill>
                  <a:srgbClr val="0F5385"/>
                </a:solidFill>
              </a:rPr>
              <a:t>31% reduction in ischaemic stroke in new-users of dabigatran </a:t>
            </a:r>
            <a:r>
              <a:rPr lang="en-GB" sz="1800" dirty="0">
                <a:solidFill>
                  <a:srgbClr val="0F5385"/>
                </a:solidFill>
              </a:rPr>
              <a:t>vs warfarin </a:t>
            </a:r>
            <a:endParaRPr lang="de-DE" sz="1800" dirty="0">
              <a:solidFill>
                <a:srgbClr val="0F5385"/>
              </a:solidFill>
            </a:endParaRPr>
          </a:p>
        </p:txBody>
      </p:sp>
      <p:sp>
        <p:nvSpPr>
          <p:cNvPr id="19" name="Text Placeholder 3"/>
          <p:cNvSpPr txBox="1">
            <a:spLocks/>
          </p:cNvSpPr>
          <p:nvPr/>
        </p:nvSpPr>
        <p:spPr>
          <a:xfrm>
            <a:off x="332579" y="2548444"/>
            <a:ext cx="8484976" cy="618501"/>
          </a:xfrm>
          <a:prstGeom prst="rect">
            <a:avLst/>
          </a:prstGeom>
          <a:solidFill>
            <a:schemeClr val="bg2">
              <a:lumMod val="20000"/>
              <a:lumOff val="80000"/>
            </a:schemeClr>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180000" tIns="45715" rIns="91429" bIns="45715" rtlCol="0" anchor="ctr">
            <a:noAutofit/>
          </a:bodyPr>
          <a:lstStyle>
            <a:lvl1pPr marL="0" indent="0" algn="l" defTabSz="914290" rtl="0" eaLnBrk="1" latinLnBrk="0" hangingPunct="1">
              <a:spcBef>
                <a:spcPct val="20000"/>
              </a:spcBef>
              <a:buFont typeface="Arial" panose="020B0604020202020204" pitchFamily="34" charset="0"/>
              <a:buNone/>
              <a:defRPr sz="2400" kern="1200" baseline="0">
                <a:solidFill>
                  <a:schemeClr val="tx1"/>
                </a:solidFill>
                <a:latin typeface="Arial" pitchFamily="34" charset="0"/>
                <a:ea typeface="+mn-ea"/>
                <a:cs typeface="Arial" pitchFamily="34" charset="0"/>
              </a:defRPr>
            </a:lvl1pPr>
            <a:lvl2pPr marL="742861" indent="-285716" algn="l" defTabSz="914290" rtl="0" eaLnBrk="1" latinLnBrk="0" hangingPunct="1">
              <a:spcBef>
                <a:spcPct val="20000"/>
              </a:spcBef>
              <a:buFont typeface="Arial" panose="020B0604020202020204" pitchFamily="34" charset="0"/>
              <a:buChar char="–"/>
              <a:defRPr sz="2800" kern="1200">
                <a:solidFill>
                  <a:schemeClr val="lt1"/>
                </a:solidFill>
                <a:latin typeface="Arial" pitchFamily="34" charset="0"/>
                <a:ea typeface="+mn-ea"/>
                <a:cs typeface="Arial" pitchFamily="34" charset="0"/>
              </a:defRPr>
            </a:lvl2pPr>
            <a:lvl3pPr marL="1142863" indent="-228572" algn="l" defTabSz="914290" rtl="0" eaLnBrk="1" latinLnBrk="0" hangingPunct="1">
              <a:spcBef>
                <a:spcPct val="20000"/>
              </a:spcBef>
              <a:buFont typeface="Arial" panose="020B0604020202020204" pitchFamily="34" charset="0"/>
              <a:buChar char="•"/>
              <a:defRPr sz="2400" kern="1200">
                <a:solidFill>
                  <a:schemeClr val="lt1"/>
                </a:solidFill>
                <a:latin typeface="Arial" pitchFamily="34" charset="0"/>
                <a:ea typeface="+mn-ea"/>
                <a:cs typeface="Arial" pitchFamily="34" charset="0"/>
              </a:defRPr>
            </a:lvl3pPr>
            <a:lvl4pPr marL="1600008" indent="-228572" algn="l" defTabSz="914290" rtl="0" eaLnBrk="1" latinLnBrk="0" hangingPunct="1">
              <a:spcBef>
                <a:spcPct val="20000"/>
              </a:spcBef>
              <a:buFont typeface="Arial" panose="020B0604020202020204" pitchFamily="34" charset="0"/>
              <a:buChar char="–"/>
              <a:defRPr sz="2000" kern="1200">
                <a:solidFill>
                  <a:schemeClr val="lt1"/>
                </a:solidFill>
                <a:latin typeface="Arial" pitchFamily="34" charset="0"/>
                <a:ea typeface="+mn-ea"/>
                <a:cs typeface="Arial" pitchFamily="34" charset="0"/>
              </a:defRPr>
            </a:lvl4pPr>
            <a:lvl5pPr marL="2057153" indent="-228572" algn="l" defTabSz="914290" rtl="0" eaLnBrk="1" latinLnBrk="0" hangingPunct="1">
              <a:spcBef>
                <a:spcPct val="20000"/>
              </a:spcBef>
              <a:buFont typeface="Arial" panose="020B0604020202020204" pitchFamily="34" charset="0"/>
              <a:buChar char="»"/>
              <a:defRPr sz="2000" kern="1200">
                <a:solidFill>
                  <a:schemeClr val="lt1"/>
                </a:solidFill>
                <a:latin typeface="Arial" pitchFamily="34" charset="0"/>
                <a:ea typeface="+mn-ea"/>
                <a:cs typeface="Arial" pitchFamily="34" charset="0"/>
              </a:defRPr>
            </a:lvl5pPr>
            <a:lvl6pPr marL="2514298" indent="-228572" algn="l" defTabSz="91429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6pPr>
            <a:lvl7pPr marL="2971444" indent="-228572" algn="l" defTabSz="91429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7pPr>
            <a:lvl8pPr marL="3428589" indent="-228572" algn="l" defTabSz="91429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8pPr>
            <a:lvl9pPr marL="3885733" indent="-228572" algn="l" defTabSz="91429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9pPr>
          </a:lstStyle>
          <a:p>
            <a:pPr defTabSz="457200" fontAlgn="base">
              <a:spcAft>
                <a:spcPct val="0"/>
              </a:spcAft>
            </a:pPr>
            <a:r>
              <a:rPr lang="en-GB" sz="1800" dirty="0" smtClean="0">
                <a:solidFill>
                  <a:srgbClr val="0F5385"/>
                </a:solidFill>
              </a:rPr>
              <a:t>Significant reductions in hospitalized major bleeding and mortality in</a:t>
            </a:r>
            <a:br>
              <a:rPr lang="en-GB" sz="1800" dirty="0" smtClean="0">
                <a:solidFill>
                  <a:srgbClr val="0F5385"/>
                </a:solidFill>
              </a:rPr>
            </a:br>
            <a:r>
              <a:rPr lang="en-GB" sz="1800" dirty="0" smtClean="0">
                <a:solidFill>
                  <a:srgbClr val="0F5385"/>
                </a:solidFill>
              </a:rPr>
              <a:t>new-users </a:t>
            </a:r>
            <a:r>
              <a:rPr lang="en-GB" sz="1800" dirty="0">
                <a:solidFill>
                  <a:srgbClr val="0F5385"/>
                </a:solidFill>
              </a:rPr>
              <a:t>of dabigatran vs </a:t>
            </a:r>
            <a:r>
              <a:rPr lang="en-GB" sz="1800" dirty="0" smtClean="0">
                <a:solidFill>
                  <a:srgbClr val="0F5385"/>
                </a:solidFill>
              </a:rPr>
              <a:t>warfarin </a:t>
            </a:r>
            <a:endParaRPr lang="de-DE" sz="1800" dirty="0">
              <a:solidFill>
                <a:srgbClr val="0F5385"/>
              </a:solidFill>
            </a:endParaRPr>
          </a:p>
        </p:txBody>
      </p:sp>
      <p:sp>
        <p:nvSpPr>
          <p:cNvPr id="20" name="Text Placeholder 3"/>
          <p:cNvSpPr txBox="1">
            <a:spLocks/>
          </p:cNvSpPr>
          <p:nvPr/>
        </p:nvSpPr>
        <p:spPr>
          <a:xfrm>
            <a:off x="332579" y="1910848"/>
            <a:ext cx="8484975" cy="540000"/>
          </a:xfrm>
          <a:prstGeom prst="rect">
            <a:avLst/>
          </a:prstGeom>
          <a:solidFill>
            <a:schemeClr val="bg2">
              <a:lumMod val="20000"/>
              <a:lumOff val="80000"/>
            </a:schemeClr>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180000" tIns="45715" rIns="91429" bIns="45715" rtlCol="0" anchor="ctr">
            <a:normAutofit/>
          </a:bodyPr>
          <a:lstStyle>
            <a:lvl1pPr marL="0" indent="0" algn="l" defTabSz="914290" rtl="0" eaLnBrk="1" latinLnBrk="0" hangingPunct="1">
              <a:spcBef>
                <a:spcPct val="20000"/>
              </a:spcBef>
              <a:buFont typeface="Arial" panose="020B0604020202020204" pitchFamily="34" charset="0"/>
              <a:buNone/>
              <a:defRPr sz="2400" kern="1200" baseline="0">
                <a:solidFill>
                  <a:schemeClr val="tx1"/>
                </a:solidFill>
                <a:latin typeface="Arial" pitchFamily="34" charset="0"/>
                <a:ea typeface="+mn-ea"/>
                <a:cs typeface="Arial" pitchFamily="34" charset="0"/>
              </a:defRPr>
            </a:lvl1pPr>
            <a:lvl2pPr marL="742861" indent="-285716" algn="l" defTabSz="914290" rtl="0" eaLnBrk="1" latinLnBrk="0" hangingPunct="1">
              <a:spcBef>
                <a:spcPct val="20000"/>
              </a:spcBef>
              <a:buFont typeface="Arial" panose="020B0604020202020204" pitchFamily="34" charset="0"/>
              <a:buChar char="–"/>
              <a:defRPr sz="2800" kern="1200">
                <a:solidFill>
                  <a:schemeClr val="lt1"/>
                </a:solidFill>
                <a:latin typeface="Arial" pitchFamily="34" charset="0"/>
                <a:ea typeface="+mn-ea"/>
                <a:cs typeface="Arial" pitchFamily="34" charset="0"/>
              </a:defRPr>
            </a:lvl2pPr>
            <a:lvl3pPr marL="1142863" indent="-228572" algn="l" defTabSz="914290" rtl="0" eaLnBrk="1" latinLnBrk="0" hangingPunct="1">
              <a:spcBef>
                <a:spcPct val="20000"/>
              </a:spcBef>
              <a:buFont typeface="Arial" panose="020B0604020202020204" pitchFamily="34" charset="0"/>
              <a:buChar char="•"/>
              <a:defRPr sz="2400" kern="1200">
                <a:solidFill>
                  <a:schemeClr val="lt1"/>
                </a:solidFill>
                <a:latin typeface="Arial" pitchFamily="34" charset="0"/>
                <a:ea typeface="+mn-ea"/>
                <a:cs typeface="Arial" pitchFamily="34" charset="0"/>
              </a:defRPr>
            </a:lvl3pPr>
            <a:lvl4pPr marL="1600008" indent="-228572" algn="l" defTabSz="914290" rtl="0" eaLnBrk="1" latinLnBrk="0" hangingPunct="1">
              <a:spcBef>
                <a:spcPct val="20000"/>
              </a:spcBef>
              <a:buFont typeface="Arial" panose="020B0604020202020204" pitchFamily="34" charset="0"/>
              <a:buChar char="–"/>
              <a:defRPr sz="2000" kern="1200">
                <a:solidFill>
                  <a:schemeClr val="lt1"/>
                </a:solidFill>
                <a:latin typeface="Arial" pitchFamily="34" charset="0"/>
                <a:ea typeface="+mn-ea"/>
                <a:cs typeface="Arial" pitchFamily="34" charset="0"/>
              </a:defRPr>
            </a:lvl4pPr>
            <a:lvl5pPr marL="2057153" indent="-228572" algn="l" defTabSz="914290" rtl="0" eaLnBrk="1" latinLnBrk="0" hangingPunct="1">
              <a:spcBef>
                <a:spcPct val="20000"/>
              </a:spcBef>
              <a:buFont typeface="Arial" panose="020B0604020202020204" pitchFamily="34" charset="0"/>
              <a:buChar char="»"/>
              <a:defRPr sz="2000" kern="1200">
                <a:solidFill>
                  <a:schemeClr val="lt1"/>
                </a:solidFill>
                <a:latin typeface="Arial" pitchFamily="34" charset="0"/>
                <a:ea typeface="+mn-ea"/>
                <a:cs typeface="Arial" pitchFamily="34" charset="0"/>
              </a:defRPr>
            </a:lvl5pPr>
            <a:lvl6pPr marL="2514298" indent="-228572" algn="l" defTabSz="91429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6pPr>
            <a:lvl7pPr marL="2971444" indent="-228572" algn="l" defTabSz="91429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7pPr>
            <a:lvl8pPr marL="3428589" indent="-228572" algn="l" defTabSz="91429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8pPr>
            <a:lvl9pPr marL="3885733" indent="-228572" algn="l" defTabSz="91429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9pPr>
          </a:lstStyle>
          <a:p>
            <a:pPr defTabSz="457200"/>
            <a:r>
              <a:rPr lang="en-GB" sz="1800" dirty="0" smtClean="0">
                <a:solidFill>
                  <a:srgbClr val="0F5385"/>
                </a:solidFill>
              </a:rPr>
              <a:t>60% </a:t>
            </a:r>
            <a:r>
              <a:rPr lang="en-GB" sz="1800" dirty="0">
                <a:solidFill>
                  <a:srgbClr val="0F5385"/>
                </a:solidFill>
              </a:rPr>
              <a:t>reduction in intracranial bleeding in new-users of dabigatran vs </a:t>
            </a:r>
            <a:r>
              <a:rPr lang="en-GB" sz="1800" dirty="0" smtClean="0">
                <a:solidFill>
                  <a:srgbClr val="0F5385"/>
                </a:solidFill>
              </a:rPr>
              <a:t>warfarin</a:t>
            </a:r>
            <a:endParaRPr lang="de-DE" sz="1800" dirty="0">
              <a:solidFill>
                <a:srgbClr val="0F5385"/>
              </a:solidFill>
            </a:endParaRPr>
          </a:p>
        </p:txBody>
      </p:sp>
      <p:sp>
        <p:nvSpPr>
          <p:cNvPr id="21" name="Text Placeholder 3"/>
          <p:cNvSpPr txBox="1">
            <a:spLocks/>
          </p:cNvSpPr>
          <p:nvPr/>
        </p:nvSpPr>
        <p:spPr>
          <a:xfrm>
            <a:off x="332579" y="3269320"/>
            <a:ext cx="8484976" cy="540000"/>
          </a:xfrm>
          <a:prstGeom prst="rect">
            <a:avLst/>
          </a:prstGeom>
          <a:solidFill>
            <a:schemeClr val="bg2">
              <a:lumMod val="20000"/>
              <a:lumOff val="80000"/>
            </a:schemeClr>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180000" tIns="45715" rIns="91429" bIns="45715" rtlCol="0" anchor="ctr">
            <a:normAutofit/>
          </a:bodyPr>
          <a:lstStyle>
            <a:lvl1pPr marL="0" indent="0" algn="l" defTabSz="914290" rtl="0" eaLnBrk="1" latinLnBrk="0" hangingPunct="1">
              <a:spcBef>
                <a:spcPct val="20000"/>
              </a:spcBef>
              <a:buFont typeface="Arial" panose="020B0604020202020204" pitchFamily="34" charset="0"/>
              <a:buNone/>
              <a:defRPr sz="2400" kern="1200" baseline="0">
                <a:solidFill>
                  <a:schemeClr val="tx1"/>
                </a:solidFill>
                <a:latin typeface="Arial" pitchFamily="34" charset="0"/>
                <a:ea typeface="+mn-ea"/>
                <a:cs typeface="Arial" pitchFamily="34" charset="0"/>
              </a:defRPr>
            </a:lvl1pPr>
            <a:lvl2pPr marL="742861" indent="-285716" algn="l" defTabSz="914290" rtl="0" eaLnBrk="1" latinLnBrk="0" hangingPunct="1">
              <a:spcBef>
                <a:spcPct val="20000"/>
              </a:spcBef>
              <a:buFont typeface="Arial" panose="020B0604020202020204" pitchFamily="34" charset="0"/>
              <a:buChar char="–"/>
              <a:defRPr sz="2800" kern="1200">
                <a:solidFill>
                  <a:schemeClr val="lt1"/>
                </a:solidFill>
                <a:latin typeface="Arial" pitchFamily="34" charset="0"/>
                <a:ea typeface="+mn-ea"/>
                <a:cs typeface="Arial" pitchFamily="34" charset="0"/>
              </a:defRPr>
            </a:lvl2pPr>
            <a:lvl3pPr marL="1142863" indent="-228572" algn="l" defTabSz="914290" rtl="0" eaLnBrk="1" latinLnBrk="0" hangingPunct="1">
              <a:spcBef>
                <a:spcPct val="20000"/>
              </a:spcBef>
              <a:buFont typeface="Arial" panose="020B0604020202020204" pitchFamily="34" charset="0"/>
              <a:buChar char="•"/>
              <a:defRPr sz="2400" kern="1200">
                <a:solidFill>
                  <a:schemeClr val="lt1"/>
                </a:solidFill>
                <a:latin typeface="Arial" pitchFamily="34" charset="0"/>
                <a:ea typeface="+mn-ea"/>
                <a:cs typeface="Arial" pitchFamily="34" charset="0"/>
              </a:defRPr>
            </a:lvl3pPr>
            <a:lvl4pPr marL="1600008" indent="-228572" algn="l" defTabSz="914290" rtl="0" eaLnBrk="1" latinLnBrk="0" hangingPunct="1">
              <a:spcBef>
                <a:spcPct val="20000"/>
              </a:spcBef>
              <a:buFont typeface="Arial" panose="020B0604020202020204" pitchFamily="34" charset="0"/>
              <a:buChar char="–"/>
              <a:defRPr sz="2000" kern="1200">
                <a:solidFill>
                  <a:schemeClr val="lt1"/>
                </a:solidFill>
                <a:latin typeface="Arial" pitchFamily="34" charset="0"/>
                <a:ea typeface="+mn-ea"/>
                <a:cs typeface="Arial" pitchFamily="34" charset="0"/>
              </a:defRPr>
            </a:lvl4pPr>
            <a:lvl5pPr marL="2057153" indent="-228572" algn="l" defTabSz="914290" rtl="0" eaLnBrk="1" latinLnBrk="0" hangingPunct="1">
              <a:spcBef>
                <a:spcPct val="20000"/>
              </a:spcBef>
              <a:buFont typeface="Arial" panose="020B0604020202020204" pitchFamily="34" charset="0"/>
              <a:buChar char="»"/>
              <a:defRPr sz="2000" kern="1200">
                <a:solidFill>
                  <a:schemeClr val="lt1"/>
                </a:solidFill>
                <a:latin typeface="Arial" pitchFamily="34" charset="0"/>
                <a:ea typeface="+mn-ea"/>
                <a:cs typeface="Arial" pitchFamily="34" charset="0"/>
              </a:defRPr>
            </a:lvl5pPr>
            <a:lvl6pPr marL="2514298" indent="-228572" algn="l" defTabSz="91429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6pPr>
            <a:lvl7pPr marL="2971444" indent="-228572" algn="l" defTabSz="91429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7pPr>
            <a:lvl8pPr marL="3428589" indent="-228572" algn="l" defTabSz="91429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8pPr>
            <a:lvl9pPr marL="3885733" indent="-228572" algn="l" defTabSz="91429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9pPr>
          </a:lstStyle>
          <a:p>
            <a:pPr defTabSz="457200" fontAlgn="base">
              <a:spcAft>
                <a:spcPct val="0"/>
              </a:spcAft>
            </a:pPr>
            <a:r>
              <a:rPr lang="en-GB" sz="1800" dirty="0">
                <a:solidFill>
                  <a:srgbClr val="0F5385"/>
                </a:solidFill>
              </a:rPr>
              <a:t>Similar </a:t>
            </a:r>
            <a:r>
              <a:rPr lang="en-GB" sz="1800" dirty="0" smtClean="0">
                <a:solidFill>
                  <a:srgbClr val="0F5385"/>
                </a:solidFill>
              </a:rPr>
              <a:t>rates of </a:t>
            </a:r>
            <a:r>
              <a:rPr lang="en-GB" sz="1800" dirty="0">
                <a:solidFill>
                  <a:srgbClr val="0F5385"/>
                </a:solidFill>
              </a:rPr>
              <a:t>GI </a:t>
            </a:r>
            <a:r>
              <a:rPr lang="en-GB" sz="1800" dirty="0" smtClean="0">
                <a:solidFill>
                  <a:srgbClr val="0F5385"/>
                </a:solidFill>
              </a:rPr>
              <a:t>bleeding </a:t>
            </a:r>
            <a:r>
              <a:rPr lang="en-GB" sz="1800" dirty="0">
                <a:solidFill>
                  <a:srgbClr val="0F5385"/>
                </a:solidFill>
              </a:rPr>
              <a:t>with dabigatran and warfarin</a:t>
            </a:r>
            <a:endParaRPr lang="de-DE" sz="1800" dirty="0">
              <a:solidFill>
                <a:srgbClr val="0F5385"/>
              </a:solidFill>
            </a:endParaRPr>
          </a:p>
        </p:txBody>
      </p:sp>
    </p:spTree>
    <p:extLst>
      <p:ext uri="{BB962C8B-B14F-4D97-AF65-F5344CB8AC3E}">
        <p14:creationId xmlns:p14="http://schemas.microsoft.com/office/powerpoint/2010/main" val="4142149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endParaRPr lang="en-US"/>
          </a:p>
        </p:txBody>
      </p:sp>
      <p:sp>
        <p:nvSpPr>
          <p:cNvPr id="3" name="Title 2"/>
          <p:cNvSpPr>
            <a:spLocks noGrp="1"/>
          </p:cNvSpPr>
          <p:nvPr>
            <p:ph type="title"/>
          </p:nvPr>
        </p:nvSpPr>
        <p:spPr/>
        <p:txBody>
          <a:bodyPr/>
          <a:lstStyle/>
          <a:p>
            <a:r>
              <a:rPr lang="en-US" dirty="0" smtClean="0"/>
              <a:t>Hong Kong registry</a:t>
            </a:r>
            <a:endParaRPr lang="en-US" dirty="0"/>
          </a:p>
        </p:txBody>
      </p:sp>
      <p:sp>
        <p:nvSpPr>
          <p:cNvPr id="4" name="Text Placeholder 3"/>
          <p:cNvSpPr>
            <a:spLocks noGrp="1"/>
          </p:cNvSpPr>
          <p:nvPr>
            <p:ph type="body" sz="quarter" idx="15"/>
          </p:nvPr>
        </p:nvSpPr>
        <p:spPr>
          <a:xfrm>
            <a:off x="323528" y="2226718"/>
            <a:ext cx="8478000" cy="2700123"/>
          </a:xfrm>
        </p:spPr>
        <p:txBody>
          <a:bodyPr/>
          <a:lstStyle/>
          <a:p>
            <a:pPr algn="ctr"/>
            <a:r>
              <a:rPr lang="en-US" b="1" dirty="0"/>
              <a:t>Ischemic Stroke and Intracranial Hemorrhage</a:t>
            </a:r>
            <a:br>
              <a:rPr lang="en-US" b="1" dirty="0"/>
            </a:br>
            <a:r>
              <a:rPr lang="en-US" b="1" dirty="0"/>
              <a:t>With Aspirin, Dabigatran, and Warfarin</a:t>
            </a:r>
            <a:br>
              <a:rPr lang="en-US" b="1" dirty="0"/>
            </a:br>
            <a:r>
              <a:rPr lang="en-US" b="1" dirty="0"/>
              <a:t>Impact of Quality of Anticoagulation Control</a:t>
            </a:r>
            <a:br>
              <a:rPr lang="en-US" b="1" dirty="0"/>
            </a:br>
            <a:r>
              <a:rPr lang="en-GB" b="1" dirty="0"/>
              <a:t/>
            </a:r>
            <a:br>
              <a:rPr lang="en-GB" b="1" dirty="0"/>
            </a:br>
            <a:r>
              <a:rPr lang="en-US" altLang="ko-KR" sz="2000" dirty="0">
                <a:solidFill>
                  <a:srgbClr val="002060"/>
                </a:solidFill>
              </a:rPr>
              <a:t>Ho CW et al. </a:t>
            </a:r>
            <a:br>
              <a:rPr lang="en-US" altLang="ko-KR" sz="2000" dirty="0">
                <a:solidFill>
                  <a:srgbClr val="002060"/>
                </a:solidFill>
              </a:rPr>
            </a:br>
            <a:r>
              <a:rPr lang="en-GB" altLang="ko-KR" sz="2000" dirty="0">
                <a:solidFill>
                  <a:srgbClr val="002060"/>
                </a:solidFill>
              </a:rPr>
              <a:t>Stroke. 2015;46:23-30. DOI: 10.1161/STROKEAHA.114.006476</a:t>
            </a:r>
            <a:endParaRPr lang="en-US" dirty="0"/>
          </a:p>
        </p:txBody>
      </p:sp>
    </p:spTree>
    <p:extLst>
      <p:ext uri="{BB962C8B-B14F-4D97-AF65-F5344CB8AC3E}">
        <p14:creationId xmlns:p14="http://schemas.microsoft.com/office/powerpoint/2010/main" val="29019161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7.4\7point4\7.4 General\images\Istock\Pradaxa images\601143\47216610_thumbnai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2823" y="1068100"/>
            <a:ext cx="5653977" cy="5653977"/>
          </a:xfrm>
          <a:prstGeom prst="rect">
            <a:avLst/>
          </a:prstGeom>
          <a:solidFill>
            <a:srgbClr val="000000">
              <a:alpha val="85098"/>
            </a:srgbClr>
          </a:solidFill>
        </p:spPr>
      </p:pic>
      <p:sp>
        <p:nvSpPr>
          <p:cNvPr id="42" name="Rectangle 41"/>
          <p:cNvSpPr/>
          <p:nvPr/>
        </p:nvSpPr>
        <p:spPr>
          <a:xfrm>
            <a:off x="112565" y="1104890"/>
            <a:ext cx="8920281" cy="5792405"/>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3" name="Title 2"/>
          <p:cNvSpPr>
            <a:spLocks noGrp="1"/>
          </p:cNvSpPr>
          <p:nvPr>
            <p:ph type="title"/>
          </p:nvPr>
        </p:nvSpPr>
        <p:spPr/>
        <p:txBody>
          <a:bodyPr>
            <a:normAutofit fontScale="90000"/>
          </a:bodyPr>
          <a:lstStyle/>
          <a:p>
            <a:r>
              <a:rPr lang="en-GB" dirty="0" smtClean="0"/>
              <a:t>Hong-Kong hospital study evaluated the risk of stroke and ICH with dabigatran vs warfarin in patients with NVAF</a:t>
            </a:r>
            <a:endParaRPr lang="en-GB" dirty="0"/>
          </a:p>
        </p:txBody>
      </p:sp>
      <p:grpSp>
        <p:nvGrpSpPr>
          <p:cNvPr id="623" name="Group 622"/>
          <p:cNvGrpSpPr>
            <a:grpSpLocks noChangeAspect="1"/>
          </p:cNvGrpSpPr>
          <p:nvPr/>
        </p:nvGrpSpPr>
        <p:grpSpPr>
          <a:xfrm>
            <a:off x="4932040" y="1714670"/>
            <a:ext cx="288117" cy="517155"/>
            <a:chOff x="2897213" y="1925311"/>
            <a:chExt cx="2282774" cy="4097452"/>
          </a:xfrm>
        </p:grpSpPr>
        <p:sp>
          <p:nvSpPr>
            <p:cNvPr id="624" name="Rounded Rectangle 11"/>
            <p:cNvSpPr>
              <a:spLocks noChangeAspect="1"/>
            </p:cNvSpPr>
            <p:nvPr/>
          </p:nvSpPr>
          <p:spPr>
            <a:xfrm>
              <a:off x="2897213" y="1925311"/>
              <a:ext cx="2282774" cy="4097452"/>
            </a:xfrm>
            <a:custGeom>
              <a:avLst/>
              <a:gdLst/>
              <a:ahLst/>
              <a:cxnLst/>
              <a:rect l="l" t="t" r="r" b="b"/>
              <a:pathLst>
                <a:path w="1556792" h="2794354">
                  <a:moveTo>
                    <a:pt x="785723" y="0"/>
                  </a:moveTo>
                  <a:cubicBezTo>
                    <a:pt x="984546" y="0"/>
                    <a:pt x="1145723" y="161177"/>
                    <a:pt x="1145723" y="360000"/>
                  </a:cubicBezTo>
                  <a:cubicBezTo>
                    <a:pt x="1145723" y="522687"/>
                    <a:pt x="1037810" y="660168"/>
                    <a:pt x="889157" y="703100"/>
                  </a:cubicBezTo>
                  <a:lnTo>
                    <a:pt x="1051810" y="703100"/>
                  </a:lnTo>
                  <a:cubicBezTo>
                    <a:pt x="1073552" y="703100"/>
                    <a:pt x="1094039" y="708476"/>
                    <a:pt x="1111237" y="719439"/>
                  </a:cubicBezTo>
                  <a:cubicBezTo>
                    <a:pt x="1157225" y="733316"/>
                    <a:pt x="1196869" y="766309"/>
                    <a:pt x="1218860" y="813224"/>
                  </a:cubicBezTo>
                  <a:lnTo>
                    <a:pt x="1539733" y="1497751"/>
                  </a:lnTo>
                  <a:cubicBezTo>
                    <a:pt x="1581926" y="1587764"/>
                    <a:pt x="1543161" y="1694939"/>
                    <a:pt x="1453148" y="1737132"/>
                  </a:cubicBezTo>
                  <a:cubicBezTo>
                    <a:pt x="1363136" y="1779325"/>
                    <a:pt x="1255961" y="1740560"/>
                    <a:pt x="1213768" y="1650548"/>
                  </a:cubicBezTo>
                  <a:lnTo>
                    <a:pt x="1180868" y="1580362"/>
                  </a:lnTo>
                  <a:lnTo>
                    <a:pt x="1180868" y="1753052"/>
                  </a:lnTo>
                  <a:lnTo>
                    <a:pt x="1180868" y="1767842"/>
                  </a:lnTo>
                  <a:lnTo>
                    <a:pt x="1180868" y="2614354"/>
                  </a:lnTo>
                  <a:cubicBezTo>
                    <a:pt x="1180868" y="2713765"/>
                    <a:pt x="1100279" y="2794354"/>
                    <a:pt x="1000868" y="2794354"/>
                  </a:cubicBezTo>
                  <a:cubicBezTo>
                    <a:pt x="901457" y="2794354"/>
                    <a:pt x="820868" y="2713765"/>
                    <a:pt x="820868" y="2614354"/>
                  </a:cubicBezTo>
                  <a:lnTo>
                    <a:pt x="820868" y="1896900"/>
                  </a:lnTo>
                  <a:lnTo>
                    <a:pt x="766536" y="1896900"/>
                  </a:lnTo>
                  <a:lnTo>
                    <a:pt x="766536" y="2608003"/>
                  </a:lnTo>
                  <a:cubicBezTo>
                    <a:pt x="766536" y="2707414"/>
                    <a:pt x="685947" y="2788003"/>
                    <a:pt x="586536" y="2788003"/>
                  </a:cubicBezTo>
                  <a:cubicBezTo>
                    <a:pt x="487125" y="2788003"/>
                    <a:pt x="406536" y="2707414"/>
                    <a:pt x="406536" y="2608003"/>
                  </a:cubicBezTo>
                  <a:lnTo>
                    <a:pt x="406536" y="1767842"/>
                  </a:lnTo>
                  <a:lnTo>
                    <a:pt x="406536" y="1746701"/>
                  </a:lnTo>
                  <a:lnTo>
                    <a:pt x="406536" y="1515057"/>
                  </a:lnTo>
                  <a:lnTo>
                    <a:pt x="343024" y="1650548"/>
                  </a:lnTo>
                  <a:cubicBezTo>
                    <a:pt x="300831" y="1740560"/>
                    <a:pt x="193656" y="1779325"/>
                    <a:pt x="103644" y="1737132"/>
                  </a:cubicBezTo>
                  <a:cubicBezTo>
                    <a:pt x="13631" y="1694939"/>
                    <a:pt x="-25134" y="1587764"/>
                    <a:pt x="17059" y="1497751"/>
                  </a:cubicBezTo>
                  <a:lnTo>
                    <a:pt x="337932" y="813224"/>
                  </a:lnTo>
                  <a:cubicBezTo>
                    <a:pt x="366192" y="752937"/>
                    <a:pt x="423602" y="715638"/>
                    <a:pt x="485735" y="713166"/>
                  </a:cubicBezTo>
                  <a:cubicBezTo>
                    <a:pt x="501053" y="706658"/>
                    <a:pt x="517908" y="703100"/>
                    <a:pt x="535594" y="703100"/>
                  </a:cubicBezTo>
                  <a:lnTo>
                    <a:pt x="682289" y="703100"/>
                  </a:lnTo>
                  <a:cubicBezTo>
                    <a:pt x="533636" y="660168"/>
                    <a:pt x="425723" y="522687"/>
                    <a:pt x="425723" y="360000"/>
                  </a:cubicBezTo>
                  <a:cubicBezTo>
                    <a:pt x="425723" y="161177"/>
                    <a:pt x="586900" y="0"/>
                    <a:pt x="785723"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914290"/>
              <a:endParaRPr lang="en-GB" dirty="0" smtClean="0">
                <a:solidFill>
                  <a:srgbClr val="0F5385"/>
                </a:solidFill>
                <a:latin typeface="Arial" panose="020B0604020202020204" pitchFamily="34" charset="0"/>
                <a:cs typeface="Arial" panose="020B0604020202020204" pitchFamily="34" charset="0"/>
              </a:endParaRPr>
            </a:p>
          </p:txBody>
        </p:sp>
        <p:sp>
          <p:nvSpPr>
            <p:cNvPr id="625" name="TextBox 624"/>
            <p:cNvSpPr txBox="1"/>
            <p:nvPr/>
          </p:nvSpPr>
          <p:spPr>
            <a:xfrm>
              <a:off x="3183577" y="3028208"/>
              <a:ext cx="1710046" cy="1200329"/>
            </a:xfrm>
            <a:prstGeom prst="rect">
              <a:avLst/>
            </a:prstGeom>
            <a:noFill/>
          </p:spPr>
          <p:txBody>
            <a:bodyPr wrap="square" rtlCol="0">
              <a:normAutofit fontScale="25000" lnSpcReduction="20000"/>
            </a:bodyPr>
            <a:lstStyle/>
            <a:p>
              <a:pPr algn="ctr" defTabSz="914290"/>
              <a:endParaRPr lang="en-GB" b="1" dirty="0" smtClean="0">
                <a:solidFill>
                  <a:prstClr val="white"/>
                </a:solidFill>
                <a:latin typeface="Arial" panose="020B0604020202020204" pitchFamily="34" charset="0"/>
                <a:cs typeface="Arial" pitchFamily="34" charset="0"/>
              </a:endParaRPr>
            </a:p>
          </p:txBody>
        </p:sp>
      </p:grpSp>
      <p:grpSp>
        <p:nvGrpSpPr>
          <p:cNvPr id="635" name="Group 634"/>
          <p:cNvGrpSpPr>
            <a:grpSpLocks noChangeAspect="1"/>
          </p:cNvGrpSpPr>
          <p:nvPr/>
        </p:nvGrpSpPr>
        <p:grpSpPr>
          <a:xfrm>
            <a:off x="3112946" y="4064005"/>
            <a:ext cx="288117" cy="517155"/>
            <a:chOff x="2897213" y="1925311"/>
            <a:chExt cx="2282774" cy="4097452"/>
          </a:xfrm>
        </p:grpSpPr>
        <p:sp>
          <p:nvSpPr>
            <p:cNvPr id="636" name="Rounded Rectangle 11"/>
            <p:cNvSpPr>
              <a:spLocks noChangeAspect="1"/>
            </p:cNvSpPr>
            <p:nvPr/>
          </p:nvSpPr>
          <p:spPr>
            <a:xfrm>
              <a:off x="2897213" y="1925311"/>
              <a:ext cx="2282774" cy="4097452"/>
            </a:xfrm>
            <a:custGeom>
              <a:avLst/>
              <a:gdLst/>
              <a:ahLst/>
              <a:cxnLst/>
              <a:rect l="l" t="t" r="r" b="b"/>
              <a:pathLst>
                <a:path w="1556792" h="2794354">
                  <a:moveTo>
                    <a:pt x="785723" y="0"/>
                  </a:moveTo>
                  <a:cubicBezTo>
                    <a:pt x="984546" y="0"/>
                    <a:pt x="1145723" y="161177"/>
                    <a:pt x="1145723" y="360000"/>
                  </a:cubicBezTo>
                  <a:cubicBezTo>
                    <a:pt x="1145723" y="522687"/>
                    <a:pt x="1037810" y="660168"/>
                    <a:pt x="889157" y="703100"/>
                  </a:cubicBezTo>
                  <a:lnTo>
                    <a:pt x="1051810" y="703100"/>
                  </a:lnTo>
                  <a:cubicBezTo>
                    <a:pt x="1073552" y="703100"/>
                    <a:pt x="1094039" y="708476"/>
                    <a:pt x="1111237" y="719439"/>
                  </a:cubicBezTo>
                  <a:cubicBezTo>
                    <a:pt x="1157225" y="733316"/>
                    <a:pt x="1196869" y="766309"/>
                    <a:pt x="1218860" y="813224"/>
                  </a:cubicBezTo>
                  <a:lnTo>
                    <a:pt x="1539733" y="1497751"/>
                  </a:lnTo>
                  <a:cubicBezTo>
                    <a:pt x="1581926" y="1587764"/>
                    <a:pt x="1543161" y="1694939"/>
                    <a:pt x="1453148" y="1737132"/>
                  </a:cubicBezTo>
                  <a:cubicBezTo>
                    <a:pt x="1363136" y="1779325"/>
                    <a:pt x="1255961" y="1740560"/>
                    <a:pt x="1213768" y="1650548"/>
                  </a:cubicBezTo>
                  <a:lnTo>
                    <a:pt x="1180868" y="1580362"/>
                  </a:lnTo>
                  <a:lnTo>
                    <a:pt x="1180868" y="1753052"/>
                  </a:lnTo>
                  <a:lnTo>
                    <a:pt x="1180868" y="1767842"/>
                  </a:lnTo>
                  <a:lnTo>
                    <a:pt x="1180868" y="2614354"/>
                  </a:lnTo>
                  <a:cubicBezTo>
                    <a:pt x="1180868" y="2713765"/>
                    <a:pt x="1100279" y="2794354"/>
                    <a:pt x="1000868" y="2794354"/>
                  </a:cubicBezTo>
                  <a:cubicBezTo>
                    <a:pt x="901457" y="2794354"/>
                    <a:pt x="820868" y="2713765"/>
                    <a:pt x="820868" y="2614354"/>
                  </a:cubicBezTo>
                  <a:lnTo>
                    <a:pt x="820868" y="1896900"/>
                  </a:lnTo>
                  <a:lnTo>
                    <a:pt x="766536" y="1896900"/>
                  </a:lnTo>
                  <a:lnTo>
                    <a:pt x="766536" y="2608003"/>
                  </a:lnTo>
                  <a:cubicBezTo>
                    <a:pt x="766536" y="2707414"/>
                    <a:pt x="685947" y="2788003"/>
                    <a:pt x="586536" y="2788003"/>
                  </a:cubicBezTo>
                  <a:cubicBezTo>
                    <a:pt x="487125" y="2788003"/>
                    <a:pt x="406536" y="2707414"/>
                    <a:pt x="406536" y="2608003"/>
                  </a:cubicBezTo>
                  <a:lnTo>
                    <a:pt x="406536" y="1767842"/>
                  </a:lnTo>
                  <a:lnTo>
                    <a:pt x="406536" y="1746701"/>
                  </a:lnTo>
                  <a:lnTo>
                    <a:pt x="406536" y="1515057"/>
                  </a:lnTo>
                  <a:lnTo>
                    <a:pt x="343024" y="1650548"/>
                  </a:lnTo>
                  <a:cubicBezTo>
                    <a:pt x="300831" y="1740560"/>
                    <a:pt x="193656" y="1779325"/>
                    <a:pt x="103644" y="1737132"/>
                  </a:cubicBezTo>
                  <a:cubicBezTo>
                    <a:pt x="13631" y="1694939"/>
                    <a:pt x="-25134" y="1587764"/>
                    <a:pt x="17059" y="1497751"/>
                  </a:cubicBezTo>
                  <a:lnTo>
                    <a:pt x="337932" y="813224"/>
                  </a:lnTo>
                  <a:cubicBezTo>
                    <a:pt x="366192" y="752937"/>
                    <a:pt x="423602" y="715638"/>
                    <a:pt x="485735" y="713166"/>
                  </a:cubicBezTo>
                  <a:cubicBezTo>
                    <a:pt x="501053" y="706658"/>
                    <a:pt x="517908" y="703100"/>
                    <a:pt x="535594" y="703100"/>
                  </a:cubicBezTo>
                  <a:lnTo>
                    <a:pt x="682289" y="703100"/>
                  </a:lnTo>
                  <a:cubicBezTo>
                    <a:pt x="533636" y="660168"/>
                    <a:pt x="425723" y="522687"/>
                    <a:pt x="425723" y="360000"/>
                  </a:cubicBezTo>
                  <a:cubicBezTo>
                    <a:pt x="425723" y="161177"/>
                    <a:pt x="586900" y="0"/>
                    <a:pt x="785723"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914290"/>
              <a:endParaRPr lang="en-GB" dirty="0" smtClean="0">
                <a:solidFill>
                  <a:srgbClr val="0F5385"/>
                </a:solidFill>
                <a:latin typeface="Arial" panose="020B0604020202020204" pitchFamily="34" charset="0"/>
                <a:cs typeface="Arial" panose="020B0604020202020204" pitchFamily="34" charset="0"/>
              </a:endParaRPr>
            </a:p>
          </p:txBody>
        </p:sp>
        <p:sp>
          <p:nvSpPr>
            <p:cNvPr id="637" name="TextBox 636"/>
            <p:cNvSpPr txBox="1"/>
            <p:nvPr/>
          </p:nvSpPr>
          <p:spPr>
            <a:xfrm>
              <a:off x="3183577" y="3028208"/>
              <a:ext cx="1710046" cy="1200329"/>
            </a:xfrm>
            <a:prstGeom prst="rect">
              <a:avLst/>
            </a:prstGeom>
            <a:noFill/>
          </p:spPr>
          <p:txBody>
            <a:bodyPr wrap="square" rtlCol="0">
              <a:normAutofit fontScale="25000" lnSpcReduction="20000"/>
            </a:bodyPr>
            <a:lstStyle/>
            <a:p>
              <a:pPr algn="ctr" defTabSz="914290"/>
              <a:endParaRPr lang="en-GB" b="1" dirty="0" smtClean="0">
                <a:solidFill>
                  <a:prstClr val="white"/>
                </a:solidFill>
                <a:latin typeface="Arial" panose="020B0604020202020204" pitchFamily="34" charset="0"/>
                <a:cs typeface="Arial" pitchFamily="34" charset="0"/>
              </a:endParaRPr>
            </a:p>
          </p:txBody>
        </p:sp>
      </p:grpSp>
      <p:grpSp>
        <p:nvGrpSpPr>
          <p:cNvPr id="641" name="Group 640"/>
          <p:cNvGrpSpPr>
            <a:grpSpLocks noChangeAspect="1"/>
          </p:cNvGrpSpPr>
          <p:nvPr/>
        </p:nvGrpSpPr>
        <p:grpSpPr>
          <a:xfrm>
            <a:off x="5219987" y="2996952"/>
            <a:ext cx="288117" cy="517155"/>
            <a:chOff x="2897213" y="1925311"/>
            <a:chExt cx="2282774" cy="4097452"/>
          </a:xfrm>
        </p:grpSpPr>
        <p:sp>
          <p:nvSpPr>
            <p:cNvPr id="642" name="Rounded Rectangle 11"/>
            <p:cNvSpPr>
              <a:spLocks noChangeAspect="1"/>
            </p:cNvSpPr>
            <p:nvPr/>
          </p:nvSpPr>
          <p:spPr>
            <a:xfrm>
              <a:off x="2897213" y="1925311"/>
              <a:ext cx="2282774" cy="4097452"/>
            </a:xfrm>
            <a:custGeom>
              <a:avLst/>
              <a:gdLst/>
              <a:ahLst/>
              <a:cxnLst/>
              <a:rect l="l" t="t" r="r" b="b"/>
              <a:pathLst>
                <a:path w="1556792" h="2794354">
                  <a:moveTo>
                    <a:pt x="785723" y="0"/>
                  </a:moveTo>
                  <a:cubicBezTo>
                    <a:pt x="984546" y="0"/>
                    <a:pt x="1145723" y="161177"/>
                    <a:pt x="1145723" y="360000"/>
                  </a:cubicBezTo>
                  <a:cubicBezTo>
                    <a:pt x="1145723" y="522687"/>
                    <a:pt x="1037810" y="660168"/>
                    <a:pt x="889157" y="703100"/>
                  </a:cubicBezTo>
                  <a:lnTo>
                    <a:pt x="1051810" y="703100"/>
                  </a:lnTo>
                  <a:cubicBezTo>
                    <a:pt x="1073552" y="703100"/>
                    <a:pt x="1094039" y="708476"/>
                    <a:pt x="1111237" y="719439"/>
                  </a:cubicBezTo>
                  <a:cubicBezTo>
                    <a:pt x="1157225" y="733316"/>
                    <a:pt x="1196869" y="766309"/>
                    <a:pt x="1218860" y="813224"/>
                  </a:cubicBezTo>
                  <a:lnTo>
                    <a:pt x="1539733" y="1497751"/>
                  </a:lnTo>
                  <a:cubicBezTo>
                    <a:pt x="1581926" y="1587764"/>
                    <a:pt x="1543161" y="1694939"/>
                    <a:pt x="1453148" y="1737132"/>
                  </a:cubicBezTo>
                  <a:cubicBezTo>
                    <a:pt x="1363136" y="1779325"/>
                    <a:pt x="1255961" y="1740560"/>
                    <a:pt x="1213768" y="1650548"/>
                  </a:cubicBezTo>
                  <a:lnTo>
                    <a:pt x="1180868" y="1580362"/>
                  </a:lnTo>
                  <a:lnTo>
                    <a:pt x="1180868" y="1753052"/>
                  </a:lnTo>
                  <a:lnTo>
                    <a:pt x="1180868" y="1767842"/>
                  </a:lnTo>
                  <a:lnTo>
                    <a:pt x="1180868" y="2614354"/>
                  </a:lnTo>
                  <a:cubicBezTo>
                    <a:pt x="1180868" y="2713765"/>
                    <a:pt x="1100279" y="2794354"/>
                    <a:pt x="1000868" y="2794354"/>
                  </a:cubicBezTo>
                  <a:cubicBezTo>
                    <a:pt x="901457" y="2794354"/>
                    <a:pt x="820868" y="2713765"/>
                    <a:pt x="820868" y="2614354"/>
                  </a:cubicBezTo>
                  <a:lnTo>
                    <a:pt x="820868" y="1896900"/>
                  </a:lnTo>
                  <a:lnTo>
                    <a:pt x="766536" y="1896900"/>
                  </a:lnTo>
                  <a:lnTo>
                    <a:pt x="766536" y="2608003"/>
                  </a:lnTo>
                  <a:cubicBezTo>
                    <a:pt x="766536" y="2707414"/>
                    <a:pt x="685947" y="2788003"/>
                    <a:pt x="586536" y="2788003"/>
                  </a:cubicBezTo>
                  <a:cubicBezTo>
                    <a:pt x="487125" y="2788003"/>
                    <a:pt x="406536" y="2707414"/>
                    <a:pt x="406536" y="2608003"/>
                  </a:cubicBezTo>
                  <a:lnTo>
                    <a:pt x="406536" y="1767842"/>
                  </a:lnTo>
                  <a:lnTo>
                    <a:pt x="406536" y="1746701"/>
                  </a:lnTo>
                  <a:lnTo>
                    <a:pt x="406536" y="1515057"/>
                  </a:lnTo>
                  <a:lnTo>
                    <a:pt x="343024" y="1650548"/>
                  </a:lnTo>
                  <a:cubicBezTo>
                    <a:pt x="300831" y="1740560"/>
                    <a:pt x="193656" y="1779325"/>
                    <a:pt x="103644" y="1737132"/>
                  </a:cubicBezTo>
                  <a:cubicBezTo>
                    <a:pt x="13631" y="1694939"/>
                    <a:pt x="-25134" y="1587764"/>
                    <a:pt x="17059" y="1497751"/>
                  </a:cubicBezTo>
                  <a:lnTo>
                    <a:pt x="337932" y="813224"/>
                  </a:lnTo>
                  <a:cubicBezTo>
                    <a:pt x="366192" y="752937"/>
                    <a:pt x="423602" y="715638"/>
                    <a:pt x="485735" y="713166"/>
                  </a:cubicBezTo>
                  <a:cubicBezTo>
                    <a:pt x="501053" y="706658"/>
                    <a:pt x="517908" y="703100"/>
                    <a:pt x="535594" y="703100"/>
                  </a:cubicBezTo>
                  <a:lnTo>
                    <a:pt x="682289" y="703100"/>
                  </a:lnTo>
                  <a:cubicBezTo>
                    <a:pt x="533636" y="660168"/>
                    <a:pt x="425723" y="522687"/>
                    <a:pt x="425723" y="360000"/>
                  </a:cubicBezTo>
                  <a:cubicBezTo>
                    <a:pt x="425723" y="161177"/>
                    <a:pt x="586900" y="0"/>
                    <a:pt x="785723"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914290"/>
              <a:endParaRPr lang="en-GB" dirty="0" smtClean="0">
                <a:solidFill>
                  <a:srgbClr val="0F5385"/>
                </a:solidFill>
                <a:latin typeface="Arial" panose="020B0604020202020204" pitchFamily="34" charset="0"/>
                <a:cs typeface="Arial" panose="020B0604020202020204" pitchFamily="34" charset="0"/>
              </a:endParaRPr>
            </a:p>
          </p:txBody>
        </p:sp>
        <p:sp>
          <p:nvSpPr>
            <p:cNvPr id="643" name="TextBox 642"/>
            <p:cNvSpPr txBox="1"/>
            <p:nvPr/>
          </p:nvSpPr>
          <p:spPr>
            <a:xfrm>
              <a:off x="3183577" y="3028208"/>
              <a:ext cx="1710046" cy="1200329"/>
            </a:xfrm>
            <a:prstGeom prst="rect">
              <a:avLst/>
            </a:prstGeom>
            <a:noFill/>
          </p:spPr>
          <p:txBody>
            <a:bodyPr wrap="square" rtlCol="0">
              <a:normAutofit fontScale="25000" lnSpcReduction="20000"/>
            </a:bodyPr>
            <a:lstStyle/>
            <a:p>
              <a:pPr algn="ctr" defTabSz="914290"/>
              <a:endParaRPr lang="en-GB" b="1" dirty="0" smtClean="0">
                <a:solidFill>
                  <a:prstClr val="white"/>
                </a:solidFill>
                <a:latin typeface="Arial" panose="020B0604020202020204" pitchFamily="34" charset="0"/>
                <a:cs typeface="Arial" pitchFamily="34" charset="0"/>
              </a:endParaRPr>
            </a:p>
          </p:txBody>
        </p:sp>
      </p:grpSp>
      <p:grpSp>
        <p:nvGrpSpPr>
          <p:cNvPr id="650" name="Group 649"/>
          <p:cNvGrpSpPr>
            <a:grpSpLocks noChangeAspect="1"/>
          </p:cNvGrpSpPr>
          <p:nvPr/>
        </p:nvGrpSpPr>
        <p:grpSpPr>
          <a:xfrm>
            <a:off x="6768392" y="2615295"/>
            <a:ext cx="288117" cy="517155"/>
            <a:chOff x="2897213" y="1925311"/>
            <a:chExt cx="2282774" cy="4097452"/>
          </a:xfrm>
        </p:grpSpPr>
        <p:sp>
          <p:nvSpPr>
            <p:cNvPr id="651" name="Rounded Rectangle 11"/>
            <p:cNvSpPr>
              <a:spLocks noChangeAspect="1"/>
            </p:cNvSpPr>
            <p:nvPr/>
          </p:nvSpPr>
          <p:spPr>
            <a:xfrm>
              <a:off x="2897213" y="1925311"/>
              <a:ext cx="2282774" cy="4097452"/>
            </a:xfrm>
            <a:custGeom>
              <a:avLst/>
              <a:gdLst/>
              <a:ahLst/>
              <a:cxnLst/>
              <a:rect l="l" t="t" r="r" b="b"/>
              <a:pathLst>
                <a:path w="1556792" h="2794354">
                  <a:moveTo>
                    <a:pt x="785723" y="0"/>
                  </a:moveTo>
                  <a:cubicBezTo>
                    <a:pt x="984546" y="0"/>
                    <a:pt x="1145723" y="161177"/>
                    <a:pt x="1145723" y="360000"/>
                  </a:cubicBezTo>
                  <a:cubicBezTo>
                    <a:pt x="1145723" y="522687"/>
                    <a:pt x="1037810" y="660168"/>
                    <a:pt x="889157" y="703100"/>
                  </a:cubicBezTo>
                  <a:lnTo>
                    <a:pt x="1051810" y="703100"/>
                  </a:lnTo>
                  <a:cubicBezTo>
                    <a:pt x="1073552" y="703100"/>
                    <a:pt x="1094039" y="708476"/>
                    <a:pt x="1111237" y="719439"/>
                  </a:cubicBezTo>
                  <a:cubicBezTo>
                    <a:pt x="1157225" y="733316"/>
                    <a:pt x="1196869" y="766309"/>
                    <a:pt x="1218860" y="813224"/>
                  </a:cubicBezTo>
                  <a:lnTo>
                    <a:pt x="1539733" y="1497751"/>
                  </a:lnTo>
                  <a:cubicBezTo>
                    <a:pt x="1581926" y="1587764"/>
                    <a:pt x="1543161" y="1694939"/>
                    <a:pt x="1453148" y="1737132"/>
                  </a:cubicBezTo>
                  <a:cubicBezTo>
                    <a:pt x="1363136" y="1779325"/>
                    <a:pt x="1255961" y="1740560"/>
                    <a:pt x="1213768" y="1650548"/>
                  </a:cubicBezTo>
                  <a:lnTo>
                    <a:pt x="1180868" y="1580362"/>
                  </a:lnTo>
                  <a:lnTo>
                    <a:pt x="1180868" y="1753052"/>
                  </a:lnTo>
                  <a:lnTo>
                    <a:pt x="1180868" y="1767842"/>
                  </a:lnTo>
                  <a:lnTo>
                    <a:pt x="1180868" y="2614354"/>
                  </a:lnTo>
                  <a:cubicBezTo>
                    <a:pt x="1180868" y="2713765"/>
                    <a:pt x="1100279" y="2794354"/>
                    <a:pt x="1000868" y="2794354"/>
                  </a:cubicBezTo>
                  <a:cubicBezTo>
                    <a:pt x="901457" y="2794354"/>
                    <a:pt x="820868" y="2713765"/>
                    <a:pt x="820868" y="2614354"/>
                  </a:cubicBezTo>
                  <a:lnTo>
                    <a:pt x="820868" y="1896900"/>
                  </a:lnTo>
                  <a:lnTo>
                    <a:pt x="766536" y="1896900"/>
                  </a:lnTo>
                  <a:lnTo>
                    <a:pt x="766536" y="2608003"/>
                  </a:lnTo>
                  <a:cubicBezTo>
                    <a:pt x="766536" y="2707414"/>
                    <a:pt x="685947" y="2788003"/>
                    <a:pt x="586536" y="2788003"/>
                  </a:cubicBezTo>
                  <a:cubicBezTo>
                    <a:pt x="487125" y="2788003"/>
                    <a:pt x="406536" y="2707414"/>
                    <a:pt x="406536" y="2608003"/>
                  </a:cubicBezTo>
                  <a:lnTo>
                    <a:pt x="406536" y="1767842"/>
                  </a:lnTo>
                  <a:lnTo>
                    <a:pt x="406536" y="1746701"/>
                  </a:lnTo>
                  <a:lnTo>
                    <a:pt x="406536" y="1515057"/>
                  </a:lnTo>
                  <a:lnTo>
                    <a:pt x="343024" y="1650548"/>
                  </a:lnTo>
                  <a:cubicBezTo>
                    <a:pt x="300831" y="1740560"/>
                    <a:pt x="193656" y="1779325"/>
                    <a:pt x="103644" y="1737132"/>
                  </a:cubicBezTo>
                  <a:cubicBezTo>
                    <a:pt x="13631" y="1694939"/>
                    <a:pt x="-25134" y="1587764"/>
                    <a:pt x="17059" y="1497751"/>
                  </a:cubicBezTo>
                  <a:lnTo>
                    <a:pt x="337932" y="813224"/>
                  </a:lnTo>
                  <a:cubicBezTo>
                    <a:pt x="366192" y="752937"/>
                    <a:pt x="423602" y="715638"/>
                    <a:pt x="485735" y="713166"/>
                  </a:cubicBezTo>
                  <a:cubicBezTo>
                    <a:pt x="501053" y="706658"/>
                    <a:pt x="517908" y="703100"/>
                    <a:pt x="535594" y="703100"/>
                  </a:cubicBezTo>
                  <a:lnTo>
                    <a:pt x="682289" y="703100"/>
                  </a:lnTo>
                  <a:cubicBezTo>
                    <a:pt x="533636" y="660168"/>
                    <a:pt x="425723" y="522687"/>
                    <a:pt x="425723" y="360000"/>
                  </a:cubicBezTo>
                  <a:cubicBezTo>
                    <a:pt x="425723" y="161177"/>
                    <a:pt x="586900" y="0"/>
                    <a:pt x="785723"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914290"/>
              <a:endParaRPr lang="en-GB" dirty="0" smtClean="0">
                <a:solidFill>
                  <a:srgbClr val="0F5385"/>
                </a:solidFill>
                <a:latin typeface="Arial" panose="020B0604020202020204" pitchFamily="34" charset="0"/>
                <a:cs typeface="Arial" panose="020B0604020202020204" pitchFamily="34" charset="0"/>
              </a:endParaRPr>
            </a:p>
          </p:txBody>
        </p:sp>
        <p:sp>
          <p:nvSpPr>
            <p:cNvPr id="652" name="TextBox 651"/>
            <p:cNvSpPr txBox="1"/>
            <p:nvPr/>
          </p:nvSpPr>
          <p:spPr>
            <a:xfrm>
              <a:off x="3183577" y="3028208"/>
              <a:ext cx="1710046" cy="1200329"/>
            </a:xfrm>
            <a:prstGeom prst="rect">
              <a:avLst/>
            </a:prstGeom>
            <a:noFill/>
          </p:spPr>
          <p:txBody>
            <a:bodyPr wrap="square" rtlCol="0">
              <a:normAutofit fontScale="25000" lnSpcReduction="20000"/>
            </a:bodyPr>
            <a:lstStyle/>
            <a:p>
              <a:pPr algn="ctr" defTabSz="914290"/>
              <a:endParaRPr lang="en-GB" b="1" dirty="0" smtClean="0">
                <a:solidFill>
                  <a:prstClr val="white"/>
                </a:solidFill>
                <a:latin typeface="Arial" panose="020B0604020202020204" pitchFamily="34" charset="0"/>
                <a:cs typeface="Arial" pitchFamily="34" charset="0"/>
              </a:endParaRPr>
            </a:p>
          </p:txBody>
        </p:sp>
      </p:grpSp>
      <p:grpSp>
        <p:nvGrpSpPr>
          <p:cNvPr id="653" name="Group 652"/>
          <p:cNvGrpSpPr>
            <a:grpSpLocks noChangeAspect="1"/>
          </p:cNvGrpSpPr>
          <p:nvPr/>
        </p:nvGrpSpPr>
        <p:grpSpPr>
          <a:xfrm>
            <a:off x="5426321" y="4794915"/>
            <a:ext cx="288117" cy="517155"/>
            <a:chOff x="2897213" y="1925311"/>
            <a:chExt cx="2282774" cy="4097452"/>
          </a:xfrm>
        </p:grpSpPr>
        <p:sp>
          <p:nvSpPr>
            <p:cNvPr id="654" name="Rounded Rectangle 11"/>
            <p:cNvSpPr>
              <a:spLocks noChangeAspect="1"/>
            </p:cNvSpPr>
            <p:nvPr/>
          </p:nvSpPr>
          <p:spPr>
            <a:xfrm>
              <a:off x="2897213" y="1925311"/>
              <a:ext cx="2282774" cy="4097452"/>
            </a:xfrm>
            <a:custGeom>
              <a:avLst/>
              <a:gdLst/>
              <a:ahLst/>
              <a:cxnLst/>
              <a:rect l="l" t="t" r="r" b="b"/>
              <a:pathLst>
                <a:path w="1556792" h="2794354">
                  <a:moveTo>
                    <a:pt x="785723" y="0"/>
                  </a:moveTo>
                  <a:cubicBezTo>
                    <a:pt x="984546" y="0"/>
                    <a:pt x="1145723" y="161177"/>
                    <a:pt x="1145723" y="360000"/>
                  </a:cubicBezTo>
                  <a:cubicBezTo>
                    <a:pt x="1145723" y="522687"/>
                    <a:pt x="1037810" y="660168"/>
                    <a:pt x="889157" y="703100"/>
                  </a:cubicBezTo>
                  <a:lnTo>
                    <a:pt x="1051810" y="703100"/>
                  </a:lnTo>
                  <a:cubicBezTo>
                    <a:pt x="1073552" y="703100"/>
                    <a:pt x="1094039" y="708476"/>
                    <a:pt x="1111237" y="719439"/>
                  </a:cubicBezTo>
                  <a:cubicBezTo>
                    <a:pt x="1157225" y="733316"/>
                    <a:pt x="1196869" y="766309"/>
                    <a:pt x="1218860" y="813224"/>
                  </a:cubicBezTo>
                  <a:lnTo>
                    <a:pt x="1539733" y="1497751"/>
                  </a:lnTo>
                  <a:cubicBezTo>
                    <a:pt x="1581926" y="1587764"/>
                    <a:pt x="1543161" y="1694939"/>
                    <a:pt x="1453148" y="1737132"/>
                  </a:cubicBezTo>
                  <a:cubicBezTo>
                    <a:pt x="1363136" y="1779325"/>
                    <a:pt x="1255961" y="1740560"/>
                    <a:pt x="1213768" y="1650548"/>
                  </a:cubicBezTo>
                  <a:lnTo>
                    <a:pt x="1180868" y="1580362"/>
                  </a:lnTo>
                  <a:lnTo>
                    <a:pt x="1180868" y="1753052"/>
                  </a:lnTo>
                  <a:lnTo>
                    <a:pt x="1180868" y="1767842"/>
                  </a:lnTo>
                  <a:lnTo>
                    <a:pt x="1180868" y="2614354"/>
                  </a:lnTo>
                  <a:cubicBezTo>
                    <a:pt x="1180868" y="2713765"/>
                    <a:pt x="1100279" y="2794354"/>
                    <a:pt x="1000868" y="2794354"/>
                  </a:cubicBezTo>
                  <a:cubicBezTo>
                    <a:pt x="901457" y="2794354"/>
                    <a:pt x="820868" y="2713765"/>
                    <a:pt x="820868" y="2614354"/>
                  </a:cubicBezTo>
                  <a:lnTo>
                    <a:pt x="820868" y="1896900"/>
                  </a:lnTo>
                  <a:lnTo>
                    <a:pt x="766536" y="1896900"/>
                  </a:lnTo>
                  <a:lnTo>
                    <a:pt x="766536" y="2608003"/>
                  </a:lnTo>
                  <a:cubicBezTo>
                    <a:pt x="766536" y="2707414"/>
                    <a:pt x="685947" y="2788003"/>
                    <a:pt x="586536" y="2788003"/>
                  </a:cubicBezTo>
                  <a:cubicBezTo>
                    <a:pt x="487125" y="2788003"/>
                    <a:pt x="406536" y="2707414"/>
                    <a:pt x="406536" y="2608003"/>
                  </a:cubicBezTo>
                  <a:lnTo>
                    <a:pt x="406536" y="1767842"/>
                  </a:lnTo>
                  <a:lnTo>
                    <a:pt x="406536" y="1746701"/>
                  </a:lnTo>
                  <a:lnTo>
                    <a:pt x="406536" y="1515057"/>
                  </a:lnTo>
                  <a:lnTo>
                    <a:pt x="343024" y="1650548"/>
                  </a:lnTo>
                  <a:cubicBezTo>
                    <a:pt x="300831" y="1740560"/>
                    <a:pt x="193656" y="1779325"/>
                    <a:pt x="103644" y="1737132"/>
                  </a:cubicBezTo>
                  <a:cubicBezTo>
                    <a:pt x="13631" y="1694939"/>
                    <a:pt x="-25134" y="1587764"/>
                    <a:pt x="17059" y="1497751"/>
                  </a:cubicBezTo>
                  <a:lnTo>
                    <a:pt x="337932" y="813224"/>
                  </a:lnTo>
                  <a:cubicBezTo>
                    <a:pt x="366192" y="752937"/>
                    <a:pt x="423602" y="715638"/>
                    <a:pt x="485735" y="713166"/>
                  </a:cubicBezTo>
                  <a:cubicBezTo>
                    <a:pt x="501053" y="706658"/>
                    <a:pt x="517908" y="703100"/>
                    <a:pt x="535594" y="703100"/>
                  </a:cubicBezTo>
                  <a:lnTo>
                    <a:pt x="682289" y="703100"/>
                  </a:lnTo>
                  <a:cubicBezTo>
                    <a:pt x="533636" y="660168"/>
                    <a:pt x="425723" y="522687"/>
                    <a:pt x="425723" y="360000"/>
                  </a:cubicBezTo>
                  <a:cubicBezTo>
                    <a:pt x="425723" y="161177"/>
                    <a:pt x="586900" y="0"/>
                    <a:pt x="785723"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914290"/>
              <a:endParaRPr lang="en-GB" dirty="0" smtClean="0">
                <a:solidFill>
                  <a:srgbClr val="0F5385"/>
                </a:solidFill>
                <a:latin typeface="Arial" panose="020B0604020202020204" pitchFamily="34" charset="0"/>
                <a:cs typeface="Arial" panose="020B0604020202020204" pitchFamily="34" charset="0"/>
              </a:endParaRPr>
            </a:p>
          </p:txBody>
        </p:sp>
        <p:sp>
          <p:nvSpPr>
            <p:cNvPr id="655" name="TextBox 654"/>
            <p:cNvSpPr txBox="1"/>
            <p:nvPr/>
          </p:nvSpPr>
          <p:spPr>
            <a:xfrm>
              <a:off x="3183577" y="3028208"/>
              <a:ext cx="1710046" cy="1200329"/>
            </a:xfrm>
            <a:prstGeom prst="rect">
              <a:avLst/>
            </a:prstGeom>
            <a:noFill/>
          </p:spPr>
          <p:txBody>
            <a:bodyPr wrap="square" rtlCol="0">
              <a:normAutofit fontScale="25000" lnSpcReduction="20000"/>
            </a:bodyPr>
            <a:lstStyle/>
            <a:p>
              <a:pPr algn="ctr" defTabSz="914290"/>
              <a:endParaRPr lang="en-GB" b="1" dirty="0" smtClean="0">
                <a:solidFill>
                  <a:prstClr val="white"/>
                </a:solidFill>
                <a:latin typeface="Arial" panose="020B0604020202020204" pitchFamily="34" charset="0"/>
                <a:cs typeface="Arial" pitchFamily="34" charset="0"/>
              </a:endParaRPr>
            </a:p>
          </p:txBody>
        </p:sp>
      </p:grpSp>
      <p:grpSp>
        <p:nvGrpSpPr>
          <p:cNvPr id="656" name="Group 655"/>
          <p:cNvGrpSpPr>
            <a:grpSpLocks noChangeAspect="1"/>
          </p:cNvGrpSpPr>
          <p:nvPr/>
        </p:nvGrpSpPr>
        <p:grpSpPr>
          <a:xfrm>
            <a:off x="2760152" y="4794915"/>
            <a:ext cx="288117" cy="517155"/>
            <a:chOff x="2897213" y="1925311"/>
            <a:chExt cx="2282774" cy="4097452"/>
          </a:xfrm>
        </p:grpSpPr>
        <p:sp>
          <p:nvSpPr>
            <p:cNvPr id="657" name="Rounded Rectangle 11"/>
            <p:cNvSpPr>
              <a:spLocks noChangeAspect="1"/>
            </p:cNvSpPr>
            <p:nvPr/>
          </p:nvSpPr>
          <p:spPr>
            <a:xfrm>
              <a:off x="2897213" y="1925311"/>
              <a:ext cx="2282774" cy="4097452"/>
            </a:xfrm>
            <a:custGeom>
              <a:avLst/>
              <a:gdLst/>
              <a:ahLst/>
              <a:cxnLst/>
              <a:rect l="l" t="t" r="r" b="b"/>
              <a:pathLst>
                <a:path w="1556792" h="2794354">
                  <a:moveTo>
                    <a:pt x="785723" y="0"/>
                  </a:moveTo>
                  <a:cubicBezTo>
                    <a:pt x="984546" y="0"/>
                    <a:pt x="1145723" y="161177"/>
                    <a:pt x="1145723" y="360000"/>
                  </a:cubicBezTo>
                  <a:cubicBezTo>
                    <a:pt x="1145723" y="522687"/>
                    <a:pt x="1037810" y="660168"/>
                    <a:pt x="889157" y="703100"/>
                  </a:cubicBezTo>
                  <a:lnTo>
                    <a:pt x="1051810" y="703100"/>
                  </a:lnTo>
                  <a:cubicBezTo>
                    <a:pt x="1073552" y="703100"/>
                    <a:pt x="1094039" y="708476"/>
                    <a:pt x="1111237" y="719439"/>
                  </a:cubicBezTo>
                  <a:cubicBezTo>
                    <a:pt x="1157225" y="733316"/>
                    <a:pt x="1196869" y="766309"/>
                    <a:pt x="1218860" y="813224"/>
                  </a:cubicBezTo>
                  <a:lnTo>
                    <a:pt x="1539733" y="1497751"/>
                  </a:lnTo>
                  <a:cubicBezTo>
                    <a:pt x="1581926" y="1587764"/>
                    <a:pt x="1543161" y="1694939"/>
                    <a:pt x="1453148" y="1737132"/>
                  </a:cubicBezTo>
                  <a:cubicBezTo>
                    <a:pt x="1363136" y="1779325"/>
                    <a:pt x="1255961" y="1740560"/>
                    <a:pt x="1213768" y="1650548"/>
                  </a:cubicBezTo>
                  <a:lnTo>
                    <a:pt x="1180868" y="1580362"/>
                  </a:lnTo>
                  <a:lnTo>
                    <a:pt x="1180868" y="1753052"/>
                  </a:lnTo>
                  <a:lnTo>
                    <a:pt x="1180868" y="1767842"/>
                  </a:lnTo>
                  <a:lnTo>
                    <a:pt x="1180868" y="2614354"/>
                  </a:lnTo>
                  <a:cubicBezTo>
                    <a:pt x="1180868" y="2713765"/>
                    <a:pt x="1100279" y="2794354"/>
                    <a:pt x="1000868" y="2794354"/>
                  </a:cubicBezTo>
                  <a:cubicBezTo>
                    <a:pt x="901457" y="2794354"/>
                    <a:pt x="820868" y="2713765"/>
                    <a:pt x="820868" y="2614354"/>
                  </a:cubicBezTo>
                  <a:lnTo>
                    <a:pt x="820868" y="1896900"/>
                  </a:lnTo>
                  <a:lnTo>
                    <a:pt x="766536" y="1896900"/>
                  </a:lnTo>
                  <a:lnTo>
                    <a:pt x="766536" y="2608003"/>
                  </a:lnTo>
                  <a:cubicBezTo>
                    <a:pt x="766536" y="2707414"/>
                    <a:pt x="685947" y="2788003"/>
                    <a:pt x="586536" y="2788003"/>
                  </a:cubicBezTo>
                  <a:cubicBezTo>
                    <a:pt x="487125" y="2788003"/>
                    <a:pt x="406536" y="2707414"/>
                    <a:pt x="406536" y="2608003"/>
                  </a:cubicBezTo>
                  <a:lnTo>
                    <a:pt x="406536" y="1767842"/>
                  </a:lnTo>
                  <a:lnTo>
                    <a:pt x="406536" y="1746701"/>
                  </a:lnTo>
                  <a:lnTo>
                    <a:pt x="406536" y="1515057"/>
                  </a:lnTo>
                  <a:lnTo>
                    <a:pt x="343024" y="1650548"/>
                  </a:lnTo>
                  <a:cubicBezTo>
                    <a:pt x="300831" y="1740560"/>
                    <a:pt x="193656" y="1779325"/>
                    <a:pt x="103644" y="1737132"/>
                  </a:cubicBezTo>
                  <a:cubicBezTo>
                    <a:pt x="13631" y="1694939"/>
                    <a:pt x="-25134" y="1587764"/>
                    <a:pt x="17059" y="1497751"/>
                  </a:cubicBezTo>
                  <a:lnTo>
                    <a:pt x="337932" y="813224"/>
                  </a:lnTo>
                  <a:cubicBezTo>
                    <a:pt x="366192" y="752937"/>
                    <a:pt x="423602" y="715638"/>
                    <a:pt x="485735" y="713166"/>
                  </a:cubicBezTo>
                  <a:cubicBezTo>
                    <a:pt x="501053" y="706658"/>
                    <a:pt x="517908" y="703100"/>
                    <a:pt x="535594" y="703100"/>
                  </a:cubicBezTo>
                  <a:lnTo>
                    <a:pt x="682289" y="703100"/>
                  </a:lnTo>
                  <a:cubicBezTo>
                    <a:pt x="533636" y="660168"/>
                    <a:pt x="425723" y="522687"/>
                    <a:pt x="425723" y="360000"/>
                  </a:cubicBezTo>
                  <a:cubicBezTo>
                    <a:pt x="425723" y="161177"/>
                    <a:pt x="586900" y="0"/>
                    <a:pt x="785723"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914290"/>
              <a:endParaRPr lang="en-GB" dirty="0" smtClean="0">
                <a:solidFill>
                  <a:srgbClr val="0F5385"/>
                </a:solidFill>
                <a:latin typeface="Arial" panose="020B0604020202020204" pitchFamily="34" charset="0"/>
                <a:cs typeface="Arial" panose="020B0604020202020204" pitchFamily="34" charset="0"/>
              </a:endParaRPr>
            </a:p>
          </p:txBody>
        </p:sp>
        <p:sp>
          <p:nvSpPr>
            <p:cNvPr id="658" name="TextBox 657"/>
            <p:cNvSpPr txBox="1"/>
            <p:nvPr/>
          </p:nvSpPr>
          <p:spPr>
            <a:xfrm>
              <a:off x="3183577" y="3028208"/>
              <a:ext cx="1710046" cy="1200329"/>
            </a:xfrm>
            <a:prstGeom prst="rect">
              <a:avLst/>
            </a:prstGeom>
            <a:noFill/>
          </p:spPr>
          <p:txBody>
            <a:bodyPr wrap="square" rtlCol="0">
              <a:normAutofit fontScale="25000" lnSpcReduction="20000"/>
            </a:bodyPr>
            <a:lstStyle/>
            <a:p>
              <a:pPr algn="ctr" defTabSz="914290"/>
              <a:endParaRPr lang="en-GB" b="1" dirty="0" smtClean="0">
                <a:solidFill>
                  <a:prstClr val="white"/>
                </a:solidFill>
                <a:latin typeface="Arial" panose="020B0604020202020204" pitchFamily="34" charset="0"/>
                <a:cs typeface="Arial" pitchFamily="34" charset="0"/>
              </a:endParaRPr>
            </a:p>
          </p:txBody>
        </p:sp>
      </p:grpSp>
      <p:grpSp>
        <p:nvGrpSpPr>
          <p:cNvPr id="668" name="Group 667"/>
          <p:cNvGrpSpPr>
            <a:grpSpLocks noChangeAspect="1"/>
          </p:cNvGrpSpPr>
          <p:nvPr/>
        </p:nvGrpSpPr>
        <p:grpSpPr>
          <a:xfrm>
            <a:off x="2483683" y="2420674"/>
            <a:ext cx="288117" cy="517155"/>
            <a:chOff x="2897213" y="1925311"/>
            <a:chExt cx="2282774" cy="4097452"/>
          </a:xfrm>
        </p:grpSpPr>
        <p:sp>
          <p:nvSpPr>
            <p:cNvPr id="669" name="Rounded Rectangle 11"/>
            <p:cNvSpPr>
              <a:spLocks noChangeAspect="1"/>
            </p:cNvSpPr>
            <p:nvPr/>
          </p:nvSpPr>
          <p:spPr>
            <a:xfrm>
              <a:off x="2897213" y="1925311"/>
              <a:ext cx="2282774" cy="4097452"/>
            </a:xfrm>
            <a:custGeom>
              <a:avLst/>
              <a:gdLst/>
              <a:ahLst/>
              <a:cxnLst/>
              <a:rect l="l" t="t" r="r" b="b"/>
              <a:pathLst>
                <a:path w="1556792" h="2794354">
                  <a:moveTo>
                    <a:pt x="785723" y="0"/>
                  </a:moveTo>
                  <a:cubicBezTo>
                    <a:pt x="984546" y="0"/>
                    <a:pt x="1145723" y="161177"/>
                    <a:pt x="1145723" y="360000"/>
                  </a:cubicBezTo>
                  <a:cubicBezTo>
                    <a:pt x="1145723" y="522687"/>
                    <a:pt x="1037810" y="660168"/>
                    <a:pt x="889157" y="703100"/>
                  </a:cubicBezTo>
                  <a:lnTo>
                    <a:pt x="1051810" y="703100"/>
                  </a:lnTo>
                  <a:cubicBezTo>
                    <a:pt x="1073552" y="703100"/>
                    <a:pt x="1094039" y="708476"/>
                    <a:pt x="1111237" y="719439"/>
                  </a:cubicBezTo>
                  <a:cubicBezTo>
                    <a:pt x="1157225" y="733316"/>
                    <a:pt x="1196869" y="766309"/>
                    <a:pt x="1218860" y="813224"/>
                  </a:cubicBezTo>
                  <a:lnTo>
                    <a:pt x="1539733" y="1497751"/>
                  </a:lnTo>
                  <a:cubicBezTo>
                    <a:pt x="1581926" y="1587764"/>
                    <a:pt x="1543161" y="1694939"/>
                    <a:pt x="1453148" y="1737132"/>
                  </a:cubicBezTo>
                  <a:cubicBezTo>
                    <a:pt x="1363136" y="1779325"/>
                    <a:pt x="1255961" y="1740560"/>
                    <a:pt x="1213768" y="1650548"/>
                  </a:cubicBezTo>
                  <a:lnTo>
                    <a:pt x="1180868" y="1580362"/>
                  </a:lnTo>
                  <a:lnTo>
                    <a:pt x="1180868" y="1753052"/>
                  </a:lnTo>
                  <a:lnTo>
                    <a:pt x="1180868" y="1767842"/>
                  </a:lnTo>
                  <a:lnTo>
                    <a:pt x="1180868" y="2614354"/>
                  </a:lnTo>
                  <a:cubicBezTo>
                    <a:pt x="1180868" y="2713765"/>
                    <a:pt x="1100279" y="2794354"/>
                    <a:pt x="1000868" y="2794354"/>
                  </a:cubicBezTo>
                  <a:cubicBezTo>
                    <a:pt x="901457" y="2794354"/>
                    <a:pt x="820868" y="2713765"/>
                    <a:pt x="820868" y="2614354"/>
                  </a:cubicBezTo>
                  <a:lnTo>
                    <a:pt x="820868" y="1896900"/>
                  </a:lnTo>
                  <a:lnTo>
                    <a:pt x="766536" y="1896900"/>
                  </a:lnTo>
                  <a:lnTo>
                    <a:pt x="766536" y="2608003"/>
                  </a:lnTo>
                  <a:cubicBezTo>
                    <a:pt x="766536" y="2707414"/>
                    <a:pt x="685947" y="2788003"/>
                    <a:pt x="586536" y="2788003"/>
                  </a:cubicBezTo>
                  <a:cubicBezTo>
                    <a:pt x="487125" y="2788003"/>
                    <a:pt x="406536" y="2707414"/>
                    <a:pt x="406536" y="2608003"/>
                  </a:cubicBezTo>
                  <a:lnTo>
                    <a:pt x="406536" y="1767842"/>
                  </a:lnTo>
                  <a:lnTo>
                    <a:pt x="406536" y="1746701"/>
                  </a:lnTo>
                  <a:lnTo>
                    <a:pt x="406536" y="1515057"/>
                  </a:lnTo>
                  <a:lnTo>
                    <a:pt x="343024" y="1650548"/>
                  </a:lnTo>
                  <a:cubicBezTo>
                    <a:pt x="300831" y="1740560"/>
                    <a:pt x="193656" y="1779325"/>
                    <a:pt x="103644" y="1737132"/>
                  </a:cubicBezTo>
                  <a:cubicBezTo>
                    <a:pt x="13631" y="1694939"/>
                    <a:pt x="-25134" y="1587764"/>
                    <a:pt x="17059" y="1497751"/>
                  </a:cubicBezTo>
                  <a:lnTo>
                    <a:pt x="337932" y="813224"/>
                  </a:lnTo>
                  <a:cubicBezTo>
                    <a:pt x="366192" y="752937"/>
                    <a:pt x="423602" y="715638"/>
                    <a:pt x="485735" y="713166"/>
                  </a:cubicBezTo>
                  <a:cubicBezTo>
                    <a:pt x="501053" y="706658"/>
                    <a:pt x="517908" y="703100"/>
                    <a:pt x="535594" y="703100"/>
                  </a:cubicBezTo>
                  <a:lnTo>
                    <a:pt x="682289" y="703100"/>
                  </a:lnTo>
                  <a:cubicBezTo>
                    <a:pt x="533636" y="660168"/>
                    <a:pt x="425723" y="522687"/>
                    <a:pt x="425723" y="360000"/>
                  </a:cubicBezTo>
                  <a:cubicBezTo>
                    <a:pt x="425723" y="161177"/>
                    <a:pt x="586900" y="0"/>
                    <a:pt x="785723"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914290"/>
              <a:endParaRPr lang="en-GB" dirty="0" smtClean="0">
                <a:solidFill>
                  <a:srgbClr val="0F5385"/>
                </a:solidFill>
                <a:latin typeface="Arial" panose="020B0604020202020204" pitchFamily="34" charset="0"/>
                <a:cs typeface="Arial" panose="020B0604020202020204" pitchFamily="34" charset="0"/>
              </a:endParaRPr>
            </a:p>
          </p:txBody>
        </p:sp>
        <p:sp>
          <p:nvSpPr>
            <p:cNvPr id="670" name="TextBox 669"/>
            <p:cNvSpPr txBox="1"/>
            <p:nvPr/>
          </p:nvSpPr>
          <p:spPr>
            <a:xfrm>
              <a:off x="3183577" y="3028208"/>
              <a:ext cx="1710046" cy="1200329"/>
            </a:xfrm>
            <a:prstGeom prst="rect">
              <a:avLst/>
            </a:prstGeom>
            <a:noFill/>
          </p:spPr>
          <p:txBody>
            <a:bodyPr wrap="square" rtlCol="0">
              <a:normAutofit fontScale="25000" lnSpcReduction="20000"/>
            </a:bodyPr>
            <a:lstStyle/>
            <a:p>
              <a:pPr algn="ctr" defTabSz="914290"/>
              <a:endParaRPr lang="en-GB" b="1" dirty="0" smtClean="0">
                <a:solidFill>
                  <a:prstClr val="white"/>
                </a:solidFill>
                <a:latin typeface="Arial" panose="020B0604020202020204" pitchFamily="34" charset="0"/>
                <a:cs typeface="Arial" pitchFamily="34" charset="0"/>
              </a:endParaRPr>
            </a:p>
          </p:txBody>
        </p:sp>
      </p:grpSp>
      <p:grpSp>
        <p:nvGrpSpPr>
          <p:cNvPr id="674" name="Group 673"/>
          <p:cNvGrpSpPr>
            <a:grpSpLocks noChangeAspect="1"/>
          </p:cNvGrpSpPr>
          <p:nvPr/>
        </p:nvGrpSpPr>
        <p:grpSpPr>
          <a:xfrm>
            <a:off x="5795870" y="5539098"/>
            <a:ext cx="288117" cy="517155"/>
            <a:chOff x="2897213" y="1925311"/>
            <a:chExt cx="2282774" cy="4097452"/>
          </a:xfrm>
        </p:grpSpPr>
        <p:sp>
          <p:nvSpPr>
            <p:cNvPr id="675" name="Rounded Rectangle 11"/>
            <p:cNvSpPr>
              <a:spLocks noChangeAspect="1"/>
            </p:cNvSpPr>
            <p:nvPr/>
          </p:nvSpPr>
          <p:spPr>
            <a:xfrm>
              <a:off x="2897213" y="1925311"/>
              <a:ext cx="2282774" cy="4097452"/>
            </a:xfrm>
            <a:custGeom>
              <a:avLst/>
              <a:gdLst/>
              <a:ahLst/>
              <a:cxnLst/>
              <a:rect l="l" t="t" r="r" b="b"/>
              <a:pathLst>
                <a:path w="1556792" h="2794354">
                  <a:moveTo>
                    <a:pt x="785723" y="0"/>
                  </a:moveTo>
                  <a:cubicBezTo>
                    <a:pt x="984546" y="0"/>
                    <a:pt x="1145723" y="161177"/>
                    <a:pt x="1145723" y="360000"/>
                  </a:cubicBezTo>
                  <a:cubicBezTo>
                    <a:pt x="1145723" y="522687"/>
                    <a:pt x="1037810" y="660168"/>
                    <a:pt x="889157" y="703100"/>
                  </a:cubicBezTo>
                  <a:lnTo>
                    <a:pt x="1051810" y="703100"/>
                  </a:lnTo>
                  <a:cubicBezTo>
                    <a:pt x="1073552" y="703100"/>
                    <a:pt x="1094039" y="708476"/>
                    <a:pt x="1111237" y="719439"/>
                  </a:cubicBezTo>
                  <a:cubicBezTo>
                    <a:pt x="1157225" y="733316"/>
                    <a:pt x="1196869" y="766309"/>
                    <a:pt x="1218860" y="813224"/>
                  </a:cubicBezTo>
                  <a:lnTo>
                    <a:pt x="1539733" y="1497751"/>
                  </a:lnTo>
                  <a:cubicBezTo>
                    <a:pt x="1581926" y="1587764"/>
                    <a:pt x="1543161" y="1694939"/>
                    <a:pt x="1453148" y="1737132"/>
                  </a:cubicBezTo>
                  <a:cubicBezTo>
                    <a:pt x="1363136" y="1779325"/>
                    <a:pt x="1255961" y="1740560"/>
                    <a:pt x="1213768" y="1650548"/>
                  </a:cubicBezTo>
                  <a:lnTo>
                    <a:pt x="1180868" y="1580362"/>
                  </a:lnTo>
                  <a:lnTo>
                    <a:pt x="1180868" y="1753052"/>
                  </a:lnTo>
                  <a:lnTo>
                    <a:pt x="1180868" y="1767842"/>
                  </a:lnTo>
                  <a:lnTo>
                    <a:pt x="1180868" y="2614354"/>
                  </a:lnTo>
                  <a:cubicBezTo>
                    <a:pt x="1180868" y="2713765"/>
                    <a:pt x="1100279" y="2794354"/>
                    <a:pt x="1000868" y="2794354"/>
                  </a:cubicBezTo>
                  <a:cubicBezTo>
                    <a:pt x="901457" y="2794354"/>
                    <a:pt x="820868" y="2713765"/>
                    <a:pt x="820868" y="2614354"/>
                  </a:cubicBezTo>
                  <a:lnTo>
                    <a:pt x="820868" y="1896900"/>
                  </a:lnTo>
                  <a:lnTo>
                    <a:pt x="766536" y="1896900"/>
                  </a:lnTo>
                  <a:lnTo>
                    <a:pt x="766536" y="2608003"/>
                  </a:lnTo>
                  <a:cubicBezTo>
                    <a:pt x="766536" y="2707414"/>
                    <a:pt x="685947" y="2788003"/>
                    <a:pt x="586536" y="2788003"/>
                  </a:cubicBezTo>
                  <a:cubicBezTo>
                    <a:pt x="487125" y="2788003"/>
                    <a:pt x="406536" y="2707414"/>
                    <a:pt x="406536" y="2608003"/>
                  </a:cubicBezTo>
                  <a:lnTo>
                    <a:pt x="406536" y="1767842"/>
                  </a:lnTo>
                  <a:lnTo>
                    <a:pt x="406536" y="1746701"/>
                  </a:lnTo>
                  <a:lnTo>
                    <a:pt x="406536" y="1515057"/>
                  </a:lnTo>
                  <a:lnTo>
                    <a:pt x="343024" y="1650548"/>
                  </a:lnTo>
                  <a:cubicBezTo>
                    <a:pt x="300831" y="1740560"/>
                    <a:pt x="193656" y="1779325"/>
                    <a:pt x="103644" y="1737132"/>
                  </a:cubicBezTo>
                  <a:cubicBezTo>
                    <a:pt x="13631" y="1694939"/>
                    <a:pt x="-25134" y="1587764"/>
                    <a:pt x="17059" y="1497751"/>
                  </a:cubicBezTo>
                  <a:lnTo>
                    <a:pt x="337932" y="813224"/>
                  </a:lnTo>
                  <a:cubicBezTo>
                    <a:pt x="366192" y="752937"/>
                    <a:pt x="423602" y="715638"/>
                    <a:pt x="485735" y="713166"/>
                  </a:cubicBezTo>
                  <a:cubicBezTo>
                    <a:pt x="501053" y="706658"/>
                    <a:pt x="517908" y="703100"/>
                    <a:pt x="535594" y="703100"/>
                  </a:cubicBezTo>
                  <a:lnTo>
                    <a:pt x="682289" y="703100"/>
                  </a:lnTo>
                  <a:cubicBezTo>
                    <a:pt x="533636" y="660168"/>
                    <a:pt x="425723" y="522687"/>
                    <a:pt x="425723" y="360000"/>
                  </a:cubicBezTo>
                  <a:cubicBezTo>
                    <a:pt x="425723" y="161177"/>
                    <a:pt x="586900" y="0"/>
                    <a:pt x="785723"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914290"/>
              <a:endParaRPr lang="en-GB" dirty="0" smtClean="0">
                <a:solidFill>
                  <a:srgbClr val="0F5385"/>
                </a:solidFill>
                <a:latin typeface="Arial" panose="020B0604020202020204" pitchFamily="34" charset="0"/>
                <a:cs typeface="Arial" panose="020B0604020202020204" pitchFamily="34" charset="0"/>
              </a:endParaRPr>
            </a:p>
          </p:txBody>
        </p:sp>
        <p:sp>
          <p:nvSpPr>
            <p:cNvPr id="676" name="TextBox 675"/>
            <p:cNvSpPr txBox="1"/>
            <p:nvPr/>
          </p:nvSpPr>
          <p:spPr>
            <a:xfrm>
              <a:off x="3183577" y="3028208"/>
              <a:ext cx="1710046" cy="1200329"/>
            </a:xfrm>
            <a:prstGeom prst="rect">
              <a:avLst/>
            </a:prstGeom>
            <a:noFill/>
          </p:spPr>
          <p:txBody>
            <a:bodyPr wrap="square" rtlCol="0">
              <a:normAutofit fontScale="25000" lnSpcReduction="20000"/>
            </a:bodyPr>
            <a:lstStyle/>
            <a:p>
              <a:pPr algn="ctr" defTabSz="914290"/>
              <a:endParaRPr lang="en-GB" b="1" dirty="0" smtClean="0">
                <a:solidFill>
                  <a:prstClr val="white"/>
                </a:solidFill>
                <a:latin typeface="Arial" panose="020B0604020202020204" pitchFamily="34" charset="0"/>
                <a:cs typeface="Arial" pitchFamily="34" charset="0"/>
              </a:endParaRPr>
            </a:p>
          </p:txBody>
        </p:sp>
      </p:grpSp>
      <p:grpSp>
        <p:nvGrpSpPr>
          <p:cNvPr id="680" name="Group 679"/>
          <p:cNvGrpSpPr>
            <a:grpSpLocks noChangeAspect="1"/>
          </p:cNvGrpSpPr>
          <p:nvPr/>
        </p:nvGrpSpPr>
        <p:grpSpPr>
          <a:xfrm>
            <a:off x="3203848" y="5539098"/>
            <a:ext cx="288117" cy="517155"/>
            <a:chOff x="2897213" y="1925311"/>
            <a:chExt cx="2282774" cy="4097452"/>
          </a:xfrm>
        </p:grpSpPr>
        <p:sp>
          <p:nvSpPr>
            <p:cNvPr id="681" name="Rounded Rectangle 11"/>
            <p:cNvSpPr>
              <a:spLocks noChangeAspect="1"/>
            </p:cNvSpPr>
            <p:nvPr/>
          </p:nvSpPr>
          <p:spPr>
            <a:xfrm>
              <a:off x="2897213" y="1925311"/>
              <a:ext cx="2282774" cy="4097452"/>
            </a:xfrm>
            <a:custGeom>
              <a:avLst/>
              <a:gdLst/>
              <a:ahLst/>
              <a:cxnLst/>
              <a:rect l="l" t="t" r="r" b="b"/>
              <a:pathLst>
                <a:path w="1556792" h="2794354">
                  <a:moveTo>
                    <a:pt x="785723" y="0"/>
                  </a:moveTo>
                  <a:cubicBezTo>
                    <a:pt x="984546" y="0"/>
                    <a:pt x="1145723" y="161177"/>
                    <a:pt x="1145723" y="360000"/>
                  </a:cubicBezTo>
                  <a:cubicBezTo>
                    <a:pt x="1145723" y="522687"/>
                    <a:pt x="1037810" y="660168"/>
                    <a:pt x="889157" y="703100"/>
                  </a:cubicBezTo>
                  <a:lnTo>
                    <a:pt x="1051810" y="703100"/>
                  </a:lnTo>
                  <a:cubicBezTo>
                    <a:pt x="1073552" y="703100"/>
                    <a:pt x="1094039" y="708476"/>
                    <a:pt x="1111237" y="719439"/>
                  </a:cubicBezTo>
                  <a:cubicBezTo>
                    <a:pt x="1157225" y="733316"/>
                    <a:pt x="1196869" y="766309"/>
                    <a:pt x="1218860" y="813224"/>
                  </a:cubicBezTo>
                  <a:lnTo>
                    <a:pt x="1539733" y="1497751"/>
                  </a:lnTo>
                  <a:cubicBezTo>
                    <a:pt x="1581926" y="1587764"/>
                    <a:pt x="1543161" y="1694939"/>
                    <a:pt x="1453148" y="1737132"/>
                  </a:cubicBezTo>
                  <a:cubicBezTo>
                    <a:pt x="1363136" y="1779325"/>
                    <a:pt x="1255961" y="1740560"/>
                    <a:pt x="1213768" y="1650548"/>
                  </a:cubicBezTo>
                  <a:lnTo>
                    <a:pt x="1180868" y="1580362"/>
                  </a:lnTo>
                  <a:lnTo>
                    <a:pt x="1180868" y="1753052"/>
                  </a:lnTo>
                  <a:lnTo>
                    <a:pt x="1180868" y="1767842"/>
                  </a:lnTo>
                  <a:lnTo>
                    <a:pt x="1180868" y="2614354"/>
                  </a:lnTo>
                  <a:cubicBezTo>
                    <a:pt x="1180868" y="2713765"/>
                    <a:pt x="1100279" y="2794354"/>
                    <a:pt x="1000868" y="2794354"/>
                  </a:cubicBezTo>
                  <a:cubicBezTo>
                    <a:pt x="901457" y="2794354"/>
                    <a:pt x="820868" y="2713765"/>
                    <a:pt x="820868" y="2614354"/>
                  </a:cubicBezTo>
                  <a:lnTo>
                    <a:pt x="820868" y="1896900"/>
                  </a:lnTo>
                  <a:lnTo>
                    <a:pt x="766536" y="1896900"/>
                  </a:lnTo>
                  <a:lnTo>
                    <a:pt x="766536" y="2608003"/>
                  </a:lnTo>
                  <a:cubicBezTo>
                    <a:pt x="766536" y="2707414"/>
                    <a:pt x="685947" y="2788003"/>
                    <a:pt x="586536" y="2788003"/>
                  </a:cubicBezTo>
                  <a:cubicBezTo>
                    <a:pt x="487125" y="2788003"/>
                    <a:pt x="406536" y="2707414"/>
                    <a:pt x="406536" y="2608003"/>
                  </a:cubicBezTo>
                  <a:lnTo>
                    <a:pt x="406536" y="1767842"/>
                  </a:lnTo>
                  <a:lnTo>
                    <a:pt x="406536" y="1746701"/>
                  </a:lnTo>
                  <a:lnTo>
                    <a:pt x="406536" y="1515057"/>
                  </a:lnTo>
                  <a:lnTo>
                    <a:pt x="343024" y="1650548"/>
                  </a:lnTo>
                  <a:cubicBezTo>
                    <a:pt x="300831" y="1740560"/>
                    <a:pt x="193656" y="1779325"/>
                    <a:pt x="103644" y="1737132"/>
                  </a:cubicBezTo>
                  <a:cubicBezTo>
                    <a:pt x="13631" y="1694939"/>
                    <a:pt x="-25134" y="1587764"/>
                    <a:pt x="17059" y="1497751"/>
                  </a:cubicBezTo>
                  <a:lnTo>
                    <a:pt x="337932" y="813224"/>
                  </a:lnTo>
                  <a:cubicBezTo>
                    <a:pt x="366192" y="752937"/>
                    <a:pt x="423602" y="715638"/>
                    <a:pt x="485735" y="713166"/>
                  </a:cubicBezTo>
                  <a:cubicBezTo>
                    <a:pt x="501053" y="706658"/>
                    <a:pt x="517908" y="703100"/>
                    <a:pt x="535594" y="703100"/>
                  </a:cubicBezTo>
                  <a:lnTo>
                    <a:pt x="682289" y="703100"/>
                  </a:lnTo>
                  <a:cubicBezTo>
                    <a:pt x="533636" y="660168"/>
                    <a:pt x="425723" y="522687"/>
                    <a:pt x="425723" y="360000"/>
                  </a:cubicBezTo>
                  <a:cubicBezTo>
                    <a:pt x="425723" y="161177"/>
                    <a:pt x="586900" y="0"/>
                    <a:pt x="785723"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914290"/>
              <a:endParaRPr lang="en-GB" dirty="0" smtClean="0">
                <a:solidFill>
                  <a:srgbClr val="0F5385"/>
                </a:solidFill>
                <a:latin typeface="Arial" panose="020B0604020202020204" pitchFamily="34" charset="0"/>
                <a:cs typeface="Arial" panose="020B0604020202020204" pitchFamily="34" charset="0"/>
              </a:endParaRPr>
            </a:p>
          </p:txBody>
        </p:sp>
        <p:sp>
          <p:nvSpPr>
            <p:cNvPr id="682" name="TextBox 681"/>
            <p:cNvSpPr txBox="1"/>
            <p:nvPr/>
          </p:nvSpPr>
          <p:spPr>
            <a:xfrm>
              <a:off x="3183577" y="3028208"/>
              <a:ext cx="1710046" cy="1200329"/>
            </a:xfrm>
            <a:prstGeom prst="rect">
              <a:avLst/>
            </a:prstGeom>
            <a:noFill/>
          </p:spPr>
          <p:txBody>
            <a:bodyPr wrap="square" rtlCol="0">
              <a:normAutofit fontScale="25000" lnSpcReduction="20000"/>
            </a:bodyPr>
            <a:lstStyle/>
            <a:p>
              <a:pPr algn="ctr" defTabSz="914290"/>
              <a:endParaRPr lang="en-GB" b="1" dirty="0" smtClean="0">
                <a:solidFill>
                  <a:prstClr val="white"/>
                </a:solidFill>
                <a:latin typeface="Arial" panose="020B0604020202020204" pitchFamily="34" charset="0"/>
                <a:cs typeface="Arial" pitchFamily="34" charset="0"/>
              </a:endParaRPr>
            </a:p>
          </p:txBody>
        </p:sp>
      </p:grpSp>
      <p:grpSp>
        <p:nvGrpSpPr>
          <p:cNvPr id="520" name="Group 519"/>
          <p:cNvGrpSpPr/>
          <p:nvPr/>
        </p:nvGrpSpPr>
        <p:grpSpPr>
          <a:xfrm>
            <a:off x="621436" y="1779820"/>
            <a:ext cx="2282774" cy="4097452"/>
            <a:chOff x="2897213" y="1925311"/>
            <a:chExt cx="2282774" cy="4097452"/>
          </a:xfrm>
        </p:grpSpPr>
        <p:sp>
          <p:nvSpPr>
            <p:cNvPr id="521" name="Rounded Rectangle 11"/>
            <p:cNvSpPr>
              <a:spLocks noChangeAspect="1"/>
            </p:cNvSpPr>
            <p:nvPr/>
          </p:nvSpPr>
          <p:spPr>
            <a:xfrm>
              <a:off x="2897213" y="1925311"/>
              <a:ext cx="2282774" cy="4097452"/>
            </a:xfrm>
            <a:custGeom>
              <a:avLst/>
              <a:gdLst/>
              <a:ahLst/>
              <a:cxnLst/>
              <a:rect l="l" t="t" r="r" b="b"/>
              <a:pathLst>
                <a:path w="1556792" h="2794354">
                  <a:moveTo>
                    <a:pt x="785723" y="0"/>
                  </a:moveTo>
                  <a:cubicBezTo>
                    <a:pt x="984546" y="0"/>
                    <a:pt x="1145723" y="161177"/>
                    <a:pt x="1145723" y="360000"/>
                  </a:cubicBezTo>
                  <a:cubicBezTo>
                    <a:pt x="1145723" y="522687"/>
                    <a:pt x="1037810" y="660168"/>
                    <a:pt x="889157" y="703100"/>
                  </a:cubicBezTo>
                  <a:lnTo>
                    <a:pt x="1051810" y="703100"/>
                  </a:lnTo>
                  <a:cubicBezTo>
                    <a:pt x="1073552" y="703100"/>
                    <a:pt x="1094039" y="708476"/>
                    <a:pt x="1111237" y="719439"/>
                  </a:cubicBezTo>
                  <a:cubicBezTo>
                    <a:pt x="1157225" y="733316"/>
                    <a:pt x="1196869" y="766309"/>
                    <a:pt x="1218860" y="813224"/>
                  </a:cubicBezTo>
                  <a:lnTo>
                    <a:pt x="1539733" y="1497751"/>
                  </a:lnTo>
                  <a:cubicBezTo>
                    <a:pt x="1581926" y="1587764"/>
                    <a:pt x="1543161" y="1694939"/>
                    <a:pt x="1453148" y="1737132"/>
                  </a:cubicBezTo>
                  <a:cubicBezTo>
                    <a:pt x="1363136" y="1779325"/>
                    <a:pt x="1255961" y="1740560"/>
                    <a:pt x="1213768" y="1650548"/>
                  </a:cubicBezTo>
                  <a:lnTo>
                    <a:pt x="1180868" y="1580362"/>
                  </a:lnTo>
                  <a:lnTo>
                    <a:pt x="1180868" y="1753052"/>
                  </a:lnTo>
                  <a:lnTo>
                    <a:pt x="1180868" y="1767842"/>
                  </a:lnTo>
                  <a:lnTo>
                    <a:pt x="1180868" y="2614354"/>
                  </a:lnTo>
                  <a:cubicBezTo>
                    <a:pt x="1180868" y="2713765"/>
                    <a:pt x="1100279" y="2794354"/>
                    <a:pt x="1000868" y="2794354"/>
                  </a:cubicBezTo>
                  <a:cubicBezTo>
                    <a:pt x="901457" y="2794354"/>
                    <a:pt x="820868" y="2713765"/>
                    <a:pt x="820868" y="2614354"/>
                  </a:cubicBezTo>
                  <a:lnTo>
                    <a:pt x="820868" y="1896900"/>
                  </a:lnTo>
                  <a:lnTo>
                    <a:pt x="766536" y="1896900"/>
                  </a:lnTo>
                  <a:lnTo>
                    <a:pt x="766536" y="2608003"/>
                  </a:lnTo>
                  <a:cubicBezTo>
                    <a:pt x="766536" y="2707414"/>
                    <a:pt x="685947" y="2788003"/>
                    <a:pt x="586536" y="2788003"/>
                  </a:cubicBezTo>
                  <a:cubicBezTo>
                    <a:pt x="487125" y="2788003"/>
                    <a:pt x="406536" y="2707414"/>
                    <a:pt x="406536" y="2608003"/>
                  </a:cubicBezTo>
                  <a:lnTo>
                    <a:pt x="406536" y="1767842"/>
                  </a:lnTo>
                  <a:lnTo>
                    <a:pt x="406536" y="1746701"/>
                  </a:lnTo>
                  <a:lnTo>
                    <a:pt x="406536" y="1515057"/>
                  </a:lnTo>
                  <a:lnTo>
                    <a:pt x="343024" y="1650548"/>
                  </a:lnTo>
                  <a:cubicBezTo>
                    <a:pt x="300831" y="1740560"/>
                    <a:pt x="193656" y="1779325"/>
                    <a:pt x="103644" y="1737132"/>
                  </a:cubicBezTo>
                  <a:cubicBezTo>
                    <a:pt x="13631" y="1694939"/>
                    <a:pt x="-25134" y="1587764"/>
                    <a:pt x="17059" y="1497751"/>
                  </a:cubicBezTo>
                  <a:lnTo>
                    <a:pt x="337932" y="813224"/>
                  </a:lnTo>
                  <a:cubicBezTo>
                    <a:pt x="366192" y="752937"/>
                    <a:pt x="423602" y="715638"/>
                    <a:pt x="485735" y="713166"/>
                  </a:cubicBezTo>
                  <a:cubicBezTo>
                    <a:pt x="501053" y="706658"/>
                    <a:pt x="517908" y="703100"/>
                    <a:pt x="535594" y="703100"/>
                  </a:cubicBezTo>
                  <a:lnTo>
                    <a:pt x="682289" y="703100"/>
                  </a:lnTo>
                  <a:cubicBezTo>
                    <a:pt x="533636" y="660168"/>
                    <a:pt x="425723" y="522687"/>
                    <a:pt x="425723" y="360000"/>
                  </a:cubicBezTo>
                  <a:cubicBezTo>
                    <a:pt x="425723" y="161177"/>
                    <a:pt x="586900" y="0"/>
                    <a:pt x="785723"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90"/>
              <a:endParaRPr lang="en-GB" dirty="0" smtClean="0">
                <a:solidFill>
                  <a:srgbClr val="0F5385"/>
                </a:solidFill>
                <a:latin typeface="Arial" panose="020B0604020202020204" pitchFamily="34" charset="0"/>
                <a:cs typeface="Arial" panose="020B0604020202020204" pitchFamily="34" charset="0"/>
              </a:endParaRPr>
            </a:p>
          </p:txBody>
        </p:sp>
        <p:sp>
          <p:nvSpPr>
            <p:cNvPr id="522" name="TextBox 521"/>
            <p:cNvSpPr txBox="1"/>
            <p:nvPr/>
          </p:nvSpPr>
          <p:spPr>
            <a:xfrm>
              <a:off x="3240868" y="3019363"/>
              <a:ext cx="1595464" cy="1200329"/>
            </a:xfrm>
            <a:prstGeom prst="rect">
              <a:avLst/>
            </a:prstGeom>
            <a:noFill/>
          </p:spPr>
          <p:txBody>
            <a:bodyPr wrap="square" rtlCol="0">
              <a:spAutoFit/>
            </a:bodyPr>
            <a:lstStyle/>
            <a:p>
              <a:pPr algn="ctr" defTabSz="914290"/>
              <a:r>
                <a:rPr lang="en-GB" b="1" dirty="0" smtClean="0">
                  <a:solidFill>
                    <a:prstClr val="white"/>
                  </a:solidFill>
                  <a:latin typeface="Arial" panose="020B0604020202020204" pitchFamily="34" charset="0"/>
                  <a:cs typeface="Arial" pitchFamily="34" charset="0"/>
                </a:rPr>
                <a:t>8754 Chinese patients with NVAF</a:t>
              </a:r>
            </a:p>
          </p:txBody>
        </p:sp>
      </p:grpSp>
      <p:grpSp>
        <p:nvGrpSpPr>
          <p:cNvPr id="523" name="Group 522"/>
          <p:cNvGrpSpPr/>
          <p:nvPr/>
        </p:nvGrpSpPr>
        <p:grpSpPr>
          <a:xfrm>
            <a:off x="5564390" y="1747698"/>
            <a:ext cx="2282774" cy="4097452"/>
            <a:chOff x="2897213" y="1925311"/>
            <a:chExt cx="2282774" cy="4097452"/>
          </a:xfrm>
        </p:grpSpPr>
        <p:sp>
          <p:nvSpPr>
            <p:cNvPr id="524" name="Rounded Rectangle 11"/>
            <p:cNvSpPr>
              <a:spLocks noChangeAspect="1"/>
            </p:cNvSpPr>
            <p:nvPr/>
          </p:nvSpPr>
          <p:spPr>
            <a:xfrm>
              <a:off x="2897213" y="1925311"/>
              <a:ext cx="2282774" cy="4097452"/>
            </a:xfrm>
            <a:custGeom>
              <a:avLst/>
              <a:gdLst/>
              <a:ahLst/>
              <a:cxnLst/>
              <a:rect l="l" t="t" r="r" b="b"/>
              <a:pathLst>
                <a:path w="1556792" h="2794354">
                  <a:moveTo>
                    <a:pt x="785723" y="0"/>
                  </a:moveTo>
                  <a:cubicBezTo>
                    <a:pt x="984546" y="0"/>
                    <a:pt x="1145723" y="161177"/>
                    <a:pt x="1145723" y="360000"/>
                  </a:cubicBezTo>
                  <a:cubicBezTo>
                    <a:pt x="1145723" y="522687"/>
                    <a:pt x="1037810" y="660168"/>
                    <a:pt x="889157" y="703100"/>
                  </a:cubicBezTo>
                  <a:lnTo>
                    <a:pt x="1051810" y="703100"/>
                  </a:lnTo>
                  <a:cubicBezTo>
                    <a:pt x="1073552" y="703100"/>
                    <a:pt x="1094039" y="708476"/>
                    <a:pt x="1111237" y="719439"/>
                  </a:cubicBezTo>
                  <a:cubicBezTo>
                    <a:pt x="1157225" y="733316"/>
                    <a:pt x="1196869" y="766309"/>
                    <a:pt x="1218860" y="813224"/>
                  </a:cubicBezTo>
                  <a:lnTo>
                    <a:pt x="1539733" y="1497751"/>
                  </a:lnTo>
                  <a:cubicBezTo>
                    <a:pt x="1581926" y="1587764"/>
                    <a:pt x="1543161" y="1694939"/>
                    <a:pt x="1453148" y="1737132"/>
                  </a:cubicBezTo>
                  <a:cubicBezTo>
                    <a:pt x="1363136" y="1779325"/>
                    <a:pt x="1255961" y="1740560"/>
                    <a:pt x="1213768" y="1650548"/>
                  </a:cubicBezTo>
                  <a:lnTo>
                    <a:pt x="1180868" y="1580362"/>
                  </a:lnTo>
                  <a:lnTo>
                    <a:pt x="1180868" y="1753052"/>
                  </a:lnTo>
                  <a:lnTo>
                    <a:pt x="1180868" y="1767842"/>
                  </a:lnTo>
                  <a:lnTo>
                    <a:pt x="1180868" y="2614354"/>
                  </a:lnTo>
                  <a:cubicBezTo>
                    <a:pt x="1180868" y="2713765"/>
                    <a:pt x="1100279" y="2794354"/>
                    <a:pt x="1000868" y="2794354"/>
                  </a:cubicBezTo>
                  <a:cubicBezTo>
                    <a:pt x="901457" y="2794354"/>
                    <a:pt x="820868" y="2713765"/>
                    <a:pt x="820868" y="2614354"/>
                  </a:cubicBezTo>
                  <a:lnTo>
                    <a:pt x="820868" y="1896900"/>
                  </a:lnTo>
                  <a:lnTo>
                    <a:pt x="766536" y="1896900"/>
                  </a:lnTo>
                  <a:lnTo>
                    <a:pt x="766536" y="2608003"/>
                  </a:lnTo>
                  <a:cubicBezTo>
                    <a:pt x="766536" y="2707414"/>
                    <a:pt x="685947" y="2788003"/>
                    <a:pt x="586536" y="2788003"/>
                  </a:cubicBezTo>
                  <a:cubicBezTo>
                    <a:pt x="487125" y="2788003"/>
                    <a:pt x="406536" y="2707414"/>
                    <a:pt x="406536" y="2608003"/>
                  </a:cubicBezTo>
                  <a:lnTo>
                    <a:pt x="406536" y="1767842"/>
                  </a:lnTo>
                  <a:lnTo>
                    <a:pt x="406536" y="1746701"/>
                  </a:lnTo>
                  <a:lnTo>
                    <a:pt x="406536" y="1515057"/>
                  </a:lnTo>
                  <a:lnTo>
                    <a:pt x="343024" y="1650548"/>
                  </a:lnTo>
                  <a:cubicBezTo>
                    <a:pt x="300831" y="1740560"/>
                    <a:pt x="193656" y="1779325"/>
                    <a:pt x="103644" y="1737132"/>
                  </a:cubicBezTo>
                  <a:cubicBezTo>
                    <a:pt x="13631" y="1694939"/>
                    <a:pt x="-25134" y="1587764"/>
                    <a:pt x="17059" y="1497751"/>
                  </a:cubicBezTo>
                  <a:lnTo>
                    <a:pt x="337932" y="813224"/>
                  </a:lnTo>
                  <a:cubicBezTo>
                    <a:pt x="366192" y="752937"/>
                    <a:pt x="423602" y="715638"/>
                    <a:pt x="485735" y="713166"/>
                  </a:cubicBezTo>
                  <a:cubicBezTo>
                    <a:pt x="501053" y="706658"/>
                    <a:pt x="517908" y="703100"/>
                    <a:pt x="535594" y="703100"/>
                  </a:cubicBezTo>
                  <a:lnTo>
                    <a:pt x="682289" y="703100"/>
                  </a:lnTo>
                  <a:cubicBezTo>
                    <a:pt x="533636" y="660168"/>
                    <a:pt x="425723" y="522687"/>
                    <a:pt x="425723" y="360000"/>
                  </a:cubicBezTo>
                  <a:cubicBezTo>
                    <a:pt x="425723" y="161177"/>
                    <a:pt x="586900" y="0"/>
                    <a:pt x="785723"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90"/>
              <a:endParaRPr lang="en-GB" dirty="0" smtClean="0">
                <a:solidFill>
                  <a:srgbClr val="0F5385"/>
                </a:solidFill>
                <a:latin typeface="Arial" panose="020B0604020202020204" pitchFamily="34" charset="0"/>
                <a:cs typeface="Arial" panose="020B0604020202020204" pitchFamily="34" charset="0"/>
              </a:endParaRPr>
            </a:p>
          </p:txBody>
        </p:sp>
        <p:sp>
          <p:nvSpPr>
            <p:cNvPr id="525" name="TextBox 524"/>
            <p:cNvSpPr txBox="1"/>
            <p:nvPr/>
          </p:nvSpPr>
          <p:spPr>
            <a:xfrm>
              <a:off x="3183577" y="3166707"/>
              <a:ext cx="1710046" cy="923330"/>
            </a:xfrm>
            <a:prstGeom prst="rect">
              <a:avLst/>
            </a:prstGeom>
            <a:noFill/>
          </p:spPr>
          <p:txBody>
            <a:bodyPr wrap="square" rtlCol="0">
              <a:spAutoFit/>
            </a:bodyPr>
            <a:lstStyle/>
            <a:p>
              <a:pPr algn="ctr" defTabSz="914290"/>
              <a:r>
                <a:rPr lang="en-GB" b="1" dirty="0" smtClean="0">
                  <a:solidFill>
                    <a:prstClr val="white"/>
                  </a:solidFill>
                  <a:latin typeface="Arial" panose="020B0604020202020204" pitchFamily="34" charset="0"/>
                  <a:cs typeface="Arial" pitchFamily="34" charset="0"/>
                </a:rPr>
                <a:t>Mean </a:t>
              </a:r>
              <a:br>
                <a:rPr lang="en-GB" b="1" dirty="0" smtClean="0">
                  <a:solidFill>
                    <a:prstClr val="white"/>
                  </a:solidFill>
                  <a:latin typeface="Arial" panose="020B0604020202020204" pitchFamily="34" charset="0"/>
                  <a:cs typeface="Arial" pitchFamily="34" charset="0"/>
                </a:rPr>
              </a:br>
              <a:r>
                <a:rPr lang="en-GB" b="1" dirty="0" smtClean="0">
                  <a:solidFill>
                    <a:prstClr val="white"/>
                  </a:solidFill>
                  <a:latin typeface="Arial" panose="020B0604020202020204" pitchFamily="34" charset="0"/>
                  <a:cs typeface="Arial" pitchFamily="34" charset="0"/>
                </a:rPr>
                <a:t>follow-up of 3.0±3.2 years</a:t>
              </a:r>
            </a:p>
          </p:txBody>
        </p:sp>
      </p:grpSp>
      <p:grpSp>
        <p:nvGrpSpPr>
          <p:cNvPr id="526" name="Group 525"/>
          <p:cNvGrpSpPr/>
          <p:nvPr/>
        </p:nvGrpSpPr>
        <p:grpSpPr>
          <a:xfrm>
            <a:off x="3092913" y="1779820"/>
            <a:ext cx="2282774" cy="4097452"/>
            <a:chOff x="2897213" y="1925311"/>
            <a:chExt cx="2282774" cy="4097452"/>
          </a:xfrm>
        </p:grpSpPr>
        <p:sp>
          <p:nvSpPr>
            <p:cNvPr id="527" name="Rounded Rectangle 11"/>
            <p:cNvSpPr>
              <a:spLocks noChangeAspect="1"/>
            </p:cNvSpPr>
            <p:nvPr/>
          </p:nvSpPr>
          <p:spPr>
            <a:xfrm>
              <a:off x="2897213" y="1925311"/>
              <a:ext cx="2282774" cy="4097452"/>
            </a:xfrm>
            <a:custGeom>
              <a:avLst/>
              <a:gdLst/>
              <a:ahLst/>
              <a:cxnLst/>
              <a:rect l="l" t="t" r="r" b="b"/>
              <a:pathLst>
                <a:path w="1556792" h="2794354">
                  <a:moveTo>
                    <a:pt x="785723" y="0"/>
                  </a:moveTo>
                  <a:cubicBezTo>
                    <a:pt x="984546" y="0"/>
                    <a:pt x="1145723" y="161177"/>
                    <a:pt x="1145723" y="360000"/>
                  </a:cubicBezTo>
                  <a:cubicBezTo>
                    <a:pt x="1145723" y="522687"/>
                    <a:pt x="1037810" y="660168"/>
                    <a:pt x="889157" y="703100"/>
                  </a:cubicBezTo>
                  <a:lnTo>
                    <a:pt x="1051810" y="703100"/>
                  </a:lnTo>
                  <a:cubicBezTo>
                    <a:pt x="1073552" y="703100"/>
                    <a:pt x="1094039" y="708476"/>
                    <a:pt x="1111237" y="719439"/>
                  </a:cubicBezTo>
                  <a:cubicBezTo>
                    <a:pt x="1157225" y="733316"/>
                    <a:pt x="1196869" y="766309"/>
                    <a:pt x="1218860" y="813224"/>
                  </a:cubicBezTo>
                  <a:lnTo>
                    <a:pt x="1539733" y="1497751"/>
                  </a:lnTo>
                  <a:cubicBezTo>
                    <a:pt x="1581926" y="1587764"/>
                    <a:pt x="1543161" y="1694939"/>
                    <a:pt x="1453148" y="1737132"/>
                  </a:cubicBezTo>
                  <a:cubicBezTo>
                    <a:pt x="1363136" y="1779325"/>
                    <a:pt x="1255961" y="1740560"/>
                    <a:pt x="1213768" y="1650548"/>
                  </a:cubicBezTo>
                  <a:lnTo>
                    <a:pt x="1180868" y="1580362"/>
                  </a:lnTo>
                  <a:lnTo>
                    <a:pt x="1180868" y="1753052"/>
                  </a:lnTo>
                  <a:lnTo>
                    <a:pt x="1180868" y="1767842"/>
                  </a:lnTo>
                  <a:lnTo>
                    <a:pt x="1180868" y="2614354"/>
                  </a:lnTo>
                  <a:cubicBezTo>
                    <a:pt x="1180868" y="2713765"/>
                    <a:pt x="1100279" y="2794354"/>
                    <a:pt x="1000868" y="2794354"/>
                  </a:cubicBezTo>
                  <a:cubicBezTo>
                    <a:pt x="901457" y="2794354"/>
                    <a:pt x="820868" y="2713765"/>
                    <a:pt x="820868" y="2614354"/>
                  </a:cubicBezTo>
                  <a:lnTo>
                    <a:pt x="820868" y="1896900"/>
                  </a:lnTo>
                  <a:lnTo>
                    <a:pt x="766536" y="1896900"/>
                  </a:lnTo>
                  <a:lnTo>
                    <a:pt x="766536" y="2608003"/>
                  </a:lnTo>
                  <a:cubicBezTo>
                    <a:pt x="766536" y="2707414"/>
                    <a:pt x="685947" y="2788003"/>
                    <a:pt x="586536" y="2788003"/>
                  </a:cubicBezTo>
                  <a:cubicBezTo>
                    <a:pt x="487125" y="2788003"/>
                    <a:pt x="406536" y="2707414"/>
                    <a:pt x="406536" y="2608003"/>
                  </a:cubicBezTo>
                  <a:lnTo>
                    <a:pt x="406536" y="1767842"/>
                  </a:lnTo>
                  <a:lnTo>
                    <a:pt x="406536" y="1746701"/>
                  </a:lnTo>
                  <a:lnTo>
                    <a:pt x="406536" y="1515057"/>
                  </a:lnTo>
                  <a:lnTo>
                    <a:pt x="343024" y="1650548"/>
                  </a:lnTo>
                  <a:cubicBezTo>
                    <a:pt x="300831" y="1740560"/>
                    <a:pt x="193656" y="1779325"/>
                    <a:pt x="103644" y="1737132"/>
                  </a:cubicBezTo>
                  <a:cubicBezTo>
                    <a:pt x="13631" y="1694939"/>
                    <a:pt x="-25134" y="1587764"/>
                    <a:pt x="17059" y="1497751"/>
                  </a:cubicBezTo>
                  <a:lnTo>
                    <a:pt x="337932" y="813224"/>
                  </a:lnTo>
                  <a:cubicBezTo>
                    <a:pt x="366192" y="752937"/>
                    <a:pt x="423602" y="715638"/>
                    <a:pt x="485735" y="713166"/>
                  </a:cubicBezTo>
                  <a:cubicBezTo>
                    <a:pt x="501053" y="706658"/>
                    <a:pt x="517908" y="703100"/>
                    <a:pt x="535594" y="703100"/>
                  </a:cubicBezTo>
                  <a:lnTo>
                    <a:pt x="682289" y="703100"/>
                  </a:lnTo>
                  <a:cubicBezTo>
                    <a:pt x="533636" y="660168"/>
                    <a:pt x="425723" y="522687"/>
                    <a:pt x="425723" y="360000"/>
                  </a:cubicBezTo>
                  <a:cubicBezTo>
                    <a:pt x="425723" y="161177"/>
                    <a:pt x="586900" y="0"/>
                    <a:pt x="785723"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90"/>
              <a:endParaRPr lang="en-GB" dirty="0" smtClean="0">
                <a:solidFill>
                  <a:srgbClr val="0F5385"/>
                </a:solidFill>
                <a:latin typeface="Arial" panose="020B0604020202020204" pitchFamily="34" charset="0"/>
                <a:cs typeface="Arial" panose="020B0604020202020204" pitchFamily="34" charset="0"/>
              </a:endParaRPr>
            </a:p>
          </p:txBody>
        </p:sp>
        <p:sp>
          <p:nvSpPr>
            <p:cNvPr id="528" name="TextBox 527"/>
            <p:cNvSpPr txBox="1"/>
            <p:nvPr/>
          </p:nvSpPr>
          <p:spPr>
            <a:xfrm>
              <a:off x="3183577" y="3166707"/>
              <a:ext cx="1710046" cy="923330"/>
            </a:xfrm>
            <a:prstGeom prst="rect">
              <a:avLst/>
            </a:prstGeom>
            <a:noFill/>
          </p:spPr>
          <p:txBody>
            <a:bodyPr wrap="square" rtlCol="0">
              <a:spAutoFit/>
            </a:bodyPr>
            <a:lstStyle/>
            <a:p>
              <a:pPr algn="ctr" defTabSz="914290"/>
              <a:r>
                <a:rPr lang="en-GB" b="1" dirty="0" smtClean="0">
                  <a:solidFill>
                    <a:prstClr val="white"/>
                  </a:solidFill>
                  <a:latin typeface="Arial" panose="020B0604020202020204" pitchFamily="34" charset="0"/>
                  <a:cs typeface="Arial" pitchFamily="34" charset="0"/>
                </a:rPr>
                <a:t>No statistical matching of cohorts</a:t>
              </a:r>
              <a:endParaRPr lang="en-GB" b="1" dirty="0">
                <a:solidFill>
                  <a:prstClr val="white"/>
                </a:solidFill>
                <a:latin typeface="Arial" panose="020B0604020202020204" pitchFamily="34" charset="0"/>
                <a:cs typeface="Arial" pitchFamily="34" charset="0"/>
              </a:endParaRPr>
            </a:p>
          </p:txBody>
        </p:sp>
      </p:grpSp>
      <p:sp>
        <p:nvSpPr>
          <p:cNvPr id="2" name="Text Placeholder 1"/>
          <p:cNvSpPr>
            <a:spLocks noGrp="1"/>
          </p:cNvSpPr>
          <p:nvPr>
            <p:ph type="body" sz="quarter" idx="14"/>
          </p:nvPr>
        </p:nvSpPr>
        <p:spPr>
          <a:xfrm>
            <a:off x="323528" y="6107623"/>
            <a:ext cx="8478000" cy="668913"/>
          </a:xfrm>
        </p:spPr>
        <p:txBody>
          <a:bodyPr/>
          <a:lstStyle/>
          <a:p>
            <a:r>
              <a:rPr lang="en-GB" dirty="0" smtClean="0"/>
              <a:t>Mean age 79.5 years; </a:t>
            </a:r>
            <a:r>
              <a:rPr lang="en-GB" dirty="0"/>
              <a:t>OAC, oral anticoagulant; VKA, Vitamin K antagonist</a:t>
            </a:r>
            <a:endParaRPr lang="en-GB" dirty="0" smtClean="0"/>
          </a:p>
          <a:p>
            <a:r>
              <a:rPr lang="en-GB" altLang="en-US" dirty="0" smtClean="0"/>
              <a:t>Ho  et al. </a:t>
            </a:r>
            <a:r>
              <a:rPr lang="en-GB" dirty="0"/>
              <a:t>Stroke. </a:t>
            </a:r>
            <a:r>
              <a:rPr lang="en-GB" dirty="0" smtClean="0"/>
              <a:t>2015</a:t>
            </a:r>
            <a:endParaRPr lang="da-DK" dirty="0">
              <a:solidFill>
                <a:srgbClr val="FF0000"/>
              </a:solidFill>
            </a:endParaRPr>
          </a:p>
        </p:txBody>
      </p:sp>
    </p:spTree>
    <p:extLst>
      <p:ext uri="{BB962C8B-B14F-4D97-AF65-F5344CB8AC3E}">
        <p14:creationId xmlns:p14="http://schemas.microsoft.com/office/powerpoint/2010/main" val="16498479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20"/>
                                        </p:tgtEl>
                                        <p:attrNameLst>
                                          <p:attrName>style.visibility</p:attrName>
                                        </p:attrNameLst>
                                      </p:cBhvr>
                                      <p:to>
                                        <p:strVal val="visible"/>
                                      </p:to>
                                    </p:set>
                                    <p:anim calcmode="lin" valueType="num">
                                      <p:cBhvr>
                                        <p:cTn id="7" dur="1000" fill="hold"/>
                                        <p:tgtEl>
                                          <p:spTgt spid="520"/>
                                        </p:tgtEl>
                                        <p:attrNameLst>
                                          <p:attrName>ppt_w</p:attrName>
                                        </p:attrNameLst>
                                      </p:cBhvr>
                                      <p:tavLst>
                                        <p:tav tm="0">
                                          <p:val>
                                            <p:fltVal val="0"/>
                                          </p:val>
                                        </p:tav>
                                        <p:tav tm="100000">
                                          <p:val>
                                            <p:strVal val="#ppt_w"/>
                                          </p:val>
                                        </p:tav>
                                      </p:tavLst>
                                    </p:anim>
                                    <p:anim calcmode="lin" valueType="num">
                                      <p:cBhvr>
                                        <p:cTn id="8" dur="1000" fill="hold"/>
                                        <p:tgtEl>
                                          <p:spTgt spid="520"/>
                                        </p:tgtEl>
                                        <p:attrNameLst>
                                          <p:attrName>ppt_h</p:attrName>
                                        </p:attrNameLst>
                                      </p:cBhvr>
                                      <p:tavLst>
                                        <p:tav tm="0">
                                          <p:val>
                                            <p:fltVal val="0"/>
                                          </p:val>
                                        </p:tav>
                                        <p:tav tm="100000">
                                          <p:val>
                                            <p:strVal val="#ppt_h"/>
                                          </p:val>
                                        </p:tav>
                                      </p:tavLst>
                                    </p:anim>
                                    <p:animEffect transition="in" filter="fade">
                                      <p:cBhvr>
                                        <p:cTn id="9" dur="1000"/>
                                        <p:tgtEl>
                                          <p:spTgt spid="520"/>
                                        </p:tgtEl>
                                      </p:cBhvr>
                                    </p:animEffect>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523"/>
                                        </p:tgtEl>
                                        <p:attrNameLst>
                                          <p:attrName>style.visibility</p:attrName>
                                        </p:attrNameLst>
                                      </p:cBhvr>
                                      <p:to>
                                        <p:strVal val="visible"/>
                                      </p:to>
                                    </p:set>
                                    <p:anim calcmode="lin" valueType="num">
                                      <p:cBhvr>
                                        <p:cTn id="13" dur="1000" fill="hold"/>
                                        <p:tgtEl>
                                          <p:spTgt spid="523"/>
                                        </p:tgtEl>
                                        <p:attrNameLst>
                                          <p:attrName>ppt_w</p:attrName>
                                        </p:attrNameLst>
                                      </p:cBhvr>
                                      <p:tavLst>
                                        <p:tav tm="0">
                                          <p:val>
                                            <p:fltVal val="0"/>
                                          </p:val>
                                        </p:tav>
                                        <p:tav tm="100000">
                                          <p:val>
                                            <p:strVal val="#ppt_w"/>
                                          </p:val>
                                        </p:tav>
                                      </p:tavLst>
                                    </p:anim>
                                    <p:anim calcmode="lin" valueType="num">
                                      <p:cBhvr>
                                        <p:cTn id="14" dur="1000" fill="hold"/>
                                        <p:tgtEl>
                                          <p:spTgt spid="523"/>
                                        </p:tgtEl>
                                        <p:attrNameLst>
                                          <p:attrName>ppt_h</p:attrName>
                                        </p:attrNameLst>
                                      </p:cBhvr>
                                      <p:tavLst>
                                        <p:tav tm="0">
                                          <p:val>
                                            <p:fltVal val="0"/>
                                          </p:val>
                                        </p:tav>
                                        <p:tav tm="100000">
                                          <p:val>
                                            <p:strVal val="#ppt_h"/>
                                          </p:val>
                                        </p:tav>
                                      </p:tavLst>
                                    </p:anim>
                                    <p:animEffect transition="in" filter="fade">
                                      <p:cBhvr>
                                        <p:cTn id="15" dur="1000"/>
                                        <p:tgtEl>
                                          <p:spTgt spid="523"/>
                                        </p:tgtEl>
                                      </p:cBhvr>
                                    </p:animEffect>
                                  </p:childTnLst>
                                </p:cTn>
                              </p:par>
                            </p:childTnLst>
                          </p:cTn>
                        </p:par>
                        <p:par>
                          <p:cTn id="16" fill="hold">
                            <p:stCondLst>
                              <p:cond delay="2000"/>
                            </p:stCondLst>
                            <p:childTnLst>
                              <p:par>
                                <p:cTn id="17" presetID="53" presetClass="entr" presetSubtype="16" fill="hold" nodeType="afterEffect">
                                  <p:stCondLst>
                                    <p:cond delay="0"/>
                                  </p:stCondLst>
                                  <p:childTnLst>
                                    <p:set>
                                      <p:cBhvr>
                                        <p:cTn id="18" dur="1" fill="hold">
                                          <p:stCondLst>
                                            <p:cond delay="0"/>
                                          </p:stCondLst>
                                        </p:cTn>
                                        <p:tgtEl>
                                          <p:spTgt spid="526"/>
                                        </p:tgtEl>
                                        <p:attrNameLst>
                                          <p:attrName>style.visibility</p:attrName>
                                        </p:attrNameLst>
                                      </p:cBhvr>
                                      <p:to>
                                        <p:strVal val="visible"/>
                                      </p:to>
                                    </p:set>
                                    <p:anim calcmode="lin" valueType="num">
                                      <p:cBhvr>
                                        <p:cTn id="19" dur="1000" fill="hold"/>
                                        <p:tgtEl>
                                          <p:spTgt spid="526"/>
                                        </p:tgtEl>
                                        <p:attrNameLst>
                                          <p:attrName>ppt_w</p:attrName>
                                        </p:attrNameLst>
                                      </p:cBhvr>
                                      <p:tavLst>
                                        <p:tav tm="0">
                                          <p:val>
                                            <p:fltVal val="0"/>
                                          </p:val>
                                        </p:tav>
                                        <p:tav tm="100000">
                                          <p:val>
                                            <p:strVal val="#ppt_w"/>
                                          </p:val>
                                        </p:tav>
                                      </p:tavLst>
                                    </p:anim>
                                    <p:anim calcmode="lin" valueType="num">
                                      <p:cBhvr>
                                        <p:cTn id="20" dur="1000" fill="hold"/>
                                        <p:tgtEl>
                                          <p:spTgt spid="526"/>
                                        </p:tgtEl>
                                        <p:attrNameLst>
                                          <p:attrName>ppt_h</p:attrName>
                                        </p:attrNameLst>
                                      </p:cBhvr>
                                      <p:tavLst>
                                        <p:tav tm="0">
                                          <p:val>
                                            <p:fltVal val="0"/>
                                          </p:val>
                                        </p:tav>
                                        <p:tav tm="100000">
                                          <p:val>
                                            <p:strVal val="#ppt_h"/>
                                          </p:val>
                                        </p:tav>
                                      </p:tavLst>
                                    </p:anim>
                                    <p:animEffect transition="in" filter="fade">
                                      <p:cBhvr>
                                        <p:cTn id="21" dur="1000"/>
                                        <p:tgtEl>
                                          <p:spTgt spid="5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endParaRPr lang="en-US"/>
          </a:p>
        </p:txBody>
      </p:sp>
      <p:sp>
        <p:nvSpPr>
          <p:cNvPr id="2" name="Title 1"/>
          <p:cNvSpPr>
            <a:spLocks noGrp="1"/>
          </p:cNvSpPr>
          <p:nvPr>
            <p:ph type="title"/>
          </p:nvPr>
        </p:nvSpPr>
        <p:spPr/>
        <p:txBody>
          <a:bodyPr>
            <a:normAutofit fontScale="90000"/>
          </a:bodyPr>
          <a:lstStyle/>
          <a:p>
            <a:r>
              <a:rPr lang="en-US" dirty="0" smtClean="0"/>
              <a:t>NOAC vs Warfarin Atrial Fibrillation Studies – Asian representation</a:t>
            </a:r>
            <a:endParaRPr lang="en-SG" dirty="0"/>
          </a:p>
        </p:txBody>
      </p:sp>
      <p:sp>
        <p:nvSpPr>
          <p:cNvPr id="6" name="Text Placeholder 5"/>
          <p:cNvSpPr>
            <a:spLocks noGrp="1"/>
          </p:cNvSpPr>
          <p:nvPr>
            <p:ph type="body" sz="quarter" idx="15"/>
          </p:nvPr>
        </p:nvSpPr>
        <p:spPr/>
        <p:txBody>
          <a:bodyPr/>
          <a:lstStyle/>
          <a:p>
            <a:endParaRPr lang="en-US"/>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1398759519"/>
              </p:ext>
            </p:extLst>
          </p:nvPr>
        </p:nvGraphicFramePr>
        <p:xfrm>
          <a:off x="467544" y="2132856"/>
          <a:ext cx="8229600" cy="3200400"/>
        </p:xfrm>
        <a:graphic>
          <a:graphicData uri="http://schemas.openxmlformats.org/drawingml/2006/table">
            <a:tbl>
              <a:tblPr firstRow="1" bandRow="1">
                <a:tableStyleId>{5C22544A-7EE6-4342-B048-85BDC9FD1C3A}</a:tableStyleId>
              </a:tblPr>
              <a:tblGrid>
                <a:gridCol w="1645920"/>
                <a:gridCol w="1645920"/>
                <a:gridCol w="1645920"/>
                <a:gridCol w="1645920"/>
                <a:gridCol w="1645920"/>
              </a:tblGrid>
              <a:tr h="370840">
                <a:tc>
                  <a:txBody>
                    <a:bodyPr/>
                    <a:lstStyle/>
                    <a:p>
                      <a:pPr algn="ctr"/>
                      <a:endParaRPr lang="en-US" dirty="0" smtClean="0"/>
                    </a:p>
                    <a:p>
                      <a:pPr algn="ctr"/>
                      <a:endParaRPr lang="en-SG" dirty="0"/>
                    </a:p>
                  </a:txBody>
                  <a:tcPr/>
                </a:tc>
                <a:tc>
                  <a:txBody>
                    <a:bodyPr/>
                    <a:lstStyle/>
                    <a:p>
                      <a:pPr algn="ctr"/>
                      <a:r>
                        <a:rPr lang="en-US" dirty="0" smtClean="0"/>
                        <a:t>RE-LY</a:t>
                      </a:r>
                      <a:endParaRPr lang="en-SG" dirty="0"/>
                    </a:p>
                  </a:txBody>
                  <a:tcPr/>
                </a:tc>
                <a:tc>
                  <a:txBody>
                    <a:bodyPr/>
                    <a:lstStyle/>
                    <a:p>
                      <a:pPr algn="ctr"/>
                      <a:r>
                        <a:rPr lang="en-US" dirty="0" smtClean="0"/>
                        <a:t>ROCKET</a:t>
                      </a:r>
                      <a:endParaRPr lang="en-SG" dirty="0"/>
                    </a:p>
                  </a:txBody>
                  <a:tcPr/>
                </a:tc>
                <a:tc>
                  <a:txBody>
                    <a:bodyPr/>
                    <a:lstStyle/>
                    <a:p>
                      <a:pPr algn="ctr"/>
                      <a:r>
                        <a:rPr lang="en-US" dirty="0" smtClean="0"/>
                        <a:t>ARISTOTLE</a:t>
                      </a:r>
                      <a:endParaRPr lang="en-SG" dirty="0"/>
                    </a:p>
                  </a:txBody>
                  <a:tcPr/>
                </a:tc>
                <a:tc>
                  <a:txBody>
                    <a:bodyPr/>
                    <a:lstStyle/>
                    <a:p>
                      <a:pPr algn="ctr"/>
                      <a:r>
                        <a:rPr lang="en-US" dirty="0" smtClean="0"/>
                        <a:t>ENGAGE</a:t>
                      </a:r>
                      <a:endParaRPr lang="en-SG" dirty="0"/>
                    </a:p>
                  </a:txBody>
                  <a:tcPr/>
                </a:tc>
              </a:tr>
              <a:tr h="370840">
                <a:tc>
                  <a:txBody>
                    <a:bodyPr/>
                    <a:lstStyle/>
                    <a:p>
                      <a:r>
                        <a:rPr lang="en-US" dirty="0" smtClean="0"/>
                        <a:t>Drug</a:t>
                      </a:r>
                    </a:p>
                    <a:p>
                      <a:endParaRPr lang="en-SG" dirty="0"/>
                    </a:p>
                  </a:txBody>
                  <a:tcPr/>
                </a:tc>
                <a:tc>
                  <a:txBody>
                    <a:bodyPr/>
                    <a:lstStyle/>
                    <a:p>
                      <a:pPr algn="ctr"/>
                      <a:r>
                        <a:rPr lang="en-US" dirty="0" smtClean="0"/>
                        <a:t>Dabigatran</a:t>
                      </a:r>
                      <a:endParaRPr lang="en-SG" dirty="0"/>
                    </a:p>
                  </a:txBody>
                  <a:tcPr/>
                </a:tc>
                <a:tc>
                  <a:txBody>
                    <a:bodyPr/>
                    <a:lstStyle/>
                    <a:p>
                      <a:pPr algn="ctr"/>
                      <a:r>
                        <a:rPr lang="en-US" dirty="0" smtClean="0"/>
                        <a:t>Rivaroxaban</a:t>
                      </a:r>
                      <a:endParaRPr lang="en-SG" dirty="0"/>
                    </a:p>
                  </a:txBody>
                  <a:tcPr/>
                </a:tc>
                <a:tc>
                  <a:txBody>
                    <a:bodyPr/>
                    <a:lstStyle/>
                    <a:p>
                      <a:pPr algn="ctr"/>
                      <a:r>
                        <a:rPr lang="en-US" dirty="0" err="1" smtClean="0"/>
                        <a:t>Apixaban</a:t>
                      </a:r>
                      <a:endParaRPr lang="en-SG" dirty="0"/>
                    </a:p>
                  </a:txBody>
                  <a:tcPr/>
                </a:tc>
                <a:tc>
                  <a:txBody>
                    <a:bodyPr/>
                    <a:lstStyle/>
                    <a:p>
                      <a:pPr algn="ctr"/>
                      <a:r>
                        <a:rPr lang="en-US" dirty="0" err="1" smtClean="0"/>
                        <a:t>Edoxaban</a:t>
                      </a:r>
                      <a:endParaRPr lang="en-SG" dirty="0"/>
                    </a:p>
                  </a:txBody>
                  <a:tcPr/>
                </a:tc>
              </a:tr>
              <a:tr h="370840">
                <a:tc>
                  <a:txBody>
                    <a:bodyPr/>
                    <a:lstStyle/>
                    <a:p>
                      <a:r>
                        <a:rPr lang="en-US" dirty="0" smtClean="0"/>
                        <a:t>Class</a:t>
                      </a:r>
                    </a:p>
                    <a:p>
                      <a:endParaRPr lang="en-SG" dirty="0"/>
                    </a:p>
                  </a:txBody>
                  <a:tcPr/>
                </a:tc>
                <a:tc>
                  <a:txBody>
                    <a:bodyPr/>
                    <a:lstStyle/>
                    <a:p>
                      <a:pPr algn="ctr"/>
                      <a:r>
                        <a:rPr lang="en-US" dirty="0" smtClean="0"/>
                        <a:t>DTI</a:t>
                      </a:r>
                      <a:endParaRPr lang="en-SG" dirty="0"/>
                    </a:p>
                  </a:txBody>
                  <a:tcPr/>
                </a:tc>
                <a:tc>
                  <a:txBody>
                    <a:bodyPr/>
                    <a:lstStyle/>
                    <a:p>
                      <a:pPr algn="ctr"/>
                      <a:r>
                        <a:rPr lang="en-US" dirty="0" smtClean="0"/>
                        <a:t>Anti-</a:t>
                      </a:r>
                      <a:r>
                        <a:rPr lang="en-US" dirty="0" err="1" smtClean="0"/>
                        <a:t>Xa</a:t>
                      </a:r>
                      <a:endParaRPr lang="en-SG" dirty="0"/>
                    </a:p>
                  </a:txBody>
                  <a:tcPr/>
                </a:tc>
                <a:tc>
                  <a:txBody>
                    <a:bodyPr/>
                    <a:lstStyle/>
                    <a:p>
                      <a:pPr algn="ctr"/>
                      <a:r>
                        <a:rPr lang="en-US" dirty="0" smtClean="0"/>
                        <a:t>Anti-</a:t>
                      </a:r>
                      <a:r>
                        <a:rPr lang="en-US" dirty="0" err="1" smtClean="0"/>
                        <a:t>Xa</a:t>
                      </a:r>
                      <a:endParaRPr lang="en-SG" dirty="0"/>
                    </a:p>
                  </a:txBody>
                  <a:tcPr/>
                </a:tc>
                <a:tc>
                  <a:txBody>
                    <a:bodyPr/>
                    <a:lstStyle/>
                    <a:p>
                      <a:pPr algn="ctr"/>
                      <a:r>
                        <a:rPr lang="en-US" dirty="0" smtClean="0"/>
                        <a:t>Anti-</a:t>
                      </a:r>
                      <a:r>
                        <a:rPr lang="en-US" dirty="0" err="1" smtClean="0"/>
                        <a:t>Xa</a:t>
                      </a:r>
                      <a:endParaRPr lang="en-SG" dirty="0"/>
                    </a:p>
                  </a:txBody>
                  <a:tcPr/>
                </a:tc>
              </a:tr>
              <a:tr h="370840">
                <a:tc>
                  <a:txBody>
                    <a:bodyPr/>
                    <a:lstStyle/>
                    <a:p>
                      <a:r>
                        <a:rPr lang="en-US" dirty="0" smtClean="0"/>
                        <a:t>Total</a:t>
                      </a:r>
                      <a:r>
                        <a:rPr lang="en-US" baseline="0" dirty="0" smtClean="0"/>
                        <a:t> number</a:t>
                      </a:r>
                    </a:p>
                    <a:p>
                      <a:endParaRPr lang="en-SG" dirty="0"/>
                    </a:p>
                  </a:txBody>
                  <a:tcPr/>
                </a:tc>
                <a:tc>
                  <a:txBody>
                    <a:bodyPr/>
                    <a:lstStyle/>
                    <a:p>
                      <a:pPr algn="ctr"/>
                      <a:r>
                        <a:rPr lang="en-SG" sz="1800" b="0" i="0" u="none" strike="noStrike" kern="1200" baseline="0" dirty="0" smtClean="0">
                          <a:solidFill>
                            <a:schemeClr val="dk1"/>
                          </a:solidFill>
                          <a:latin typeface="+mn-lt"/>
                          <a:ea typeface="+mn-ea"/>
                          <a:cs typeface="+mn-cs"/>
                        </a:rPr>
                        <a:t>18 113</a:t>
                      </a:r>
                      <a:endParaRPr lang="en-SG" dirty="0"/>
                    </a:p>
                  </a:txBody>
                  <a:tcPr/>
                </a:tc>
                <a:tc>
                  <a:txBody>
                    <a:bodyPr/>
                    <a:lstStyle/>
                    <a:p>
                      <a:pPr algn="ctr"/>
                      <a:r>
                        <a:rPr lang="en-SG" sz="1800" b="0" i="0" u="none" strike="noStrike" kern="1200" baseline="0" dirty="0" smtClean="0">
                          <a:solidFill>
                            <a:schemeClr val="dk1"/>
                          </a:solidFill>
                          <a:latin typeface="+mn-lt"/>
                          <a:ea typeface="+mn-ea"/>
                          <a:cs typeface="+mn-cs"/>
                        </a:rPr>
                        <a:t>14 264</a:t>
                      </a:r>
                      <a:endParaRPr lang="en-SG" dirty="0"/>
                    </a:p>
                  </a:txBody>
                  <a:tcPr/>
                </a:tc>
                <a:tc>
                  <a:txBody>
                    <a:bodyPr/>
                    <a:lstStyle/>
                    <a:p>
                      <a:pPr algn="ctr"/>
                      <a:r>
                        <a:rPr lang="en-SG" sz="1800" b="0" i="0" u="none" strike="noStrike" kern="1200" baseline="0" dirty="0" smtClean="0">
                          <a:solidFill>
                            <a:schemeClr val="dk1"/>
                          </a:solidFill>
                          <a:latin typeface="+mn-lt"/>
                          <a:ea typeface="+mn-ea"/>
                          <a:cs typeface="+mn-cs"/>
                        </a:rPr>
                        <a:t>18 201</a:t>
                      </a:r>
                      <a:endParaRPr lang="en-SG" dirty="0"/>
                    </a:p>
                  </a:txBody>
                  <a:tcPr/>
                </a:tc>
                <a:tc>
                  <a:txBody>
                    <a:bodyPr/>
                    <a:lstStyle/>
                    <a:p>
                      <a:pPr algn="ctr"/>
                      <a:r>
                        <a:rPr lang="en-SG" sz="1800" b="0" i="0" u="none" strike="noStrike" kern="1200" baseline="0" dirty="0" smtClean="0">
                          <a:solidFill>
                            <a:schemeClr val="dk1"/>
                          </a:solidFill>
                          <a:latin typeface="+mn-lt"/>
                          <a:ea typeface="+mn-ea"/>
                          <a:cs typeface="+mn-cs"/>
                        </a:rPr>
                        <a:t>21 105</a:t>
                      </a:r>
                      <a:endParaRPr lang="en-SG" dirty="0"/>
                    </a:p>
                  </a:txBody>
                  <a:tcPr/>
                </a:tc>
              </a:tr>
              <a:tr h="370840">
                <a:tc>
                  <a:txBody>
                    <a:bodyPr/>
                    <a:lstStyle/>
                    <a:p>
                      <a:r>
                        <a:rPr lang="en-US" dirty="0" smtClean="0"/>
                        <a:t>Asian number</a:t>
                      </a:r>
                    </a:p>
                    <a:p>
                      <a:endParaRPr lang="en-SG" dirty="0"/>
                    </a:p>
                  </a:txBody>
                  <a:tcPr/>
                </a:tc>
                <a:tc>
                  <a:txBody>
                    <a:bodyPr/>
                    <a:lstStyle/>
                    <a:p>
                      <a:pPr algn="ctr"/>
                      <a:r>
                        <a:rPr lang="en-SG" sz="1800" b="0" i="0" u="none" strike="noStrike" kern="1200" baseline="0" dirty="0" smtClean="0">
                          <a:solidFill>
                            <a:schemeClr val="dk1"/>
                          </a:solidFill>
                          <a:latin typeface="+mn-lt"/>
                          <a:ea typeface="+mn-ea"/>
                          <a:cs typeface="+mn-cs"/>
                        </a:rPr>
                        <a:t>2782</a:t>
                      </a:r>
                      <a:endParaRPr lang="en-SG" dirty="0"/>
                    </a:p>
                  </a:txBody>
                  <a:tcPr/>
                </a:tc>
                <a:tc>
                  <a:txBody>
                    <a:bodyPr/>
                    <a:lstStyle/>
                    <a:p>
                      <a:pPr algn="ctr"/>
                      <a:r>
                        <a:rPr lang="en-SG" sz="1800" b="0" i="0" u="none" strike="noStrike" kern="1200" baseline="0" dirty="0" smtClean="0">
                          <a:solidFill>
                            <a:schemeClr val="dk1"/>
                          </a:solidFill>
                          <a:latin typeface="+mn-lt"/>
                          <a:ea typeface="+mn-ea"/>
                          <a:cs typeface="+mn-cs"/>
                        </a:rPr>
                        <a:t>932</a:t>
                      </a:r>
                      <a:endParaRPr lang="en-SG" dirty="0"/>
                    </a:p>
                  </a:txBody>
                  <a:tcPr/>
                </a:tc>
                <a:tc>
                  <a:txBody>
                    <a:bodyPr/>
                    <a:lstStyle/>
                    <a:p>
                      <a:pPr algn="ctr"/>
                      <a:r>
                        <a:rPr lang="en-SG" sz="1800" b="0" i="0" u="none" strike="noStrike" kern="1200" baseline="0" dirty="0" smtClean="0">
                          <a:solidFill>
                            <a:schemeClr val="dk1"/>
                          </a:solidFill>
                          <a:latin typeface="+mn-lt"/>
                          <a:ea typeface="+mn-ea"/>
                          <a:cs typeface="+mn-cs"/>
                        </a:rPr>
                        <a:t>1993</a:t>
                      </a:r>
                      <a:endParaRPr lang="en-SG" dirty="0"/>
                    </a:p>
                  </a:txBody>
                  <a:tcPr/>
                </a:tc>
                <a:tc>
                  <a:txBody>
                    <a:bodyPr/>
                    <a:lstStyle/>
                    <a:p>
                      <a:pPr algn="ctr"/>
                      <a:r>
                        <a:rPr lang="en-SG" sz="1800" b="0" i="0" u="none" strike="noStrike" kern="1200" baseline="0" dirty="0" smtClean="0">
                          <a:solidFill>
                            <a:schemeClr val="dk1"/>
                          </a:solidFill>
                          <a:latin typeface="+mn-lt"/>
                          <a:ea typeface="+mn-ea"/>
                          <a:cs typeface="+mn-cs"/>
                        </a:rPr>
                        <a:t>1943</a:t>
                      </a:r>
                      <a:endParaRPr lang="en-SG" dirty="0"/>
                    </a:p>
                  </a:txBody>
                  <a:tcPr/>
                </a:tc>
              </a:tr>
            </a:tbl>
          </a:graphicData>
        </a:graphic>
      </p:graphicFrame>
      <p:sp>
        <p:nvSpPr>
          <p:cNvPr id="5" name="Rectangle 4"/>
          <p:cNvSpPr/>
          <p:nvPr/>
        </p:nvSpPr>
        <p:spPr>
          <a:xfrm>
            <a:off x="5915699" y="5589240"/>
            <a:ext cx="2912016" cy="1015663"/>
          </a:xfrm>
          <a:prstGeom prst="rect">
            <a:avLst/>
          </a:prstGeom>
        </p:spPr>
        <p:txBody>
          <a:bodyPr wrap="none">
            <a:spAutoFit/>
          </a:bodyPr>
          <a:lstStyle/>
          <a:p>
            <a:r>
              <a:rPr lang="en-SG" sz="1200" dirty="0" smtClean="0">
                <a:solidFill>
                  <a:prstClr val="black"/>
                </a:solidFill>
              </a:rPr>
              <a:t>Adapted from </a:t>
            </a:r>
            <a:r>
              <a:rPr lang="en-SG" sz="1200" dirty="0" err="1" smtClean="0">
                <a:solidFill>
                  <a:prstClr val="black"/>
                </a:solidFill>
              </a:rPr>
              <a:t>Europace</a:t>
            </a:r>
            <a:r>
              <a:rPr lang="en-SG" sz="1200" dirty="0" smtClean="0">
                <a:solidFill>
                  <a:prstClr val="black"/>
                </a:solidFill>
              </a:rPr>
              <a:t> </a:t>
            </a:r>
            <a:r>
              <a:rPr lang="en-SG" sz="1200" dirty="0">
                <a:solidFill>
                  <a:prstClr val="black"/>
                </a:solidFill>
              </a:rPr>
              <a:t>(2015) 17, </a:t>
            </a:r>
            <a:r>
              <a:rPr lang="en-SG" sz="1200" dirty="0" smtClean="0">
                <a:solidFill>
                  <a:prstClr val="black"/>
                </a:solidFill>
              </a:rPr>
              <a:t>ii31–ii39</a:t>
            </a:r>
          </a:p>
          <a:p>
            <a:r>
              <a:rPr lang="en-SG" sz="1200" dirty="0">
                <a:solidFill>
                  <a:prstClr val="black"/>
                </a:solidFill>
              </a:rPr>
              <a:t>N </a:t>
            </a:r>
            <a:r>
              <a:rPr lang="en-SG" sz="1200" dirty="0" err="1">
                <a:solidFill>
                  <a:prstClr val="black"/>
                </a:solidFill>
              </a:rPr>
              <a:t>Engl</a:t>
            </a:r>
            <a:r>
              <a:rPr lang="en-SG" sz="1200" dirty="0">
                <a:solidFill>
                  <a:prstClr val="black"/>
                </a:solidFill>
              </a:rPr>
              <a:t> J Med </a:t>
            </a:r>
            <a:r>
              <a:rPr lang="en-SG" sz="1200" dirty="0" smtClean="0">
                <a:solidFill>
                  <a:prstClr val="black"/>
                </a:solidFill>
              </a:rPr>
              <a:t>2009;361:1139–51;</a:t>
            </a:r>
          </a:p>
          <a:p>
            <a:r>
              <a:rPr lang="en-SG" sz="1200" dirty="0">
                <a:solidFill>
                  <a:prstClr val="black"/>
                </a:solidFill>
              </a:rPr>
              <a:t>N </a:t>
            </a:r>
            <a:r>
              <a:rPr lang="en-SG" sz="1200" dirty="0" err="1">
                <a:solidFill>
                  <a:prstClr val="black"/>
                </a:solidFill>
              </a:rPr>
              <a:t>Engl</a:t>
            </a:r>
            <a:r>
              <a:rPr lang="en-SG" sz="1200" dirty="0">
                <a:solidFill>
                  <a:prstClr val="black"/>
                </a:solidFill>
              </a:rPr>
              <a:t> J Med </a:t>
            </a:r>
            <a:r>
              <a:rPr lang="en-SG" sz="1200" dirty="0" smtClean="0">
                <a:solidFill>
                  <a:prstClr val="black"/>
                </a:solidFill>
              </a:rPr>
              <a:t>2011;365:883–91</a:t>
            </a:r>
          </a:p>
          <a:p>
            <a:r>
              <a:rPr lang="en-SG" sz="1200" dirty="0">
                <a:solidFill>
                  <a:prstClr val="black"/>
                </a:solidFill>
              </a:rPr>
              <a:t>N </a:t>
            </a:r>
            <a:r>
              <a:rPr lang="en-SG" sz="1200" dirty="0" err="1">
                <a:solidFill>
                  <a:prstClr val="black"/>
                </a:solidFill>
              </a:rPr>
              <a:t>Engl</a:t>
            </a:r>
            <a:r>
              <a:rPr lang="en-SG" sz="1200" dirty="0">
                <a:solidFill>
                  <a:prstClr val="black"/>
                </a:solidFill>
              </a:rPr>
              <a:t> J Med </a:t>
            </a:r>
            <a:r>
              <a:rPr lang="en-SG" sz="1200" dirty="0" smtClean="0">
                <a:solidFill>
                  <a:prstClr val="black"/>
                </a:solidFill>
              </a:rPr>
              <a:t>2011;365:981–92</a:t>
            </a:r>
            <a:endParaRPr lang="en-SG" sz="1200" dirty="0">
              <a:solidFill>
                <a:prstClr val="black"/>
              </a:solidFill>
            </a:endParaRPr>
          </a:p>
          <a:p>
            <a:r>
              <a:rPr lang="en-SG" sz="1200" dirty="0">
                <a:solidFill>
                  <a:prstClr val="black"/>
                </a:solidFill>
              </a:rPr>
              <a:t>N </a:t>
            </a:r>
            <a:r>
              <a:rPr lang="en-SG" sz="1200" dirty="0" err="1">
                <a:solidFill>
                  <a:prstClr val="black"/>
                </a:solidFill>
              </a:rPr>
              <a:t>Engl</a:t>
            </a:r>
            <a:r>
              <a:rPr lang="en-SG" sz="1200" dirty="0">
                <a:solidFill>
                  <a:prstClr val="black"/>
                </a:solidFill>
              </a:rPr>
              <a:t> J Med </a:t>
            </a:r>
            <a:r>
              <a:rPr lang="en-SG" sz="1200" dirty="0" smtClean="0">
                <a:solidFill>
                  <a:prstClr val="black"/>
                </a:solidFill>
              </a:rPr>
              <a:t>2013; 369:2093–104</a:t>
            </a:r>
            <a:r>
              <a:rPr lang="en-SG" sz="1200" dirty="0">
                <a:solidFill>
                  <a:prstClr val="black"/>
                </a:solidFill>
              </a:rPr>
              <a:t>.</a:t>
            </a:r>
          </a:p>
        </p:txBody>
      </p:sp>
    </p:spTree>
    <p:extLst>
      <p:ext uri="{BB962C8B-B14F-4D97-AF65-F5344CB8AC3E}">
        <p14:creationId xmlns:p14="http://schemas.microsoft.com/office/powerpoint/2010/main" val="11679113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endParaRPr lang="en-US"/>
          </a:p>
        </p:txBody>
      </p:sp>
      <p:sp>
        <p:nvSpPr>
          <p:cNvPr id="3" name="Title 2"/>
          <p:cNvSpPr>
            <a:spLocks noGrp="1"/>
          </p:cNvSpPr>
          <p:nvPr>
            <p:ph type="title"/>
          </p:nvPr>
        </p:nvSpPr>
        <p:spPr/>
        <p:txBody>
          <a:bodyPr/>
          <a:lstStyle/>
          <a:p>
            <a:r>
              <a:rPr lang="en-US" dirty="0" smtClean="0"/>
              <a:t>Hong-Kong hospital registry</a:t>
            </a:r>
            <a:endParaRPr lang="en-US" dirty="0"/>
          </a:p>
        </p:txBody>
      </p:sp>
      <p:pic>
        <p:nvPicPr>
          <p:cNvPr id="7" name="Picture 2" descr="http://www.clipartbest.com/cliparts/xTg/Kd9/xTgKd96Gc.png"/>
          <p:cNvPicPr>
            <a:picLocks noChangeAspect="1" noChangeArrowheads="1"/>
          </p:cNvPicPr>
          <p:nvPr/>
        </p:nvPicPr>
        <p:blipFill>
          <a:blip r:embed="rId2"/>
          <a:srcRect/>
          <a:stretch>
            <a:fillRect/>
          </a:stretch>
        </p:blipFill>
        <p:spPr bwMode="auto">
          <a:xfrm>
            <a:off x="4929188" y="3267075"/>
            <a:ext cx="496887" cy="1279525"/>
          </a:xfrm>
          <a:prstGeom prst="rect">
            <a:avLst/>
          </a:prstGeom>
          <a:solidFill>
            <a:schemeClr val="accent4"/>
          </a:solidFill>
          <a:extLst/>
        </p:spPr>
      </p:pic>
      <p:grpSp>
        <p:nvGrpSpPr>
          <p:cNvPr id="10" name="Group 9"/>
          <p:cNvGrpSpPr/>
          <p:nvPr/>
        </p:nvGrpSpPr>
        <p:grpSpPr>
          <a:xfrm>
            <a:off x="214313" y="2143124"/>
            <a:ext cx="8467725" cy="3220445"/>
            <a:chOff x="214313" y="2143125"/>
            <a:chExt cx="8467725" cy="2560638"/>
          </a:xfrm>
        </p:grpSpPr>
        <p:sp>
          <p:nvSpPr>
            <p:cNvPr id="5" name="Rounded Rectangle 4"/>
            <p:cNvSpPr/>
            <p:nvPr/>
          </p:nvSpPr>
          <p:spPr bwMode="auto">
            <a:xfrm>
              <a:off x="282575" y="2197100"/>
              <a:ext cx="4048125" cy="1897063"/>
            </a:xfrm>
            <a:prstGeom prst="roundRect">
              <a:avLst/>
            </a:prstGeom>
            <a:solidFill>
              <a:schemeClr val="accent4"/>
            </a:solidFill>
            <a:ln w="25400" cap="flat" cmpd="sng" algn="ctr">
              <a:noFill/>
              <a:prstDash val="solid"/>
              <a:round/>
              <a:headEnd type="none" w="med" len="med"/>
              <a:tailEnd type="none" w="med" len="med"/>
            </a:ln>
            <a:effectLst/>
          </p:spPr>
          <p:txBody>
            <a:bodyPr lIns="91414" tIns="45708" rIns="91414" bIns="45708" anchor="ctr"/>
            <a:lstStyle/>
            <a:p>
              <a:pPr marL="806450" indent="-174625" fontAlgn="base">
                <a:spcBef>
                  <a:spcPct val="0"/>
                </a:spcBef>
                <a:spcAft>
                  <a:spcPct val="0"/>
                </a:spcAft>
                <a:buFont typeface="Arial" panose="020B0604020202020204" pitchFamily="34" charset="0"/>
                <a:buChar char="•"/>
                <a:defRPr/>
              </a:pPr>
              <a:r>
                <a:rPr lang="en-GB" altLang="en-US" sz="1400" dirty="0">
                  <a:solidFill>
                    <a:srgbClr val="FFFFFF"/>
                  </a:solidFill>
                  <a:latin typeface="Tahoma" pitchFamily="34" charset="0"/>
                  <a:ea typeface="ＭＳ Ｐゴシック" pitchFamily="34" charset="-128"/>
                  <a:cs typeface="Arial" pitchFamily="34" charset="0"/>
                </a:rPr>
                <a:t>Observational study </a:t>
              </a:r>
            </a:p>
            <a:p>
              <a:pPr marL="806450" indent="-174625" fontAlgn="base">
                <a:spcBef>
                  <a:spcPct val="0"/>
                </a:spcBef>
                <a:spcAft>
                  <a:spcPct val="0"/>
                </a:spcAft>
                <a:buFont typeface="Arial" panose="020B0604020202020204" pitchFamily="34" charset="0"/>
                <a:buChar char="•"/>
                <a:defRPr/>
              </a:pPr>
              <a:r>
                <a:rPr lang="en-GB" altLang="en-US" sz="1400" dirty="0">
                  <a:solidFill>
                    <a:srgbClr val="FFFFFF"/>
                  </a:solidFill>
                  <a:latin typeface="Tahoma" pitchFamily="34" charset="0"/>
                  <a:ea typeface="ＭＳ Ｐゴシック" pitchFamily="34" charset="-128"/>
                  <a:cs typeface="Arial" pitchFamily="34" charset="0"/>
                </a:rPr>
                <a:t>Hospital-based AF registry </a:t>
              </a:r>
            </a:p>
            <a:p>
              <a:pPr marL="631825" fontAlgn="base">
                <a:spcBef>
                  <a:spcPct val="0"/>
                </a:spcBef>
                <a:spcAft>
                  <a:spcPct val="0"/>
                </a:spcAft>
                <a:defRPr/>
              </a:pPr>
              <a:r>
                <a:rPr lang="en-GB" altLang="en-US" sz="1400" dirty="0">
                  <a:solidFill>
                    <a:srgbClr val="FFFFFF"/>
                  </a:solidFill>
                  <a:latin typeface="Tahoma" pitchFamily="34" charset="0"/>
                  <a:ea typeface="ＭＳ Ｐゴシック" pitchFamily="34" charset="-128"/>
                  <a:cs typeface="Arial" pitchFamily="34" charset="0"/>
                </a:rPr>
                <a:t>   (Queen Mary Hospital in HK)</a:t>
              </a:r>
            </a:p>
            <a:p>
              <a:pPr marL="806450" indent="-174625" fontAlgn="base">
                <a:spcBef>
                  <a:spcPct val="0"/>
                </a:spcBef>
                <a:spcAft>
                  <a:spcPct val="0"/>
                </a:spcAft>
                <a:buFont typeface="Arial" panose="020B0604020202020204" pitchFamily="34" charset="0"/>
                <a:buChar char="•"/>
                <a:defRPr/>
              </a:pPr>
              <a:r>
                <a:rPr lang="en-GB" altLang="en-US" sz="1400" dirty="0">
                  <a:solidFill>
                    <a:srgbClr val="FFFFFF"/>
                  </a:solidFill>
                  <a:latin typeface="Tahoma" pitchFamily="34" charset="0"/>
                  <a:ea typeface="ＭＳ Ｐゴシック" pitchFamily="34" charset="-128"/>
                  <a:cs typeface="Arial" pitchFamily="34" charset="0"/>
                </a:rPr>
                <a:t>Comparison of (hospital admission for) ischemic stroke and ICH </a:t>
              </a:r>
            </a:p>
          </p:txBody>
        </p:sp>
        <p:sp>
          <p:nvSpPr>
            <p:cNvPr id="6" name="Rounded Rectangle 5"/>
            <p:cNvSpPr/>
            <p:nvPr/>
          </p:nvSpPr>
          <p:spPr bwMode="auto">
            <a:xfrm>
              <a:off x="4527550" y="2143125"/>
              <a:ext cx="4154488" cy="2560638"/>
            </a:xfrm>
            <a:prstGeom prst="roundRect">
              <a:avLst/>
            </a:prstGeom>
            <a:solidFill>
              <a:schemeClr val="accent4"/>
            </a:solidFill>
            <a:ln w="25400" cap="flat" cmpd="sng" algn="ctr">
              <a:noFill/>
              <a:prstDash val="solid"/>
              <a:round/>
              <a:headEnd type="none" w="med" len="med"/>
              <a:tailEnd type="none" w="med" len="med"/>
            </a:ln>
            <a:effectLst/>
          </p:spPr>
          <p:txBody>
            <a:bodyPr lIns="91414" tIns="45708" rIns="91414" bIns="45708" anchor="ctr"/>
            <a:lstStyle/>
            <a:p>
              <a:pPr marL="806450" indent="-174625" fontAlgn="base">
                <a:spcBef>
                  <a:spcPct val="0"/>
                </a:spcBef>
                <a:spcAft>
                  <a:spcPct val="0"/>
                </a:spcAft>
                <a:buFont typeface="Arial" panose="020B0604020202020204" pitchFamily="34" charset="0"/>
                <a:buChar char="•"/>
                <a:defRPr/>
              </a:pPr>
              <a:r>
                <a:rPr lang="en-US" sz="1400" dirty="0">
                  <a:solidFill>
                    <a:srgbClr val="FFFFFF"/>
                  </a:solidFill>
                  <a:latin typeface="Tahoma" pitchFamily="34" charset="0"/>
                  <a:ea typeface="ＭＳ Ｐゴシック" pitchFamily="34" charset="-128"/>
                  <a:cs typeface="Arial" pitchFamily="34" charset="0"/>
                </a:rPr>
                <a:t>Patients with AF diagnosed after the commercial availability of dabigatran were also identified (total of 8754)</a:t>
              </a:r>
            </a:p>
            <a:p>
              <a:pPr marL="1263650" lvl="1" indent="-174625" fontAlgn="base">
                <a:spcBef>
                  <a:spcPct val="0"/>
                </a:spcBef>
                <a:spcAft>
                  <a:spcPct val="0"/>
                </a:spcAft>
                <a:buFont typeface="Arial" panose="020B0604020202020204" pitchFamily="34" charset="0"/>
                <a:buChar char="•"/>
                <a:defRPr/>
              </a:pPr>
              <a:endParaRPr lang="en-GB" sz="1400" dirty="0">
                <a:solidFill>
                  <a:srgbClr val="FFFFFF"/>
                </a:solidFill>
                <a:latin typeface="Tahoma" pitchFamily="34" charset="0"/>
                <a:ea typeface="ＭＳ Ｐゴシック" pitchFamily="34" charset="-128"/>
                <a:cs typeface="Arial" pitchFamily="34" charset="0"/>
              </a:endParaRPr>
            </a:p>
            <a:p>
              <a:pPr marL="1263650" lvl="1" indent="-174625" fontAlgn="base">
                <a:spcBef>
                  <a:spcPct val="0"/>
                </a:spcBef>
                <a:spcAft>
                  <a:spcPct val="0"/>
                </a:spcAft>
                <a:buFont typeface="Arial" panose="020B0604020202020204" pitchFamily="34" charset="0"/>
                <a:buChar char="•"/>
                <a:defRPr/>
              </a:pPr>
              <a:r>
                <a:rPr lang="en-GB" sz="1400" dirty="0">
                  <a:solidFill>
                    <a:srgbClr val="FFFFFF"/>
                  </a:solidFill>
                  <a:latin typeface="Tahoma" pitchFamily="34" charset="0"/>
                  <a:ea typeface="ＭＳ Ｐゴシック" pitchFamily="34" charset="-128"/>
                  <a:cs typeface="Arial" pitchFamily="34" charset="0"/>
                </a:rPr>
                <a:t>1428 patients on warfarin </a:t>
              </a:r>
            </a:p>
            <a:p>
              <a:pPr marL="1263650" lvl="1" indent="-174625" fontAlgn="base">
                <a:spcBef>
                  <a:spcPct val="0"/>
                </a:spcBef>
                <a:spcAft>
                  <a:spcPct val="0"/>
                </a:spcAft>
                <a:buFont typeface="Arial" panose="020B0604020202020204" pitchFamily="34" charset="0"/>
                <a:buChar char="•"/>
                <a:defRPr/>
              </a:pPr>
              <a:r>
                <a:rPr lang="en-GB" altLang="en-US" sz="1400" dirty="0">
                  <a:solidFill>
                    <a:srgbClr val="FFFFFF"/>
                  </a:solidFill>
                  <a:latin typeface="Tahoma" pitchFamily="34" charset="0"/>
                  <a:ea typeface="ＭＳ Ｐゴシック" pitchFamily="34" charset="-128"/>
                  <a:cs typeface="Arial" pitchFamily="34" charset="0"/>
                </a:rPr>
                <a:t>3600 patients on aspirin </a:t>
              </a:r>
            </a:p>
            <a:p>
              <a:pPr marL="1263650" lvl="1" indent="-174625" fontAlgn="base">
                <a:spcBef>
                  <a:spcPct val="0"/>
                </a:spcBef>
                <a:spcAft>
                  <a:spcPct val="0"/>
                </a:spcAft>
                <a:buFont typeface="Arial" panose="020B0604020202020204" pitchFamily="34" charset="0"/>
                <a:buChar char="•"/>
                <a:defRPr/>
              </a:pPr>
              <a:r>
                <a:rPr lang="en-GB" altLang="en-US" sz="1400" dirty="0">
                  <a:solidFill>
                    <a:srgbClr val="FFFFFF"/>
                  </a:solidFill>
                  <a:latin typeface="Tahoma" pitchFamily="34" charset="0"/>
                  <a:ea typeface="ＭＳ Ｐゴシック" pitchFamily="34" charset="-128"/>
                  <a:cs typeface="Arial" pitchFamily="34" charset="0"/>
                </a:rPr>
                <a:t>393 patients on dabigatran </a:t>
              </a:r>
            </a:p>
            <a:p>
              <a:pPr marL="1263650" lvl="1" indent="-174625" fontAlgn="base">
                <a:spcBef>
                  <a:spcPct val="0"/>
                </a:spcBef>
                <a:spcAft>
                  <a:spcPct val="0"/>
                </a:spcAft>
                <a:buFont typeface="Arial" panose="020B0604020202020204" pitchFamily="34" charset="0"/>
                <a:buChar char="•"/>
                <a:defRPr/>
              </a:pPr>
              <a:r>
                <a:rPr lang="en-GB" altLang="en-US" sz="1400" dirty="0">
                  <a:solidFill>
                    <a:srgbClr val="FFFFFF"/>
                  </a:solidFill>
                  <a:latin typeface="Tahoma" pitchFamily="34" charset="0"/>
                  <a:ea typeface="ＭＳ Ｐゴシック" pitchFamily="34" charset="-128"/>
                  <a:cs typeface="Arial" pitchFamily="34" charset="0"/>
                </a:rPr>
                <a:t>3333 patients on no antithrombotic therapy</a:t>
              </a:r>
            </a:p>
            <a:p>
              <a:pPr marL="806450" lvl="1" indent="-174625" fontAlgn="base">
                <a:spcBef>
                  <a:spcPct val="0"/>
                </a:spcBef>
                <a:spcAft>
                  <a:spcPct val="0"/>
                </a:spcAft>
                <a:buFont typeface="Arial" panose="020B0604020202020204" pitchFamily="34" charset="0"/>
                <a:buChar char="•"/>
                <a:defRPr/>
              </a:pPr>
              <a:endParaRPr lang="en-GB" sz="1400" dirty="0">
                <a:solidFill>
                  <a:srgbClr val="FFFFFF"/>
                </a:solidFill>
                <a:latin typeface="Tahoma" pitchFamily="34" charset="0"/>
                <a:ea typeface="ＭＳ Ｐゴシック" pitchFamily="34" charset="-128"/>
                <a:cs typeface="Arial" pitchFamily="34" charset="0"/>
              </a:endParaRPr>
            </a:p>
          </p:txBody>
        </p:sp>
        <p:sp>
          <p:nvSpPr>
            <p:cNvPr id="9" name="직사각형 1"/>
            <p:cNvSpPr>
              <a:spLocks noChangeArrowheads="1"/>
            </p:cNvSpPr>
            <p:nvPr/>
          </p:nvSpPr>
          <p:spPr bwMode="auto">
            <a:xfrm>
              <a:off x="214313" y="4295775"/>
              <a:ext cx="4116387" cy="36988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631825" fontAlgn="base">
                <a:spcBef>
                  <a:spcPct val="0"/>
                </a:spcBef>
                <a:spcAft>
                  <a:spcPct val="0"/>
                </a:spcAft>
              </a:pPr>
              <a:r>
                <a:rPr lang="en-GB" altLang="en-US" b="1" dirty="0">
                  <a:solidFill>
                    <a:srgbClr val="FFFFFF"/>
                  </a:solidFill>
                  <a:latin typeface="Tahoma" pitchFamily="34" charset="0"/>
                  <a:ea typeface="ＭＳ Ｐゴシック" pitchFamily="34" charset="-128"/>
                  <a:cs typeface="Arial" pitchFamily="34" charset="0"/>
                </a:rPr>
                <a:t>Mean follow up: 36 months</a:t>
              </a:r>
            </a:p>
          </p:txBody>
        </p:sp>
      </p:grpSp>
    </p:spTree>
    <p:extLst>
      <p:ext uri="{BB962C8B-B14F-4D97-AF65-F5344CB8AC3E}">
        <p14:creationId xmlns:p14="http://schemas.microsoft.com/office/powerpoint/2010/main" val="8625924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Rectangle 68"/>
          <p:cNvSpPr/>
          <p:nvPr/>
        </p:nvSpPr>
        <p:spPr>
          <a:xfrm>
            <a:off x="2761796" y="4085296"/>
            <a:ext cx="3416723" cy="1945149"/>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dirty="0" smtClean="0">
              <a:solidFill>
                <a:srgbClr val="0F5385"/>
              </a:solidFill>
              <a:latin typeface="Arial" panose="020B0604020202020204" pitchFamily="34" charset="0"/>
              <a:cs typeface="Arial" panose="020B0604020202020204" pitchFamily="34" charset="0"/>
            </a:endParaRPr>
          </a:p>
        </p:txBody>
      </p:sp>
      <p:sp>
        <p:nvSpPr>
          <p:cNvPr id="2" name="Text Placeholder 1"/>
          <p:cNvSpPr>
            <a:spLocks noGrp="1"/>
          </p:cNvSpPr>
          <p:nvPr>
            <p:ph type="body" sz="quarter" idx="14"/>
          </p:nvPr>
        </p:nvSpPr>
        <p:spPr/>
        <p:txBody>
          <a:bodyPr/>
          <a:lstStyle/>
          <a:p>
            <a:r>
              <a:rPr lang="en-GB" altLang="en-US" dirty="0" smtClean="0"/>
              <a:t>Ho </a:t>
            </a:r>
            <a:r>
              <a:rPr lang="en-GB" altLang="en-US" dirty="0"/>
              <a:t>et al. </a:t>
            </a:r>
            <a:r>
              <a:rPr lang="en-GB" dirty="0"/>
              <a:t>Stroke. </a:t>
            </a:r>
            <a:r>
              <a:rPr lang="en-GB" dirty="0" smtClean="0"/>
              <a:t>2015</a:t>
            </a:r>
            <a:endParaRPr lang="da-DK" dirty="0">
              <a:solidFill>
                <a:srgbClr val="FF0000"/>
              </a:solidFill>
            </a:endParaRPr>
          </a:p>
        </p:txBody>
      </p:sp>
      <p:sp>
        <p:nvSpPr>
          <p:cNvPr id="3" name="Title 2"/>
          <p:cNvSpPr>
            <a:spLocks noGrp="1"/>
          </p:cNvSpPr>
          <p:nvPr>
            <p:ph type="title"/>
          </p:nvPr>
        </p:nvSpPr>
        <p:spPr/>
        <p:txBody>
          <a:bodyPr>
            <a:noAutofit/>
          </a:bodyPr>
          <a:lstStyle/>
          <a:p>
            <a:r>
              <a:rPr lang="en-GB" sz="2500" dirty="0" smtClean="0"/>
              <a:t>Dabigatran </a:t>
            </a:r>
            <a:r>
              <a:rPr lang="en-GB" sz="2500" dirty="0"/>
              <a:t>was associated with the lowest </a:t>
            </a:r>
            <a:r>
              <a:rPr lang="en-GB" sz="2500" dirty="0" smtClean="0"/>
              <a:t>incidence of </a:t>
            </a:r>
            <a:r>
              <a:rPr lang="en-GB" sz="2500" dirty="0"/>
              <a:t>ischaemic </a:t>
            </a:r>
            <a:r>
              <a:rPr lang="en-GB" sz="2500" dirty="0" smtClean="0"/>
              <a:t>stroke</a:t>
            </a:r>
            <a:endParaRPr lang="en-GB" sz="2500" dirty="0"/>
          </a:p>
        </p:txBody>
      </p:sp>
      <p:graphicFrame>
        <p:nvGraphicFramePr>
          <p:cNvPr id="7" name="Content Placeholder 2"/>
          <p:cNvGraphicFramePr>
            <a:graphicFrameLocks/>
          </p:cNvGraphicFramePr>
          <p:nvPr>
            <p:extLst>
              <p:ext uri="{D42A27DB-BD31-4B8C-83A1-F6EECF244321}">
                <p14:modId xmlns:p14="http://schemas.microsoft.com/office/powerpoint/2010/main" val="1463941199"/>
              </p:ext>
            </p:extLst>
          </p:nvPr>
        </p:nvGraphicFramePr>
        <p:xfrm>
          <a:off x="391640" y="1275793"/>
          <a:ext cx="7663178" cy="2689850"/>
        </p:xfrm>
        <a:graphic>
          <a:graphicData uri="http://schemas.openxmlformats.org/drawingml/2006/chart">
            <c:chart xmlns:c="http://schemas.openxmlformats.org/drawingml/2006/chart" xmlns:r="http://schemas.openxmlformats.org/officeDocument/2006/relationships" r:id="rId3"/>
          </a:graphicData>
        </a:graphic>
      </p:graphicFrame>
      <p:sp>
        <p:nvSpPr>
          <p:cNvPr id="9" name="Freeform 9"/>
          <p:cNvSpPr>
            <a:spLocks/>
          </p:cNvSpPr>
          <p:nvPr/>
        </p:nvSpPr>
        <p:spPr bwMode="auto">
          <a:xfrm>
            <a:off x="2997275" y="3387671"/>
            <a:ext cx="3276000" cy="107950"/>
          </a:xfrm>
          <a:custGeom>
            <a:avLst/>
            <a:gdLst>
              <a:gd name="T0" fmla="*/ 0 w 3269411"/>
              <a:gd name="T1" fmla="*/ 0 h 163902"/>
              <a:gd name="T2" fmla="*/ 0 w 3269411"/>
              <a:gd name="T3" fmla="*/ 108000 h 163902"/>
              <a:gd name="T4" fmla="*/ 3269411 w 3269411"/>
              <a:gd name="T5" fmla="*/ 108000 h 163902"/>
              <a:gd name="T6" fmla="*/ 3269411 w 3269411"/>
              <a:gd name="T7" fmla="*/ 11369 h 16390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269411" h="163902">
                <a:moveTo>
                  <a:pt x="0" y="0"/>
                </a:moveTo>
                <a:lnTo>
                  <a:pt x="0" y="163902"/>
                </a:lnTo>
                <a:lnTo>
                  <a:pt x="3269411" y="163902"/>
                </a:lnTo>
                <a:lnTo>
                  <a:pt x="3269411" y="17253"/>
                </a:lnTo>
              </a:path>
            </a:pathLst>
          </a:custGeom>
          <a:noFill/>
          <a:ln w="19050" cap="flat" cmpd="sng" algn="ctr">
            <a:solidFill>
              <a:srgbClr val="00498B"/>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91414" tIns="45708" rIns="91414" bIns="45708" anchor="ctr"/>
          <a:lstStyle/>
          <a:p>
            <a:pPr defTabSz="914290" fontAlgn="base">
              <a:spcBef>
                <a:spcPct val="0"/>
              </a:spcBef>
              <a:spcAft>
                <a:spcPct val="0"/>
              </a:spcAft>
              <a:defRPr/>
            </a:pPr>
            <a:endParaRPr lang="en-GB" kern="0" dirty="0">
              <a:solidFill>
                <a:srgbClr val="FFFFFF"/>
              </a:solidFill>
              <a:latin typeface="Tahoma" pitchFamily="34" charset="0"/>
              <a:ea typeface="ＭＳ Ｐゴシック" pitchFamily="34" charset="-128"/>
              <a:cs typeface="Arial" pitchFamily="34" charset="0"/>
            </a:endParaRPr>
          </a:p>
        </p:txBody>
      </p:sp>
      <p:sp>
        <p:nvSpPr>
          <p:cNvPr id="10" name="TextBox 10"/>
          <p:cNvSpPr txBox="1">
            <a:spLocks noChangeArrowheads="1"/>
          </p:cNvSpPr>
          <p:nvPr/>
        </p:nvSpPr>
        <p:spPr bwMode="auto">
          <a:xfrm>
            <a:off x="3541171" y="3540225"/>
            <a:ext cx="220345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a:spAutoFit/>
          </a:bodyPr>
          <a:lstStyle>
            <a:lvl1pPr eaLnBrk="0" hangingPunct="0">
              <a:defRPr>
                <a:solidFill>
                  <a:schemeClr val="bg1"/>
                </a:solidFill>
                <a:latin typeface="Tahoma" pitchFamily="34" charset="0"/>
                <a:ea typeface="ＭＳ Ｐゴシック" pitchFamily="34" charset="-128"/>
              </a:defRPr>
            </a:lvl1pPr>
            <a:lvl2pPr marL="742950" indent="-285750" eaLnBrk="0" hangingPunct="0">
              <a:defRPr>
                <a:solidFill>
                  <a:schemeClr val="bg1"/>
                </a:solidFill>
                <a:latin typeface="Tahoma" pitchFamily="34" charset="0"/>
                <a:ea typeface="ＭＳ Ｐゴシック" pitchFamily="34" charset="-128"/>
              </a:defRPr>
            </a:lvl2pPr>
            <a:lvl3pPr marL="1143000" indent="-228600" eaLnBrk="0" hangingPunct="0">
              <a:defRPr>
                <a:solidFill>
                  <a:schemeClr val="bg1"/>
                </a:solidFill>
                <a:latin typeface="Tahoma" pitchFamily="34" charset="0"/>
                <a:ea typeface="ＭＳ Ｐゴシック" pitchFamily="34" charset="-128"/>
              </a:defRPr>
            </a:lvl3pPr>
            <a:lvl4pPr marL="1600200" indent="-228600" eaLnBrk="0" hangingPunct="0">
              <a:defRPr>
                <a:solidFill>
                  <a:schemeClr val="bg1"/>
                </a:solidFill>
                <a:latin typeface="Tahoma" pitchFamily="34" charset="0"/>
                <a:ea typeface="ＭＳ Ｐゴシック" pitchFamily="34" charset="-128"/>
              </a:defRPr>
            </a:lvl4pPr>
            <a:lvl5pPr marL="2057400" indent="-228600" eaLnBrk="0" hangingPunct="0">
              <a:defRPr>
                <a:solidFill>
                  <a:schemeClr val="bg1"/>
                </a:solidFill>
                <a:latin typeface="Tahoma" pitchFamily="34" charset="0"/>
                <a:ea typeface="ＭＳ Ｐゴシック" pitchFamily="34" charset="-128"/>
              </a:defRPr>
            </a:lvl5pPr>
            <a:lvl6pPr marL="2514600" indent="-228600" eaLnBrk="0" fontAlgn="base" hangingPunct="0">
              <a:spcBef>
                <a:spcPct val="0"/>
              </a:spcBef>
              <a:spcAft>
                <a:spcPct val="0"/>
              </a:spcAft>
              <a:defRPr>
                <a:solidFill>
                  <a:schemeClr val="bg1"/>
                </a:solidFill>
                <a:latin typeface="Tahoma" pitchFamily="34" charset="0"/>
                <a:ea typeface="ＭＳ Ｐゴシック" pitchFamily="34" charset="-128"/>
              </a:defRPr>
            </a:lvl6pPr>
            <a:lvl7pPr marL="2971800" indent="-228600" eaLnBrk="0" fontAlgn="base" hangingPunct="0">
              <a:spcBef>
                <a:spcPct val="0"/>
              </a:spcBef>
              <a:spcAft>
                <a:spcPct val="0"/>
              </a:spcAft>
              <a:defRPr>
                <a:solidFill>
                  <a:schemeClr val="bg1"/>
                </a:solidFill>
                <a:latin typeface="Tahoma" pitchFamily="34" charset="0"/>
                <a:ea typeface="ＭＳ Ｐゴシック" pitchFamily="34" charset="-128"/>
              </a:defRPr>
            </a:lvl7pPr>
            <a:lvl8pPr marL="3429000" indent="-228600" eaLnBrk="0" fontAlgn="base" hangingPunct="0">
              <a:spcBef>
                <a:spcPct val="0"/>
              </a:spcBef>
              <a:spcAft>
                <a:spcPct val="0"/>
              </a:spcAft>
              <a:defRPr>
                <a:solidFill>
                  <a:schemeClr val="bg1"/>
                </a:solidFill>
                <a:latin typeface="Tahoma" pitchFamily="34" charset="0"/>
                <a:ea typeface="ＭＳ Ｐゴシック" pitchFamily="34" charset="-128"/>
              </a:defRPr>
            </a:lvl8pPr>
            <a:lvl9pPr marL="3886200" indent="-228600" eaLnBrk="0" fontAlgn="base" hangingPunct="0">
              <a:spcBef>
                <a:spcPct val="0"/>
              </a:spcBef>
              <a:spcAft>
                <a:spcPct val="0"/>
              </a:spcAft>
              <a:defRPr>
                <a:solidFill>
                  <a:schemeClr val="bg1"/>
                </a:solidFill>
                <a:latin typeface="Tahoma" pitchFamily="34" charset="0"/>
                <a:ea typeface="ＭＳ Ｐゴシック" pitchFamily="34" charset="-128"/>
              </a:defRPr>
            </a:lvl9pPr>
          </a:lstStyle>
          <a:p>
            <a:pPr defTabSz="914290" eaLnBrk="1" fontAlgn="base" hangingPunct="1">
              <a:spcBef>
                <a:spcPct val="0"/>
              </a:spcBef>
              <a:spcAft>
                <a:spcPct val="0"/>
              </a:spcAft>
            </a:pPr>
            <a:r>
              <a:rPr lang="en-GB" altLang="en-US" sz="1400" dirty="0" smtClean="0">
                <a:solidFill>
                  <a:srgbClr val="00498B"/>
                </a:solidFill>
                <a:latin typeface="Arial" panose="020B0604020202020204" pitchFamily="34" charset="0"/>
                <a:cs typeface="Arial" pitchFamily="34" charset="0"/>
              </a:rPr>
              <a:t>Warfarin (quartiles of TTR)</a:t>
            </a:r>
          </a:p>
        </p:txBody>
      </p:sp>
      <p:graphicFrame>
        <p:nvGraphicFramePr>
          <p:cNvPr id="14" name="Table 13"/>
          <p:cNvGraphicFramePr>
            <a:graphicFrameLocks noGrp="1"/>
          </p:cNvGraphicFramePr>
          <p:nvPr>
            <p:extLst>
              <p:ext uri="{D42A27DB-BD31-4B8C-83A1-F6EECF244321}">
                <p14:modId xmlns:p14="http://schemas.microsoft.com/office/powerpoint/2010/main" val="2698769497"/>
              </p:ext>
            </p:extLst>
          </p:nvPr>
        </p:nvGraphicFramePr>
        <p:xfrm>
          <a:off x="128072" y="4017161"/>
          <a:ext cx="8099235" cy="2023602"/>
        </p:xfrm>
        <a:graphic>
          <a:graphicData uri="http://schemas.openxmlformats.org/drawingml/2006/table">
            <a:tbl>
              <a:tblPr firstRow="1" bandRow="1">
                <a:tableStyleId>{5C22544A-7EE6-4342-B048-85BDC9FD1C3A}</a:tableStyleId>
              </a:tblPr>
              <a:tblGrid>
                <a:gridCol w="2606565"/>
                <a:gridCol w="3541987"/>
                <a:gridCol w="1950683"/>
              </a:tblGrid>
              <a:tr h="382188">
                <a:tc>
                  <a:txBody>
                    <a:bodyPr/>
                    <a:lstStyle/>
                    <a:p>
                      <a:pPr>
                        <a:lnSpc>
                          <a:spcPts val="800"/>
                        </a:lnSpc>
                      </a:pPr>
                      <a:endParaRPr lang="en-GB" sz="14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800"/>
                        </a:lnSpc>
                      </a:pPr>
                      <a:endParaRPr lang="en-GB" sz="14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ts val="800"/>
                        </a:lnSpc>
                        <a:spcBef>
                          <a:spcPts val="0"/>
                        </a:spcBef>
                        <a:spcAft>
                          <a:spcPts val="0"/>
                        </a:spcAft>
                        <a:buClrTx/>
                        <a:buSzTx/>
                        <a:buFontTx/>
                        <a:buNone/>
                        <a:tabLst/>
                        <a:defRPr/>
                      </a:pPr>
                      <a:r>
                        <a:rPr lang="en-GB" sz="1400" b="1" dirty="0" smtClean="0">
                          <a:solidFill>
                            <a:schemeClr val="tx1"/>
                          </a:solidFill>
                          <a:latin typeface="Arial" panose="020B0604020202020204" pitchFamily="34" charset="0"/>
                          <a:cs typeface="Arial" panose="020B0604020202020204" pitchFamily="34" charset="0"/>
                        </a:rPr>
                        <a:t>HR (95% CI)</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73569">
                <a:tc>
                  <a:txBody>
                    <a:bodyPr/>
                    <a:lstStyle/>
                    <a:p>
                      <a:pPr algn="r">
                        <a:lnSpc>
                          <a:spcPts val="800"/>
                        </a:lnSpc>
                      </a:pPr>
                      <a:r>
                        <a:rPr lang="en-GB" sz="1400" b="0" dirty="0" smtClean="0">
                          <a:latin typeface="Arial" panose="020B0604020202020204" pitchFamily="34" charset="0"/>
                          <a:cs typeface="Arial" panose="020B0604020202020204" pitchFamily="34" charset="0"/>
                        </a:rPr>
                        <a:t>ASA</a:t>
                      </a:r>
                      <a:endParaRPr lang="en-GB" sz="1400" b="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800"/>
                        </a:lnSpc>
                      </a:pPr>
                      <a:endParaRPr lang="en-GB" sz="1400" b="1"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ts val="800"/>
                        </a:lnSpc>
                        <a:spcBef>
                          <a:spcPts val="0"/>
                        </a:spcBef>
                        <a:spcAft>
                          <a:spcPts val="0"/>
                        </a:spcAft>
                        <a:buClrTx/>
                        <a:buSzTx/>
                        <a:buFontTx/>
                        <a:buNone/>
                        <a:tabLst/>
                        <a:defRPr/>
                      </a:pPr>
                      <a:r>
                        <a:rPr lang="en-GB" sz="1400" b="0" dirty="0" smtClean="0">
                          <a:solidFill>
                            <a:schemeClr val="tx1"/>
                          </a:solidFill>
                          <a:latin typeface="Arial" panose="020B0604020202020204" pitchFamily="34" charset="0"/>
                          <a:cs typeface="Arial" panose="020B0604020202020204" pitchFamily="34" charset="0"/>
                        </a:rPr>
                        <a:t>0.73 (0.67</a:t>
                      </a:r>
                      <a:r>
                        <a:rPr lang="en-GB" sz="1400" b="0" dirty="0" smtClean="0">
                          <a:latin typeface="Arial" panose="020B0604020202020204" pitchFamily="34" charset="0"/>
                          <a:cs typeface="Arial" panose="020B0604020202020204" pitchFamily="34" charset="0"/>
                        </a:rPr>
                        <a:t>–0.81)</a:t>
                      </a:r>
                      <a:endParaRPr lang="en-GB" sz="1400" b="0" dirty="0" smtClean="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73569">
                <a:tc>
                  <a:txBody>
                    <a:bodyPr/>
                    <a:lstStyle/>
                    <a:p>
                      <a:pPr algn="r">
                        <a:lnSpc>
                          <a:spcPts val="800"/>
                        </a:lnSpc>
                      </a:pPr>
                      <a:r>
                        <a:rPr lang="en-GB" sz="1400" b="0" dirty="0" smtClean="0">
                          <a:latin typeface="Arial" panose="020B0604020202020204" pitchFamily="34" charset="0"/>
                          <a:cs typeface="Arial" panose="020B0604020202020204" pitchFamily="34" charset="0"/>
                        </a:rPr>
                        <a:t>Q1</a:t>
                      </a:r>
                      <a:endParaRPr lang="en-GB" sz="1400" b="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800"/>
                        </a:lnSpc>
                      </a:pPr>
                      <a:endParaRPr lang="en-GB" sz="1400" b="1"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ts val="800"/>
                        </a:lnSpc>
                        <a:spcBef>
                          <a:spcPts val="0"/>
                        </a:spcBef>
                        <a:spcAft>
                          <a:spcPts val="0"/>
                        </a:spcAft>
                        <a:buClrTx/>
                        <a:buSzTx/>
                        <a:buFontTx/>
                        <a:buNone/>
                        <a:tabLst/>
                        <a:defRPr/>
                      </a:pPr>
                      <a:r>
                        <a:rPr lang="en-GB" sz="1400" b="0" dirty="0" smtClean="0">
                          <a:solidFill>
                            <a:schemeClr val="tx1"/>
                          </a:solidFill>
                          <a:latin typeface="Arial" panose="020B0604020202020204" pitchFamily="34" charset="0"/>
                          <a:cs typeface="Arial" panose="020B0604020202020204" pitchFamily="34" charset="0"/>
                        </a:rPr>
                        <a:t>0.71</a:t>
                      </a:r>
                      <a:r>
                        <a:rPr lang="en-GB" sz="1400" b="0" baseline="0" dirty="0" smtClean="0">
                          <a:solidFill>
                            <a:schemeClr val="tx1"/>
                          </a:solidFill>
                          <a:latin typeface="Arial" panose="020B0604020202020204" pitchFamily="34" charset="0"/>
                          <a:cs typeface="Arial" panose="020B0604020202020204" pitchFamily="34" charset="0"/>
                        </a:rPr>
                        <a:t> (0.58</a:t>
                      </a:r>
                      <a:r>
                        <a:rPr lang="en-GB" sz="1400" b="0" dirty="0" smtClean="0">
                          <a:latin typeface="Arial" panose="020B0604020202020204" pitchFamily="34" charset="0"/>
                          <a:cs typeface="Arial" panose="020B0604020202020204" pitchFamily="34" charset="0"/>
                        </a:rPr>
                        <a:t>–0.87)</a:t>
                      </a:r>
                      <a:endParaRPr lang="en-GB" sz="1400" b="0" dirty="0" smtClean="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73569">
                <a:tc>
                  <a:txBody>
                    <a:bodyPr/>
                    <a:lstStyle/>
                    <a:p>
                      <a:pPr marL="180975" indent="0" algn="r">
                        <a:lnSpc>
                          <a:spcPts val="800"/>
                        </a:lnSpc>
                      </a:pPr>
                      <a:r>
                        <a:rPr lang="en-GB" sz="1400" b="0" dirty="0" smtClean="0">
                          <a:latin typeface="Arial" panose="020B0604020202020204" pitchFamily="34" charset="0"/>
                          <a:cs typeface="Arial" panose="020B0604020202020204" pitchFamily="34" charset="0"/>
                        </a:rPr>
                        <a:t> Q2</a:t>
                      </a:r>
                      <a:endParaRPr lang="en-GB" sz="1400" b="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800"/>
                        </a:lnSpc>
                      </a:pPr>
                      <a:endParaRPr lang="en-GB" sz="1400" b="1"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ts val="800"/>
                        </a:lnSpc>
                        <a:spcBef>
                          <a:spcPts val="0"/>
                        </a:spcBef>
                        <a:spcAft>
                          <a:spcPts val="0"/>
                        </a:spcAft>
                        <a:buClrTx/>
                        <a:buSzTx/>
                        <a:buFontTx/>
                        <a:buNone/>
                        <a:tabLst/>
                        <a:defRPr/>
                      </a:pPr>
                      <a:r>
                        <a:rPr lang="en-GB" sz="1400" b="0" dirty="0" smtClean="0">
                          <a:latin typeface="Arial" panose="020B0604020202020204" pitchFamily="34" charset="0"/>
                          <a:cs typeface="Arial" panose="020B0604020202020204" pitchFamily="34" charset="0"/>
                        </a:rPr>
                        <a:t>0.56 (0.45–0.69)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73569">
                <a:tc>
                  <a:txBody>
                    <a:bodyPr/>
                    <a:lstStyle/>
                    <a:p>
                      <a:pPr marL="0" indent="180975" algn="r">
                        <a:lnSpc>
                          <a:spcPts val="800"/>
                        </a:lnSpc>
                      </a:pPr>
                      <a:r>
                        <a:rPr lang="en-GB" sz="1400" b="0" dirty="0" smtClean="0">
                          <a:latin typeface="Arial" panose="020B0604020202020204" pitchFamily="34" charset="0"/>
                          <a:cs typeface="Arial" panose="020B0604020202020204" pitchFamily="34" charset="0"/>
                        </a:rPr>
                        <a:t> Q3</a:t>
                      </a:r>
                      <a:endParaRPr lang="en-GB" sz="1400" b="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800"/>
                        </a:lnSpc>
                      </a:pPr>
                      <a:endParaRPr lang="en-GB" sz="1400" b="1"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ts val="800"/>
                        </a:lnSpc>
                        <a:spcBef>
                          <a:spcPts val="0"/>
                        </a:spcBef>
                        <a:spcAft>
                          <a:spcPts val="0"/>
                        </a:spcAft>
                        <a:buClrTx/>
                        <a:buSzTx/>
                        <a:buFontTx/>
                        <a:buNone/>
                        <a:tabLst/>
                        <a:defRPr/>
                      </a:pPr>
                      <a:r>
                        <a:rPr lang="en-GB" sz="1400" b="0" dirty="0" smtClean="0">
                          <a:latin typeface="Arial" panose="020B0604020202020204" pitchFamily="34" charset="0"/>
                          <a:cs typeface="Arial" panose="020B0604020202020204" pitchFamily="34" charset="0"/>
                        </a:rPr>
                        <a:t>0.42 (0.33–0.53)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73569">
                <a:tc>
                  <a:txBody>
                    <a:bodyPr/>
                    <a:lstStyle/>
                    <a:p>
                      <a:pPr marL="0" indent="180975" algn="r">
                        <a:lnSpc>
                          <a:spcPts val="800"/>
                        </a:lnSpc>
                      </a:pPr>
                      <a:r>
                        <a:rPr lang="en-GB" sz="1400" b="0" dirty="0" smtClean="0">
                          <a:latin typeface="Arial" panose="020B0604020202020204" pitchFamily="34" charset="0"/>
                          <a:cs typeface="Arial" panose="020B0604020202020204" pitchFamily="34" charset="0"/>
                        </a:rPr>
                        <a:t> Q4</a:t>
                      </a:r>
                      <a:endParaRPr lang="en-GB" sz="1400" b="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800"/>
                        </a:lnSpc>
                      </a:pPr>
                      <a:endParaRPr lang="en-GB" sz="1400" b="1"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ts val="800"/>
                        </a:lnSpc>
                        <a:spcBef>
                          <a:spcPts val="0"/>
                        </a:spcBef>
                        <a:spcAft>
                          <a:spcPts val="0"/>
                        </a:spcAft>
                        <a:buClrTx/>
                        <a:buSzTx/>
                        <a:buFontTx/>
                        <a:buNone/>
                        <a:tabLst/>
                        <a:defRPr/>
                      </a:pPr>
                      <a:r>
                        <a:rPr lang="en-GB" sz="1400" b="0" dirty="0" smtClean="0">
                          <a:latin typeface="Arial" panose="020B0604020202020204" pitchFamily="34" charset="0"/>
                          <a:cs typeface="Arial" panose="020B0604020202020204" pitchFamily="34" charset="0"/>
                        </a:rPr>
                        <a:t>0.31 (0.23–0.40)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73569">
                <a:tc>
                  <a:txBody>
                    <a:bodyPr/>
                    <a:lstStyle/>
                    <a:p>
                      <a:pPr marL="0" indent="180975" algn="r">
                        <a:lnSpc>
                          <a:spcPts val="800"/>
                        </a:lnSpc>
                      </a:pPr>
                      <a:r>
                        <a:rPr lang="en-GB" sz="1400" b="0" dirty="0" smtClean="0">
                          <a:latin typeface="Arial" panose="020B0604020202020204" pitchFamily="34" charset="0"/>
                          <a:cs typeface="Arial" panose="020B0604020202020204" pitchFamily="34" charset="0"/>
                        </a:rPr>
                        <a:t> Dabigatran</a:t>
                      </a:r>
                      <a:endParaRPr lang="en-GB" sz="1400" b="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800"/>
                        </a:lnSpc>
                      </a:pPr>
                      <a:endParaRPr lang="en-GB" sz="1400" b="1"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ts val="800"/>
                        </a:lnSpc>
                        <a:spcBef>
                          <a:spcPts val="0"/>
                        </a:spcBef>
                        <a:spcAft>
                          <a:spcPts val="0"/>
                        </a:spcAft>
                        <a:buClrTx/>
                        <a:buSzTx/>
                        <a:buFontTx/>
                        <a:buNone/>
                        <a:tabLst/>
                        <a:defRPr/>
                      </a:pPr>
                      <a:r>
                        <a:rPr lang="en-GB" sz="1400" b="0" dirty="0" smtClean="0">
                          <a:latin typeface="Arial" panose="020B0604020202020204" pitchFamily="34" charset="0"/>
                          <a:cs typeface="Arial" panose="020B0604020202020204" pitchFamily="34" charset="0"/>
                        </a:rPr>
                        <a:t>0.20 (0.12–0.34)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pSp>
        <p:nvGrpSpPr>
          <p:cNvPr id="15" name="Group 14"/>
          <p:cNvGrpSpPr/>
          <p:nvPr/>
        </p:nvGrpSpPr>
        <p:grpSpPr>
          <a:xfrm>
            <a:off x="2590483" y="4085295"/>
            <a:ext cx="4302993" cy="2507943"/>
            <a:chOff x="2901875" y="3312599"/>
            <a:chExt cx="4302993" cy="2507943"/>
          </a:xfrm>
        </p:grpSpPr>
        <p:sp>
          <p:nvSpPr>
            <p:cNvPr id="16" name="Line 32"/>
            <p:cNvSpPr>
              <a:spLocks noChangeShapeType="1"/>
            </p:cNvSpPr>
            <p:nvPr/>
          </p:nvSpPr>
          <p:spPr bwMode="auto">
            <a:xfrm flipH="1" flipV="1">
              <a:off x="5066583" y="3312599"/>
              <a:ext cx="8122" cy="2245584"/>
            </a:xfrm>
            <a:prstGeom prst="line">
              <a:avLst/>
            </a:prstGeom>
            <a:noFill/>
            <a:ln w="12700">
              <a:solidFill>
                <a:srgbClr val="00498B"/>
              </a:solidFill>
              <a:prstDash val="lgDash"/>
              <a:round/>
              <a:headEnd/>
              <a:tailEnd/>
            </a:ln>
          </p:spPr>
          <p:txBody>
            <a:bodyPr/>
            <a:lstStyle/>
            <a:p>
              <a:pPr defTabSz="457200">
                <a:defRPr/>
              </a:pPr>
              <a:endParaRPr lang="en-GB" dirty="0">
                <a:solidFill>
                  <a:srgbClr val="0084CB"/>
                </a:solidFill>
                <a:latin typeface="Arial" panose="020B0604020202020204" pitchFamily="34" charset="0"/>
                <a:ea typeface="ＭＳ Ｐゴシック" charset="0"/>
                <a:cs typeface="Arial" pitchFamily="34" charset="0"/>
              </a:endParaRPr>
            </a:p>
          </p:txBody>
        </p:sp>
        <p:sp>
          <p:nvSpPr>
            <p:cNvPr id="17" name="Text Box 19"/>
            <p:cNvSpPr txBox="1">
              <a:spLocks noChangeArrowheads="1"/>
            </p:cNvSpPr>
            <p:nvPr/>
          </p:nvSpPr>
          <p:spPr bwMode="auto">
            <a:xfrm>
              <a:off x="2901875" y="5640182"/>
              <a:ext cx="430466" cy="180360"/>
            </a:xfrm>
            <a:prstGeom prst="rect">
              <a:avLst/>
            </a:prstGeom>
            <a:noFill/>
            <a:ln w="9525">
              <a:noFill/>
              <a:miter lim="800000"/>
              <a:headEnd/>
              <a:tailEnd/>
            </a:ln>
          </p:spPr>
          <p:txBody>
            <a:bodyPr wrap="square" lIns="0" tIns="0" rIns="0" bIns="0">
              <a:spAutoFit/>
            </a:bodyPr>
            <a:lstStyle/>
            <a:p>
              <a:pPr algn="ctr" defTabSz="457200">
                <a:defRPr/>
              </a:pPr>
              <a:r>
                <a:rPr lang="en-US" sz="1200" dirty="0" smtClean="0">
                  <a:solidFill>
                    <a:srgbClr val="03497C"/>
                  </a:solidFill>
                  <a:latin typeface="Arial" panose="020B0604020202020204" pitchFamily="34" charset="0"/>
                  <a:ea typeface="ＭＳ Ｐゴシック" charset="0"/>
                  <a:cs typeface="Arial" pitchFamily="34" charset="0"/>
                </a:rPr>
                <a:t>0.1</a:t>
              </a:r>
              <a:endParaRPr lang="en-US" sz="1200" dirty="0">
                <a:solidFill>
                  <a:srgbClr val="03497C"/>
                </a:solidFill>
                <a:latin typeface="Arial" panose="020B0604020202020204" pitchFamily="34" charset="0"/>
                <a:ea typeface="ＭＳ Ｐゴシック" charset="0"/>
                <a:cs typeface="Arial" pitchFamily="34" charset="0"/>
              </a:endParaRPr>
            </a:p>
          </p:txBody>
        </p:sp>
        <p:sp>
          <p:nvSpPr>
            <p:cNvPr id="18" name="Line 32"/>
            <p:cNvSpPr>
              <a:spLocks noChangeShapeType="1"/>
            </p:cNvSpPr>
            <p:nvPr/>
          </p:nvSpPr>
          <p:spPr bwMode="auto">
            <a:xfrm rot="5400000" flipH="1" flipV="1">
              <a:off x="4824531" y="3887736"/>
              <a:ext cx="0" cy="3330765"/>
            </a:xfrm>
            <a:prstGeom prst="line">
              <a:avLst/>
            </a:prstGeom>
            <a:noFill/>
            <a:ln w="12700" cap="sq">
              <a:solidFill>
                <a:srgbClr val="00498B"/>
              </a:solidFill>
              <a:miter lim="800000"/>
              <a:headEnd/>
              <a:tailEnd/>
            </a:ln>
          </p:spPr>
          <p:txBody>
            <a:bodyPr/>
            <a:lstStyle/>
            <a:p>
              <a:pPr defTabSz="457200">
                <a:defRPr/>
              </a:pPr>
              <a:endParaRPr lang="en-GB" dirty="0">
                <a:solidFill>
                  <a:srgbClr val="0084CB"/>
                </a:solidFill>
                <a:latin typeface="Arial" panose="020B0604020202020204" pitchFamily="34" charset="0"/>
                <a:ea typeface="ＭＳ Ｐゴシック" charset="0"/>
                <a:cs typeface="Arial" pitchFamily="34" charset="0"/>
              </a:endParaRPr>
            </a:p>
          </p:txBody>
        </p:sp>
        <p:sp>
          <p:nvSpPr>
            <p:cNvPr id="21" name="Text Box 19"/>
            <p:cNvSpPr txBox="1">
              <a:spLocks noChangeArrowheads="1"/>
            </p:cNvSpPr>
            <p:nvPr/>
          </p:nvSpPr>
          <p:spPr bwMode="auto">
            <a:xfrm>
              <a:off x="4857884" y="5640182"/>
              <a:ext cx="430466" cy="180360"/>
            </a:xfrm>
            <a:prstGeom prst="rect">
              <a:avLst/>
            </a:prstGeom>
            <a:noFill/>
            <a:ln w="9525">
              <a:noFill/>
              <a:miter lim="800000"/>
              <a:headEnd/>
              <a:tailEnd/>
            </a:ln>
          </p:spPr>
          <p:txBody>
            <a:bodyPr wrap="square" lIns="0" tIns="0" rIns="0" bIns="0">
              <a:spAutoFit/>
            </a:bodyPr>
            <a:lstStyle/>
            <a:p>
              <a:pPr algn="ctr" defTabSz="457200">
                <a:defRPr/>
              </a:pPr>
              <a:r>
                <a:rPr lang="en-US" sz="1200" dirty="0" smtClean="0">
                  <a:solidFill>
                    <a:srgbClr val="03497C"/>
                  </a:solidFill>
                  <a:latin typeface="Arial" panose="020B0604020202020204" pitchFamily="34" charset="0"/>
                  <a:ea typeface="ＭＳ Ｐゴシック" charset="0"/>
                  <a:cs typeface="Arial" pitchFamily="34" charset="0"/>
                </a:rPr>
                <a:t>1</a:t>
              </a:r>
              <a:endParaRPr lang="en-US" sz="1200" dirty="0">
                <a:solidFill>
                  <a:srgbClr val="03497C"/>
                </a:solidFill>
                <a:latin typeface="Arial" panose="020B0604020202020204" pitchFamily="34" charset="0"/>
                <a:ea typeface="ＭＳ Ｐゴシック" charset="0"/>
                <a:cs typeface="Arial" pitchFamily="34" charset="0"/>
              </a:endParaRPr>
            </a:p>
          </p:txBody>
        </p:sp>
        <p:sp>
          <p:nvSpPr>
            <p:cNvPr id="22" name="Line 34"/>
            <p:cNvSpPr>
              <a:spLocks noChangeShapeType="1"/>
            </p:cNvSpPr>
            <p:nvPr/>
          </p:nvSpPr>
          <p:spPr bwMode="auto">
            <a:xfrm flipV="1">
              <a:off x="5073117" y="5558186"/>
              <a:ext cx="1588" cy="57557"/>
            </a:xfrm>
            <a:prstGeom prst="line">
              <a:avLst/>
            </a:prstGeom>
            <a:noFill/>
            <a:ln w="12700" cap="sq">
              <a:solidFill>
                <a:srgbClr val="00498B"/>
              </a:solidFill>
              <a:miter lim="800000"/>
              <a:headEnd/>
              <a:tailEnd/>
            </a:ln>
          </p:spPr>
          <p:txBody>
            <a:bodyPr/>
            <a:lstStyle/>
            <a:p>
              <a:pPr defTabSz="457200">
                <a:defRPr/>
              </a:pPr>
              <a:endParaRPr lang="en-GB" dirty="0">
                <a:solidFill>
                  <a:srgbClr val="0084CB"/>
                </a:solidFill>
                <a:latin typeface="Arial" panose="020B0604020202020204" pitchFamily="34" charset="0"/>
                <a:ea typeface="ＭＳ Ｐゴシック" charset="0"/>
                <a:cs typeface="Arial" pitchFamily="34" charset="0"/>
              </a:endParaRPr>
            </a:p>
          </p:txBody>
        </p:sp>
        <p:grpSp>
          <p:nvGrpSpPr>
            <p:cNvPr id="32" name="Group 31"/>
            <p:cNvGrpSpPr/>
            <p:nvPr/>
          </p:nvGrpSpPr>
          <p:grpSpPr>
            <a:xfrm>
              <a:off x="3444287" y="4770391"/>
              <a:ext cx="266444" cy="90000"/>
              <a:chOff x="3444287" y="4770391"/>
              <a:chExt cx="266444" cy="90000"/>
            </a:xfrm>
          </p:grpSpPr>
          <p:sp>
            <p:nvSpPr>
              <p:cNvPr id="40" name="Line 27"/>
              <p:cNvSpPr>
                <a:spLocks noChangeShapeType="1"/>
              </p:cNvSpPr>
              <p:nvPr/>
            </p:nvSpPr>
            <p:spPr bwMode="auto">
              <a:xfrm rot="10800000">
                <a:off x="3444287" y="4817919"/>
                <a:ext cx="266444" cy="0"/>
              </a:xfrm>
              <a:prstGeom prst="line">
                <a:avLst/>
              </a:prstGeom>
              <a:noFill/>
              <a:ln w="19050" cap="flat" cmpd="sng">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dirty="0">
                  <a:solidFill>
                    <a:srgbClr val="03497C"/>
                  </a:solidFill>
                  <a:latin typeface="Arial" panose="020B0604020202020204" pitchFamily="34" charset="0"/>
                  <a:cs typeface="Arial" pitchFamily="34" charset="0"/>
                </a:endParaRPr>
              </a:p>
            </p:txBody>
          </p:sp>
          <p:sp>
            <p:nvSpPr>
              <p:cNvPr id="39" name="Oval 38"/>
              <p:cNvSpPr/>
              <p:nvPr/>
            </p:nvSpPr>
            <p:spPr>
              <a:xfrm>
                <a:off x="3532567" y="4770391"/>
                <a:ext cx="90000" cy="90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dirty="0" smtClean="0">
                  <a:solidFill>
                    <a:srgbClr val="0F5385"/>
                  </a:solidFill>
                  <a:latin typeface="Arial" panose="020B0604020202020204" pitchFamily="34" charset="0"/>
                  <a:cs typeface="Arial" panose="020B0604020202020204" pitchFamily="34" charset="0"/>
                </a:endParaRPr>
              </a:p>
            </p:txBody>
          </p:sp>
        </p:grpSp>
        <p:grpSp>
          <p:nvGrpSpPr>
            <p:cNvPr id="33" name="Group 32"/>
            <p:cNvGrpSpPr/>
            <p:nvPr/>
          </p:nvGrpSpPr>
          <p:grpSpPr>
            <a:xfrm>
              <a:off x="3149659" y="5068882"/>
              <a:ext cx="399405" cy="90000"/>
              <a:chOff x="3149659" y="5068882"/>
              <a:chExt cx="399405" cy="90000"/>
            </a:xfrm>
          </p:grpSpPr>
          <p:sp>
            <p:nvSpPr>
              <p:cNvPr id="38" name="Line 27"/>
              <p:cNvSpPr>
                <a:spLocks noChangeShapeType="1"/>
              </p:cNvSpPr>
              <p:nvPr/>
            </p:nvSpPr>
            <p:spPr bwMode="auto">
              <a:xfrm rot="10800000">
                <a:off x="3149659" y="5122400"/>
                <a:ext cx="399405" cy="0"/>
              </a:xfrm>
              <a:prstGeom prst="line">
                <a:avLst/>
              </a:prstGeom>
              <a:noFill/>
              <a:ln w="19050" cap="flat" cmpd="sng">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dirty="0">
                  <a:solidFill>
                    <a:srgbClr val="03497C"/>
                  </a:solidFill>
                  <a:latin typeface="Arial" panose="020B0604020202020204" pitchFamily="34" charset="0"/>
                  <a:cs typeface="Arial" pitchFamily="34" charset="0"/>
                </a:endParaRPr>
              </a:p>
            </p:txBody>
          </p:sp>
          <p:sp>
            <p:nvSpPr>
              <p:cNvPr id="37" name="Oval 36"/>
              <p:cNvSpPr/>
              <p:nvPr/>
            </p:nvSpPr>
            <p:spPr>
              <a:xfrm>
                <a:off x="3329732" y="5068882"/>
                <a:ext cx="90000" cy="90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dirty="0" smtClean="0">
                  <a:solidFill>
                    <a:srgbClr val="0F5385"/>
                  </a:solidFill>
                  <a:latin typeface="Arial" panose="020B0604020202020204" pitchFamily="34" charset="0"/>
                  <a:cs typeface="Arial" panose="020B0604020202020204" pitchFamily="34" charset="0"/>
                </a:endParaRPr>
              </a:p>
            </p:txBody>
          </p:sp>
        </p:grpSp>
        <p:sp>
          <p:nvSpPr>
            <p:cNvPr id="34" name="Line 34"/>
            <p:cNvSpPr>
              <a:spLocks noChangeShapeType="1"/>
            </p:cNvSpPr>
            <p:nvPr/>
          </p:nvSpPr>
          <p:spPr bwMode="auto">
            <a:xfrm flipV="1">
              <a:off x="3117503" y="5558186"/>
              <a:ext cx="1588" cy="57557"/>
            </a:xfrm>
            <a:prstGeom prst="line">
              <a:avLst/>
            </a:prstGeom>
            <a:noFill/>
            <a:ln w="12700" cap="sq">
              <a:solidFill>
                <a:srgbClr val="00498B"/>
              </a:solidFill>
              <a:miter lim="800000"/>
              <a:headEnd/>
              <a:tailEnd/>
            </a:ln>
          </p:spPr>
          <p:txBody>
            <a:bodyPr/>
            <a:lstStyle/>
            <a:p>
              <a:pPr defTabSz="457200">
                <a:defRPr/>
              </a:pPr>
              <a:endParaRPr lang="en-GB" dirty="0">
                <a:solidFill>
                  <a:srgbClr val="0084CB"/>
                </a:solidFill>
                <a:latin typeface="Arial" panose="020B0604020202020204" pitchFamily="34" charset="0"/>
                <a:ea typeface="ＭＳ Ｐゴシック" charset="0"/>
                <a:cs typeface="Arial" pitchFamily="34" charset="0"/>
              </a:endParaRPr>
            </a:p>
          </p:txBody>
        </p:sp>
        <p:sp>
          <p:nvSpPr>
            <p:cNvPr id="35" name="Rectangle 34"/>
            <p:cNvSpPr/>
            <p:nvPr/>
          </p:nvSpPr>
          <p:spPr>
            <a:xfrm>
              <a:off x="3159148" y="5312678"/>
              <a:ext cx="1872000" cy="216000"/>
            </a:xfrm>
            <a:prstGeom prst="rect">
              <a:avLst/>
            </a:prstGeom>
            <a:solidFill>
              <a:schemeClr val="tx1"/>
            </a:solidFill>
            <a:ln w="25400" cap="flat" cmpd="sng" algn="ctr">
              <a:noFill/>
              <a:prstDash val="solid"/>
            </a:ln>
            <a:effectLst/>
          </p:spPr>
          <p:txBody>
            <a:bodyPr lIns="0" rIns="0" rtlCol="0" anchor="ctr"/>
            <a:lstStyle/>
            <a:p>
              <a:pPr algn="ctr" defTabSz="457200" fontAlgn="base">
                <a:spcBef>
                  <a:spcPct val="0"/>
                </a:spcBef>
                <a:spcAft>
                  <a:spcPct val="0"/>
                </a:spcAft>
                <a:defRPr/>
              </a:pPr>
              <a:r>
                <a:rPr lang="en-GB" sz="1200" b="1" kern="0" dirty="0" smtClean="0">
                  <a:solidFill>
                    <a:srgbClr val="FFFFFF"/>
                  </a:solidFill>
                  <a:latin typeface="Arial" panose="020B0604020202020204" pitchFamily="34" charset="0"/>
                  <a:cs typeface="Arial" pitchFamily="34" charset="0"/>
                </a:rPr>
                <a:t>Decreased risk of stroke</a:t>
              </a:r>
            </a:p>
          </p:txBody>
        </p:sp>
        <p:sp>
          <p:nvSpPr>
            <p:cNvPr id="36" name="Rectangle 35"/>
            <p:cNvSpPr/>
            <p:nvPr/>
          </p:nvSpPr>
          <p:spPr>
            <a:xfrm>
              <a:off x="5122208" y="5312678"/>
              <a:ext cx="2082660" cy="216000"/>
            </a:xfrm>
            <a:prstGeom prst="rect">
              <a:avLst/>
            </a:prstGeom>
            <a:solidFill>
              <a:srgbClr val="FFFFFF">
                <a:lumMod val="65000"/>
              </a:srgbClr>
            </a:solidFill>
            <a:ln w="25400" cap="flat" cmpd="sng" algn="ctr">
              <a:noFill/>
              <a:prstDash val="solid"/>
            </a:ln>
            <a:effectLst/>
          </p:spPr>
          <p:txBody>
            <a:bodyPr lIns="0" rIns="0" rtlCol="0" anchor="ctr"/>
            <a:lstStyle/>
            <a:p>
              <a:pPr algn="ctr" defTabSz="457200" fontAlgn="base">
                <a:spcBef>
                  <a:spcPct val="0"/>
                </a:spcBef>
                <a:spcAft>
                  <a:spcPct val="0"/>
                </a:spcAft>
                <a:defRPr/>
              </a:pPr>
              <a:r>
                <a:rPr lang="en-GB" sz="1200" b="1" kern="0" dirty="0" smtClean="0">
                  <a:solidFill>
                    <a:srgbClr val="FFFFFF"/>
                  </a:solidFill>
                  <a:latin typeface="Arial" panose="020B0604020202020204" pitchFamily="34" charset="0"/>
                  <a:cs typeface="Arial" pitchFamily="34" charset="0"/>
                </a:rPr>
                <a:t>Increased risk of stroke</a:t>
              </a:r>
            </a:p>
          </p:txBody>
        </p:sp>
      </p:grpSp>
      <p:sp>
        <p:nvSpPr>
          <p:cNvPr id="59" name="Freeform 9"/>
          <p:cNvSpPr>
            <a:spLocks/>
          </p:cNvSpPr>
          <p:nvPr/>
        </p:nvSpPr>
        <p:spPr bwMode="auto">
          <a:xfrm rot="5400000">
            <a:off x="1751869" y="5083068"/>
            <a:ext cx="1019539" cy="146103"/>
          </a:xfrm>
          <a:custGeom>
            <a:avLst/>
            <a:gdLst>
              <a:gd name="T0" fmla="*/ 0 w 3269411"/>
              <a:gd name="T1" fmla="*/ 0 h 163902"/>
              <a:gd name="T2" fmla="*/ 0 w 3269411"/>
              <a:gd name="T3" fmla="*/ 108000 h 163902"/>
              <a:gd name="T4" fmla="*/ 3269411 w 3269411"/>
              <a:gd name="T5" fmla="*/ 108000 h 163902"/>
              <a:gd name="T6" fmla="*/ 3269411 w 3269411"/>
              <a:gd name="T7" fmla="*/ 11369 h 16390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269411" h="163902">
                <a:moveTo>
                  <a:pt x="0" y="0"/>
                </a:moveTo>
                <a:lnTo>
                  <a:pt x="0" y="163902"/>
                </a:lnTo>
                <a:lnTo>
                  <a:pt x="3269411" y="163902"/>
                </a:lnTo>
                <a:lnTo>
                  <a:pt x="3269411" y="17253"/>
                </a:lnTo>
              </a:path>
            </a:pathLst>
          </a:custGeom>
          <a:noFill/>
          <a:ln w="19050" cap="flat" cmpd="sng" algn="ctr">
            <a:solidFill>
              <a:srgbClr val="00498B"/>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91414" tIns="45708" rIns="91414" bIns="45708" anchor="ctr"/>
          <a:lstStyle/>
          <a:p>
            <a:pPr defTabSz="914290" fontAlgn="base">
              <a:spcBef>
                <a:spcPct val="0"/>
              </a:spcBef>
              <a:spcAft>
                <a:spcPct val="0"/>
              </a:spcAft>
              <a:defRPr/>
            </a:pPr>
            <a:endParaRPr lang="en-GB" kern="0" dirty="0">
              <a:solidFill>
                <a:srgbClr val="FFFFFF"/>
              </a:solidFill>
              <a:latin typeface="Tahoma" pitchFamily="34" charset="0"/>
              <a:ea typeface="ＭＳ Ｐゴシック" pitchFamily="34" charset="-128"/>
              <a:cs typeface="Arial" pitchFamily="34" charset="0"/>
            </a:endParaRPr>
          </a:p>
        </p:txBody>
      </p:sp>
      <p:sp>
        <p:nvSpPr>
          <p:cNvPr id="60" name="TextBox 10"/>
          <p:cNvSpPr txBox="1">
            <a:spLocks noChangeArrowheads="1"/>
          </p:cNvSpPr>
          <p:nvPr/>
        </p:nvSpPr>
        <p:spPr bwMode="auto">
          <a:xfrm>
            <a:off x="745064" y="4966262"/>
            <a:ext cx="147538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a:spAutoFit/>
          </a:bodyPr>
          <a:lstStyle>
            <a:lvl1pPr eaLnBrk="0" hangingPunct="0">
              <a:defRPr>
                <a:solidFill>
                  <a:schemeClr val="bg1"/>
                </a:solidFill>
                <a:latin typeface="Tahoma" pitchFamily="34" charset="0"/>
                <a:ea typeface="ＭＳ Ｐゴシック" pitchFamily="34" charset="-128"/>
              </a:defRPr>
            </a:lvl1pPr>
            <a:lvl2pPr marL="742950" indent="-285750" eaLnBrk="0" hangingPunct="0">
              <a:defRPr>
                <a:solidFill>
                  <a:schemeClr val="bg1"/>
                </a:solidFill>
                <a:latin typeface="Tahoma" pitchFamily="34" charset="0"/>
                <a:ea typeface="ＭＳ Ｐゴシック" pitchFamily="34" charset="-128"/>
              </a:defRPr>
            </a:lvl2pPr>
            <a:lvl3pPr marL="1143000" indent="-228600" eaLnBrk="0" hangingPunct="0">
              <a:defRPr>
                <a:solidFill>
                  <a:schemeClr val="bg1"/>
                </a:solidFill>
                <a:latin typeface="Tahoma" pitchFamily="34" charset="0"/>
                <a:ea typeface="ＭＳ Ｐゴシック" pitchFamily="34" charset="-128"/>
              </a:defRPr>
            </a:lvl3pPr>
            <a:lvl4pPr marL="1600200" indent="-228600" eaLnBrk="0" hangingPunct="0">
              <a:defRPr>
                <a:solidFill>
                  <a:schemeClr val="bg1"/>
                </a:solidFill>
                <a:latin typeface="Tahoma" pitchFamily="34" charset="0"/>
                <a:ea typeface="ＭＳ Ｐゴシック" pitchFamily="34" charset="-128"/>
              </a:defRPr>
            </a:lvl4pPr>
            <a:lvl5pPr marL="2057400" indent="-228600" eaLnBrk="0" hangingPunct="0">
              <a:defRPr>
                <a:solidFill>
                  <a:schemeClr val="bg1"/>
                </a:solidFill>
                <a:latin typeface="Tahoma" pitchFamily="34" charset="0"/>
                <a:ea typeface="ＭＳ Ｐゴシック" pitchFamily="34" charset="-128"/>
              </a:defRPr>
            </a:lvl5pPr>
            <a:lvl6pPr marL="2514600" indent="-228600" eaLnBrk="0" fontAlgn="base" hangingPunct="0">
              <a:spcBef>
                <a:spcPct val="0"/>
              </a:spcBef>
              <a:spcAft>
                <a:spcPct val="0"/>
              </a:spcAft>
              <a:defRPr>
                <a:solidFill>
                  <a:schemeClr val="bg1"/>
                </a:solidFill>
                <a:latin typeface="Tahoma" pitchFamily="34" charset="0"/>
                <a:ea typeface="ＭＳ Ｐゴシック" pitchFamily="34" charset="-128"/>
              </a:defRPr>
            </a:lvl6pPr>
            <a:lvl7pPr marL="2971800" indent="-228600" eaLnBrk="0" fontAlgn="base" hangingPunct="0">
              <a:spcBef>
                <a:spcPct val="0"/>
              </a:spcBef>
              <a:spcAft>
                <a:spcPct val="0"/>
              </a:spcAft>
              <a:defRPr>
                <a:solidFill>
                  <a:schemeClr val="bg1"/>
                </a:solidFill>
                <a:latin typeface="Tahoma" pitchFamily="34" charset="0"/>
                <a:ea typeface="ＭＳ Ｐゴシック" pitchFamily="34" charset="-128"/>
              </a:defRPr>
            </a:lvl7pPr>
            <a:lvl8pPr marL="3429000" indent="-228600" eaLnBrk="0" fontAlgn="base" hangingPunct="0">
              <a:spcBef>
                <a:spcPct val="0"/>
              </a:spcBef>
              <a:spcAft>
                <a:spcPct val="0"/>
              </a:spcAft>
              <a:defRPr>
                <a:solidFill>
                  <a:schemeClr val="bg1"/>
                </a:solidFill>
                <a:latin typeface="Tahoma" pitchFamily="34" charset="0"/>
                <a:ea typeface="ＭＳ Ｐゴシック" pitchFamily="34" charset="-128"/>
              </a:defRPr>
            </a:lvl8pPr>
            <a:lvl9pPr marL="3886200" indent="-228600" eaLnBrk="0" fontAlgn="base" hangingPunct="0">
              <a:spcBef>
                <a:spcPct val="0"/>
              </a:spcBef>
              <a:spcAft>
                <a:spcPct val="0"/>
              </a:spcAft>
              <a:defRPr>
                <a:solidFill>
                  <a:schemeClr val="bg1"/>
                </a:solidFill>
                <a:latin typeface="Tahoma" pitchFamily="34" charset="0"/>
                <a:ea typeface="ＭＳ Ｐゴシック" pitchFamily="34" charset="-128"/>
              </a:defRPr>
            </a:lvl9pPr>
          </a:lstStyle>
          <a:p>
            <a:pPr defTabSz="914290" eaLnBrk="1" fontAlgn="base" hangingPunct="1">
              <a:spcBef>
                <a:spcPct val="0"/>
              </a:spcBef>
              <a:spcAft>
                <a:spcPct val="0"/>
              </a:spcAft>
            </a:pPr>
            <a:r>
              <a:rPr lang="en-GB" altLang="en-US" sz="1400" dirty="0" smtClean="0">
                <a:solidFill>
                  <a:srgbClr val="00498B"/>
                </a:solidFill>
                <a:latin typeface="Arial" panose="020B0604020202020204" pitchFamily="34" charset="0"/>
                <a:cs typeface="Arial" pitchFamily="34" charset="0"/>
              </a:rPr>
              <a:t>Warfarin </a:t>
            </a:r>
            <a:br>
              <a:rPr lang="en-GB" altLang="en-US" sz="1400" dirty="0" smtClean="0">
                <a:solidFill>
                  <a:srgbClr val="00498B"/>
                </a:solidFill>
                <a:latin typeface="Arial" panose="020B0604020202020204" pitchFamily="34" charset="0"/>
                <a:cs typeface="Arial" pitchFamily="34" charset="0"/>
              </a:rPr>
            </a:br>
            <a:r>
              <a:rPr lang="en-GB" altLang="en-US" sz="1400" dirty="0" smtClean="0">
                <a:solidFill>
                  <a:srgbClr val="00498B"/>
                </a:solidFill>
                <a:latin typeface="Arial" panose="020B0604020202020204" pitchFamily="34" charset="0"/>
                <a:cs typeface="Arial" pitchFamily="34" charset="0"/>
              </a:rPr>
              <a:t>(quartiles of TTR)</a:t>
            </a:r>
          </a:p>
        </p:txBody>
      </p:sp>
      <p:sp>
        <p:nvSpPr>
          <p:cNvPr id="61" name="Line 27"/>
          <p:cNvSpPr>
            <a:spLocks noChangeShapeType="1"/>
          </p:cNvSpPr>
          <p:nvPr/>
        </p:nvSpPr>
        <p:spPr bwMode="auto">
          <a:xfrm rot="10800000">
            <a:off x="3474685" y="5059578"/>
            <a:ext cx="657139" cy="0"/>
          </a:xfrm>
          <a:prstGeom prst="line">
            <a:avLst/>
          </a:prstGeom>
          <a:noFill/>
          <a:ln w="19050" cap="flat" cmpd="sng">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dirty="0">
              <a:solidFill>
                <a:srgbClr val="03497C"/>
              </a:solidFill>
              <a:latin typeface="Arial" panose="020B0604020202020204" pitchFamily="34" charset="0"/>
              <a:cs typeface="Arial" pitchFamily="34" charset="0"/>
            </a:endParaRPr>
          </a:p>
        </p:txBody>
      </p:sp>
      <p:sp>
        <p:nvSpPr>
          <p:cNvPr id="62" name="Oval 61"/>
          <p:cNvSpPr/>
          <p:nvPr/>
        </p:nvSpPr>
        <p:spPr>
          <a:xfrm>
            <a:off x="3674322" y="5003542"/>
            <a:ext cx="90000" cy="90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dirty="0" smtClean="0">
              <a:solidFill>
                <a:srgbClr val="0F5385"/>
              </a:solidFill>
              <a:latin typeface="Arial" panose="020B0604020202020204" pitchFamily="34" charset="0"/>
              <a:cs typeface="Arial" panose="020B0604020202020204" pitchFamily="34" charset="0"/>
            </a:endParaRPr>
          </a:p>
        </p:txBody>
      </p:sp>
      <p:sp>
        <p:nvSpPr>
          <p:cNvPr id="63" name="Line 27"/>
          <p:cNvSpPr>
            <a:spLocks noChangeShapeType="1"/>
          </p:cNvSpPr>
          <p:nvPr/>
        </p:nvSpPr>
        <p:spPr bwMode="auto">
          <a:xfrm rot="10800000">
            <a:off x="3247842" y="5314071"/>
            <a:ext cx="399405" cy="0"/>
          </a:xfrm>
          <a:prstGeom prst="line">
            <a:avLst/>
          </a:prstGeom>
          <a:noFill/>
          <a:ln w="19050" cap="flat" cmpd="sng">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dirty="0">
              <a:solidFill>
                <a:srgbClr val="03497C"/>
              </a:solidFill>
              <a:latin typeface="Arial" panose="020B0604020202020204" pitchFamily="34" charset="0"/>
              <a:cs typeface="Arial" pitchFamily="34" charset="0"/>
            </a:endParaRPr>
          </a:p>
        </p:txBody>
      </p:sp>
      <p:sp>
        <p:nvSpPr>
          <p:cNvPr id="64" name="Oval 63"/>
          <p:cNvSpPr/>
          <p:nvPr/>
        </p:nvSpPr>
        <p:spPr>
          <a:xfrm>
            <a:off x="3399340" y="5270078"/>
            <a:ext cx="90000" cy="90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dirty="0" smtClean="0">
              <a:solidFill>
                <a:srgbClr val="0F5385"/>
              </a:solidFill>
              <a:latin typeface="Arial" panose="020B0604020202020204" pitchFamily="34" charset="0"/>
              <a:cs typeface="Arial" panose="020B0604020202020204" pitchFamily="34" charset="0"/>
            </a:endParaRPr>
          </a:p>
        </p:txBody>
      </p:sp>
      <p:sp>
        <p:nvSpPr>
          <p:cNvPr id="65" name="Line 27"/>
          <p:cNvSpPr>
            <a:spLocks noChangeShapeType="1"/>
          </p:cNvSpPr>
          <p:nvPr/>
        </p:nvSpPr>
        <p:spPr bwMode="auto">
          <a:xfrm rot="10800000">
            <a:off x="3752666" y="4780671"/>
            <a:ext cx="793825" cy="0"/>
          </a:xfrm>
          <a:prstGeom prst="line">
            <a:avLst/>
          </a:prstGeom>
          <a:noFill/>
          <a:ln w="19050" cap="flat" cmpd="sng">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dirty="0">
              <a:solidFill>
                <a:srgbClr val="03497C"/>
              </a:solidFill>
              <a:latin typeface="Arial" panose="020B0604020202020204" pitchFamily="34" charset="0"/>
              <a:cs typeface="Arial" pitchFamily="34" charset="0"/>
            </a:endParaRPr>
          </a:p>
        </p:txBody>
      </p:sp>
      <p:sp>
        <p:nvSpPr>
          <p:cNvPr id="66" name="Oval 65"/>
          <p:cNvSpPr/>
          <p:nvPr/>
        </p:nvSpPr>
        <p:spPr>
          <a:xfrm>
            <a:off x="4104190" y="4727153"/>
            <a:ext cx="90000" cy="90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dirty="0" smtClean="0">
              <a:solidFill>
                <a:srgbClr val="0F5385"/>
              </a:solidFill>
              <a:latin typeface="Arial" panose="020B0604020202020204" pitchFamily="34" charset="0"/>
              <a:cs typeface="Arial" panose="020B0604020202020204" pitchFamily="34" charset="0"/>
            </a:endParaRPr>
          </a:p>
        </p:txBody>
      </p:sp>
      <p:sp>
        <p:nvSpPr>
          <p:cNvPr id="67" name="Line 27"/>
          <p:cNvSpPr>
            <a:spLocks noChangeShapeType="1"/>
          </p:cNvSpPr>
          <p:nvPr/>
        </p:nvSpPr>
        <p:spPr bwMode="auto">
          <a:xfrm rot="10800000" flipV="1">
            <a:off x="4000316" y="4516654"/>
            <a:ext cx="469842" cy="0"/>
          </a:xfrm>
          <a:prstGeom prst="line">
            <a:avLst/>
          </a:prstGeom>
          <a:noFill/>
          <a:ln w="19050" cap="flat" cmpd="sng">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dirty="0">
              <a:solidFill>
                <a:srgbClr val="03497C"/>
              </a:solidFill>
              <a:latin typeface="Arial" panose="020B0604020202020204" pitchFamily="34" charset="0"/>
              <a:cs typeface="Arial" pitchFamily="34" charset="0"/>
            </a:endParaRPr>
          </a:p>
        </p:txBody>
      </p:sp>
      <p:sp>
        <p:nvSpPr>
          <p:cNvPr id="68" name="Oval 67"/>
          <p:cNvSpPr/>
          <p:nvPr/>
        </p:nvSpPr>
        <p:spPr>
          <a:xfrm>
            <a:off x="4180390" y="4460453"/>
            <a:ext cx="90000" cy="90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dirty="0" smtClean="0">
              <a:solidFill>
                <a:srgbClr val="0F5385"/>
              </a:solidFill>
              <a:latin typeface="Arial" panose="020B0604020202020204" pitchFamily="34" charset="0"/>
              <a:cs typeface="Arial" panose="020B0604020202020204" pitchFamily="34" charset="0"/>
            </a:endParaRPr>
          </a:p>
        </p:txBody>
      </p:sp>
      <p:sp>
        <p:nvSpPr>
          <p:cNvPr id="70" name="Text Box 19"/>
          <p:cNvSpPr txBox="1">
            <a:spLocks noChangeArrowheads="1"/>
          </p:cNvSpPr>
          <p:nvPr/>
        </p:nvSpPr>
        <p:spPr bwMode="auto">
          <a:xfrm>
            <a:off x="5963760" y="6428798"/>
            <a:ext cx="430466" cy="184666"/>
          </a:xfrm>
          <a:prstGeom prst="rect">
            <a:avLst/>
          </a:prstGeom>
          <a:noFill/>
          <a:ln w="9525">
            <a:noFill/>
            <a:miter lim="800000"/>
            <a:headEnd/>
            <a:tailEnd/>
          </a:ln>
        </p:spPr>
        <p:txBody>
          <a:bodyPr wrap="square" lIns="0" tIns="0" rIns="0" bIns="0">
            <a:spAutoFit/>
          </a:bodyPr>
          <a:lstStyle/>
          <a:p>
            <a:pPr algn="ctr" defTabSz="457200">
              <a:defRPr/>
            </a:pPr>
            <a:r>
              <a:rPr lang="en-US" sz="1200" dirty="0">
                <a:solidFill>
                  <a:srgbClr val="03497C"/>
                </a:solidFill>
                <a:latin typeface="Arial" panose="020B0604020202020204" pitchFamily="34" charset="0"/>
                <a:ea typeface="ＭＳ Ｐゴシック" charset="0"/>
                <a:cs typeface="Arial" pitchFamily="34" charset="0"/>
              </a:rPr>
              <a:t>1</a:t>
            </a:r>
            <a:r>
              <a:rPr lang="en-US" sz="1200" dirty="0" smtClean="0">
                <a:solidFill>
                  <a:srgbClr val="03497C"/>
                </a:solidFill>
                <a:latin typeface="Arial" panose="020B0604020202020204" pitchFamily="34" charset="0"/>
                <a:ea typeface="ＭＳ Ｐゴシック" charset="0"/>
                <a:cs typeface="Arial" pitchFamily="34" charset="0"/>
              </a:rPr>
              <a:t>.1</a:t>
            </a:r>
            <a:endParaRPr lang="en-US" sz="1200" dirty="0">
              <a:solidFill>
                <a:srgbClr val="03497C"/>
              </a:solidFill>
              <a:latin typeface="Arial" panose="020B0604020202020204" pitchFamily="34" charset="0"/>
              <a:ea typeface="ＭＳ Ｐゴシック" charset="0"/>
              <a:cs typeface="Arial" pitchFamily="34" charset="0"/>
            </a:endParaRPr>
          </a:p>
        </p:txBody>
      </p:sp>
      <p:sp>
        <p:nvSpPr>
          <p:cNvPr id="71" name="Line 34"/>
          <p:cNvSpPr>
            <a:spLocks noChangeShapeType="1"/>
          </p:cNvSpPr>
          <p:nvPr/>
        </p:nvSpPr>
        <p:spPr bwMode="auto">
          <a:xfrm flipV="1">
            <a:off x="6179388" y="6333154"/>
            <a:ext cx="1588" cy="57557"/>
          </a:xfrm>
          <a:prstGeom prst="line">
            <a:avLst/>
          </a:prstGeom>
          <a:noFill/>
          <a:ln w="12700" cap="sq">
            <a:solidFill>
              <a:srgbClr val="00498B"/>
            </a:solidFill>
            <a:miter lim="800000"/>
            <a:headEnd/>
            <a:tailEnd/>
          </a:ln>
        </p:spPr>
        <p:txBody>
          <a:bodyPr/>
          <a:lstStyle/>
          <a:p>
            <a:pPr defTabSz="457200">
              <a:defRPr/>
            </a:pPr>
            <a:endParaRPr lang="en-GB" dirty="0">
              <a:solidFill>
                <a:srgbClr val="0084CB"/>
              </a:solidFill>
              <a:latin typeface="Arial" panose="020B0604020202020204" pitchFamily="34" charset="0"/>
              <a:ea typeface="ＭＳ Ｐゴシック" charset="0"/>
              <a:cs typeface="Arial" pitchFamily="34" charset="0"/>
            </a:endParaRPr>
          </a:p>
        </p:txBody>
      </p:sp>
    </p:spTree>
    <p:extLst>
      <p:ext uri="{BB962C8B-B14F-4D97-AF65-F5344CB8AC3E}">
        <p14:creationId xmlns:p14="http://schemas.microsoft.com/office/powerpoint/2010/main" val="11788224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endParaRPr lang="en-US"/>
          </a:p>
        </p:txBody>
      </p:sp>
      <p:sp>
        <p:nvSpPr>
          <p:cNvPr id="3" name="Title 2"/>
          <p:cNvSpPr>
            <a:spLocks noGrp="1"/>
          </p:cNvSpPr>
          <p:nvPr>
            <p:ph type="title"/>
          </p:nvPr>
        </p:nvSpPr>
        <p:spPr/>
        <p:txBody>
          <a:bodyPr>
            <a:normAutofit fontScale="90000"/>
          </a:bodyPr>
          <a:lstStyle/>
          <a:p>
            <a:r>
              <a:rPr lang="en-US" dirty="0"/>
              <a:t>Kaplan-Meier Estimates of ischemic stroke-free survival </a:t>
            </a:r>
          </a:p>
        </p:txBody>
      </p:sp>
      <p:pic>
        <p:nvPicPr>
          <p:cNvPr id="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8188" y="2170113"/>
            <a:ext cx="5243512" cy="29368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Rectangle 65"/>
          <p:cNvSpPr>
            <a:spLocks noChangeArrowheads="1"/>
          </p:cNvSpPr>
          <p:nvPr/>
        </p:nvSpPr>
        <p:spPr bwMode="auto">
          <a:xfrm>
            <a:off x="6249988" y="1728788"/>
            <a:ext cx="2403475" cy="3254375"/>
          </a:xfrm>
          <a:prstGeom prst="rect">
            <a:avLst/>
          </a:prstGeom>
          <a:solidFill>
            <a:schemeClr val="tx1"/>
          </a:solidFill>
          <a:ln>
            <a:noFill/>
          </a:ln>
          <a:extLst/>
        </p:spPr>
        <p:txBody>
          <a:bodyPr lIns="91414" tIns="45708" rIns="91414" bIns="45708" anchor="ctr">
            <a:spAutoFit/>
          </a:bodyPr>
          <a:lstStyle/>
          <a:p>
            <a:pPr marL="85725" indent="-85725" fontAlgn="base" hangingPunct="0">
              <a:lnSpc>
                <a:spcPct val="93000"/>
              </a:lnSpc>
              <a:spcBef>
                <a:spcPct val="0"/>
              </a:spcBef>
              <a:spcAft>
                <a:spcPct val="0"/>
              </a:spcAft>
              <a:buSzPct val="45000"/>
              <a:tabLst>
                <a:tab pos="723900" algn="l"/>
                <a:tab pos="1447800" algn="l"/>
                <a:tab pos="2171700" algn="l"/>
                <a:tab pos="2895600" algn="l"/>
                <a:tab pos="3619500" algn="l"/>
                <a:tab pos="4343400" algn="l"/>
                <a:tab pos="5067300" algn="l"/>
              </a:tabLst>
            </a:pPr>
            <a:r>
              <a:rPr kumimoji="1" lang="en-US" altLang="ko-KR" sz="1300" dirty="0">
                <a:solidFill>
                  <a:srgbClr val="FFFFFF"/>
                </a:solidFill>
                <a:latin typeface="Tahoma" pitchFamily="34" charset="0"/>
                <a:ea typeface="굴림" pitchFamily="50" charset="-127"/>
                <a:cs typeface="Tahoma" pitchFamily="34" charset="0"/>
              </a:rPr>
              <a:t>Further analysis comparing patients on warfarin with TTR ≥70% (n=154) and patients on dabigatran, despite comparable CHA2DS2-VASc (4.10±1.53 vs. 4.12±1.49) and age  (73.8±9.2 vs. 74.5±9.5),    the risk of ischemic stroke in patients on dabigatran remained lower than of patients on warfarin with TTR ≥70%</a:t>
            </a:r>
          </a:p>
          <a:p>
            <a:pPr marL="85725" indent="-85725" fontAlgn="base" hangingPunct="0">
              <a:lnSpc>
                <a:spcPct val="93000"/>
              </a:lnSpc>
              <a:spcBef>
                <a:spcPct val="0"/>
              </a:spcBef>
              <a:spcAft>
                <a:spcPct val="0"/>
              </a:spcAft>
              <a:buSzPct val="45000"/>
              <a:tabLst>
                <a:tab pos="723900" algn="l"/>
                <a:tab pos="1447800" algn="l"/>
                <a:tab pos="2171700" algn="l"/>
                <a:tab pos="2895600" algn="l"/>
                <a:tab pos="3619500" algn="l"/>
                <a:tab pos="4343400" algn="l"/>
                <a:tab pos="5067300" algn="l"/>
              </a:tabLst>
            </a:pPr>
            <a:endParaRPr kumimoji="1" lang="en-US" altLang="ko-KR" sz="1300" dirty="0">
              <a:solidFill>
                <a:srgbClr val="FFFFFF"/>
              </a:solidFill>
              <a:latin typeface="Tahoma" pitchFamily="34" charset="0"/>
              <a:ea typeface="굴림" pitchFamily="50" charset="-127"/>
              <a:cs typeface="Tahoma" pitchFamily="34" charset="0"/>
            </a:endParaRPr>
          </a:p>
          <a:p>
            <a:pPr marL="85725" indent="-85725" fontAlgn="base" hangingPunct="0">
              <a:lnSpc>
                <a:spcPct val="93000"/>
              </a:lnSpc>
              <a:spcBef>
                <a:spcPct val="0"/>
              </a:spcBef>
              <a:spcAft>
                <a:spcPct val="0"/>
              </a:spcAft>
              <a:buSzPct val="45000"/>
              <a:tabLst>
                <a:tab pos="723900" algn="l"/>
                <a:tab pos="1447800" algn="l"/>
                <a:tab pos="2171700" algn="l"/>
                <a:tab pos="2895600" algn="l"/>
                <a:tab pos="3619500" algn="l"/>
                <a:tab pos="4343400" algn="l"/>
                <a:tab pos="5067300" algn="l"/>
              </a:tabLst>
            </a:pPr>
            <a:r>
              <a:rPr kumimoji="1" lang="en-US" altLang="ko-KR" sz="1300" dirty="0">
                <a:solidFill>
                  <a:srgbClr val="FFFFFF"/>
                </a:solidFill>
                <a:latin typeface="Tahoma" pitchFamily="34" charset="0"/>
                <a:ea typeface="굴림" pitchFamily="50" charset="-127"/>
                <a:cs typeface="Tahoma" pitchFamily="34" charset="0"/>
              </a:rPr>
              <a:t> </a:t>
            </a:r>
            <a:r>
              <a:rPr kumimoji="1" lang="en-US" altLang="ko-KR" sz="1300" b="1" dirty="0">
                <a:solidFill>
                  <a:srgbClr val="FFFFFF"/>
                </a:solidFill>
                <a:latin typeface="Tahoma" pitchFamily="34" charset="0"/>
                <a:ea typeface="굴림" pitchFamily="50" charset="-127"/>
                <a:cs typeface="Tahoma" pitchFamily="34" charset="0"/>
              </a:rPr>
              <a:t>(HR, 0.31; 95% CI, 0.15–0.66)</a:t>
            </a:r>
            <a:endParaRPr kumimoji="1" lang="en-GB" altLang="ko-KR" sz="1300" b="1" dirty="0">
              <a:solidFill>
                <a:srgbClr val="FFFFFF"/>
              </a:solidFill>
              <a:latin typeface="Tahoma" pitchFamily="34" charset="0"/>
              <a:ea typeface="굴림" pitchFamily="50" charset="-127"/>
              <a:cs typeface="Arial" pitchFamily="34" charset="0"/>
            </a:endParaRPr>
          </a:p>
          <a:p>
            <a:pPr marL="85725" indent="-85725" fontAlgn="base">
              <a:lnSpc>
                <a:spcPct val="93000"/>
              </a:lnSpc>
              <a:spcBef>
                <a:spcPct val="0"/>
              </a:spcBef>
              <a:spcAft>
                <a:spcPct val="0"/>
              </a:spcAft>
              <a:buSzPct val="45000"/>
              <a:tabLst>
                <a:tab pos="723900" algn="l"/>
                <a:tab pos="1447800" algn="l"/>
                <a:tab pos="2171700" algn="l"/>
                <a:tab pos="2895600" algn="l"/>
                <a:tab pos="3619500" algn="l"/>
                <a:tab pos="4343400" algn="l"/>
                <a:tab pos="5067300" algn="l"/>
              </a:tabLst>
            </a:pPr>
            <a:endParaRPr kumimoji="1" lang="en-GB" altLang="ko-KR" sz="1300" dirty="0">
              <a:solidFill>
                <a:srgbClr val="FFFFFF"/>
              </a:solidFill>
              <a:latin typeface="Arial" pitchFamily="34" charset="0"/>
              <a:ea typeface="msgothic"/>
              <a:cs typeface="msgothic"/>
            </a:endParaRPr>
          </a:p>
        </p:txBody>
      </p:sp>
    </p:spTree>
    <p:extLst>
      <p:ext uri="{BB962C8B-B14F-4D97-AF65-F5344CB8AC3E}">
        <p14:creationId xmlns:p14="http://schemas.microsoft.com/office/powerpoint/2010/main" val="6197976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e 12"/>
          <p:cNvGraphicFramePr>
            <a:graphicFrameLocks noGrp="1"/>
          </p:cNvGraphicFramePr>
          <p:nvPr>
            <p:extLst>
              <p:ext uri="{D42A27DB-BD31-4B8C-83A1-F6EECF244321}">
                <p14:modId xmlns:p14="http://schemas.microsoft.com/office/powerpoint/2010/main" val="190322232"/>
              </p:ext>
            </p:extLst>
          </p:nvPr>
        </p:nvGraphicFramePr>
        <p:xfrm>
          <a:off x="482166" y="4112161"/>
          <a:ext cx="8099235" cy="2023602"/>
        </p:xfrm>
        <a:graphic>
          <a:graphicData uri="http://schemas.openxmlformats.org/drawingml/2006/table">
            <a:tbl>
              <a:tblPr firstRow="1" bandRow="1">
                <a:tableStyleId>{5C22544A-7EE6-4342-B048-85BDC9FD1C3A}</a:tableStyleId>
              </a:tblPr>
              <a:tblGrid>
                <a:gridCol w="2606565"/>
                <a:gridCol w="3774414"/>
                <a:gridCol w="1718256"/>
              </a:tblGrid>
              <a:tr h="382188">
                <a:tc>
                  <a:txBody>
                    <a:bodyPr/>
                    <a:lstStyle/>
                    <a:p>
                      <a:pPr>
                        <a:lnSpc>
                          <a:spcPts val="800"/>
                        </a:lnSpc>
                      </a:pPr>
                      <a:endParaRPr lang="en-GB" sz="14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800"/>
                        </a:lnSpc>
                      </a:pPr>
                      <a:endParaRPr lang="en-GB" sz="14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ts val="800"/>
                        </a:lnSpc>
                        <a:spcBef>
                          <a:spcPts val="0"/>
                        </a:spcBef>
                        <a:spcAft>
                          <a:spcPts val="0"/>
                        </a:spcAft>
                        <a:buClrTx/>
                        <a:buSzTx/>
                        <a:buFontTx/>
                        <a:buNone/>
                        <a:tabLst/>
                        <a:defRPr/>
                      </a:pPr>
                      <a:r>
                        <a:rPr lang="en-GB" sz="1400" b="1" dirty="0" smtClean="0">
                          <a:solidFill>
                            <a:schemeClr val="tx1"/>
                          </a:solidFill>
                          <a:latin typeface="Arial" panose="020B0604020202020204" pitchFamily="34" charset="0"/>
                          <a:cs typeface="Arial" panose="020B0604020202020204" pitchFamily="34" charset="0"/>
                        </a:rPr>
                        <a:t>HR (95% CI)</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73569">
                <a:tc>
                  <a:txBody>
                    <a:bodyPr/>
                    <a:lstStyle/>
                    <a:p>
                      <a:pPr algn="r">
                        <a:lnSpc>
                          <a:spcPts val="800"/>
                        </a:lnSpc>
                      </a:pPr>
                      <a:r>
                        <a:rPr lang="en-GB" sz="1400" b="0" dirty="0" smtClean="0">
                          <a:latin typeface="Arial" panose="020B0604020202020204" pitchFamily="34" charset="0"/>
                          <a:cs typeface="Arial" panose="020B0604020202020204" pitchFamily="34" charset="0"/>
                        </a:rPr>
                        <a:t>ASA</a:t>
                      </a:r>
                      <a:endParaRPr lang="en-GB" sz="1400" b="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800"/>
                        </a:lnSpc>
                      </a:pPr>
                      <a:endParaRPr lang="en-GB" sz="1400" b="1"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ts val="800"/>
                        </a:lnSpc>
                        <a:spcBef>
                          <a:spcPts val="0"/>
                        </a:spcBef>
                        <a:spcAft>
                          <a:spcPts val="0"/>
                        </a:spcAft>
                        <a:buClrTx/>
                        <a:buSzTx/>
                        <a:buFontTx/>
                        <a:buNone/>
                        <a:tabLst/>
                        <a:defRPr/>
                      </a:pPr>
                      <a:r>
                        <a:rPr lang="en-GB" sz="1400" b="0" dirty="0" smtClean="0">
                          <a:solidFill>
                            <a:schemeClr val="tx1"/>
                          </a:solidFill>
                          <a:latin typeface="Arial" panose="020B0604020202020204" pitchFamily="34" charset="0"/>
                          <a:cs typeface="Arial" panose="020B0604020202020204" pitchFamily="34" charset="0"/>
                        </a:rPr>
                        <a:t>1.43 (0.97</a:t>
                      </a:r>
                      <a:r>
                        <a:rPr lang="en-GB" sz="1400" b="0" dirty="0" smtClean="0">
                          <a:latin typeface="Arial" panose="020B0604020202020204" pitchFamily="34" charset="0"/>
                          <a:cs typeface="Arial" panose="020B0604020202020204" pitchFamily="34" charset="0"/>
                        </a:rPr>
                        <a:t>–2.09)</a:t>
                      </a:r>
                      <a:endParaRPr lang="en-GB" sz="1400" b="0" dirty="0" smtClean="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73569">
                <a:tc>
                  <a:txBody>
                    <a:bodyPr/>
                    <a:lstStyle/>
                    <a:p>
                      <a:pPr algn="r">
                        <a:lnSpc>
                          <a:spcPts val="800"/>
                        </a:lnSpc>
                      </a:pPr>
                      <a:r>
                        <a:rPr lang="en-GB" sz="1400" b="0" dirty="0" smtClean="0">
                          <a:latin typeface="Arial" panose="020B0604020202020204" pitchFamily="34" charset="0"/>
                          <a:cs typeface="Arial" panose="020B0604020202020204" pitchFamily="34" charset="0"/>
                        </a:rPr>
                        <a:t>Q1</a:t>
                      </a:r>
                      <a:endParaRPr lang="en-GB" sz="1400" b="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800"/>
                        </a:lnSpc>
                      </a:pPr>
                      <a:endParaRPr lang="en-GB" sz="1400" b="1"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ts val="800"/>
                        </a:lnSpc>
                        <a:spcBef>
                          <a:spcPts val="0"/>
                        </a:spcBef>
                        <a:spcAft>
                          <a:spcPts val="0"/>
                        </a:spcAft>
                        <a:buClrTx/>
                        <a:buSzTx/>
                        <a:buFontTx/>
                        <a:buNone/>
                        <a:tabLst/>
                        <a:defRPr/>
                      </a:pPr>
                      <a:r>
                        <a:rPr lang="en-GB" sz="1400" b="0" dirty="0" smtClean="0">
                          <a:solidFill>
                            <a:schemeClr val="tx1"/>
                          </a:solidFill>
                          <a:latin typeface="Arial" panose="020B0604020202020204" pitchFamily="34" charset="0"/>
                          <a:cs typeface="Arial" panose="020B0604020202020204" pitchFamily="34" charset="0"/>
                        </a:rPr>
                        <a:t>2.40</a:t>
                      </a:r>
                      <a:r>
                        <a:rPr lang="en-GB" sz="1400" b="0" baseline="0" dirty="0" smtClean="0">
                          <a:solidFill>
                            <a:schemeClr val="tx1"/>
                          </a:solidFill>
                          <a:latin typeface="Arial" panose="020B0604020202020204" pitchFamily="34" charset="0"/>
                          <a:cs typeface="Arial" panose="020B0604020202020204" pitchFamily="34" charset="0"/>
                        </a:rPr>
                        <a:t> (1.39</a:t>
                      </a:r>
                      <a:r>
                        <a:rPr lang="en-GB" sz="1400" b="0" dirty="0" smtClean="0">
                          <a:latin typeface="Arial" panose="020B0604020202020204" pitchFamily="34" charset="0"/>
                          <a:cs typeface="Arial" panose="020B0604020202020204" pitchFamily="34" charset="0"/>
                        </a:rPr>
                        <a:t>–4.14)</a:t>
                      </a:r>
                      <a:endParaRPr lang="en-GB" sz="1400" b="0" dirty="0" smtClean="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73569">
                <a:tc>
                  <a:txBody>
                    <a:bodyPr/>
                    <a:lstStyle/>
                    <a:p>
                      <a:pPr marL="180975" indent="0" algn="r">
                        <a:lnSpc>
                          <a:spcPts val="800"/>
                        </a:lnSpc>
                      </a:pPr>
                      <a:r>
                        <a:rPr lang="en-GB" sz="1400" b="0" dirty="0" smtClean="0">
                          <a:latin typeface="Arial" panose="020B0604020202020204" pitchFamily="34" charset="0"/>
                          <a:cs typeface="Arial" panose="020B0604020202020204" pitchFamily="34" charset="0"/>
                        </a:rPr>
                        <a:t> Q2</a:t>
                      </a:r>
                      <a:endParaRPr lang="en-GB" sz="1400" b="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800"/>
                        </a:lnSpc>
                      </a:pPr>
                      <a:endParaRPr lang="en-GB" sz="1400" b="1"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ts val="800"/>
                        </a:lnSpc>
                        <a:spcBef>
                          <a:spcPts val="0"/>
                        </a:spcBef>
                        <a:spcAft>
                          <a:spcPts val="0"/>
                        </a:spcAft>
                        <a:buClrTx/>
                        <a:buSzTx/>
                        <a:buFontTx/>
                        <a:buNone/>
                        <a:tabLst/>
                        <a:defRPr/>
                      </a:pPr>
                      <a:r>
                        <a:rPr lang="en-GB" sz="1400" b="0" dirty="0" smtClean="0">
                          <a:latin typeface="Arial" panose="020B0604020202020204" pitchFamily="34" charset="0"/>
                          <a:cs typeface="Arial" panose="020B0604020202020204" pitchFamily="34" charset="0"/>
                        </a:rPr>
                        <a:t>1.49 (0.80–2.77)</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73569">
                <a:tc>
                  <a:txBody>
                    <a:bodyPr/>
                    <a:lstStyle/>
                    <a:p>
                      <a:pPr marL="0" indent="180975" algn="r">
                        <a:lnSpc>
                          <a:spcPts val="800"/>
                        </a:lnSpc>
                      </a:pPr>
                      <a:r>
                        <a:rPr lang="en-GB" sz="1400" b="0" dirty="0" smtClean="0">
                          <a:latin typeface="Arial" panose="020B0604020202020204" pitchFamily="34" charset="0"/>
                          <a:cs typeface="Arial" panose="020B0604020202020204" pitchFamily="34" charset="0"/>
                        </a:rPr>
                        <a:t> Q3</a:t>
                      </a:r>
                      <a:endParaRPr lang="en-GB" sz="1400" b="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800"/>
                        </a:lnSpc>
                      </a:pPr>
                      <a:endParaRPr lang="en-GB" sz="1400" b="1"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ts val="800"/>
                        </a:lnSpc>
                        <a:spcBef>
                          <a:spcPts val="0"/>
                        </a:spcBef>
                        <a:spcAft>
                          <a:spcPts val="0"/>
                        </a:spcAft>
                        <a:buClrTx/>
                        <a:buSzTx/>
                        <a:buFontTx/>
                        <a:buNone/>
                        <a:tabLst/>
                        <a:defRPr/>
                      </a:pPr>
                      <a:r>
                        <a:rPr lang="en-GB" sz="1400" b="0" dirty="0" smtClean="0">
                          <a:latin typeface="Arial" panose="020B0604020202020204" pitchFamily="34" charset="0"/>
                          <a:cs typeface="Arial" panose="020B0604020202020204" pitchFamily="34" charset="0"/>
                        </a:rPr>
                        <a:t>1.40 (0.77–2.57)</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73569">
                <a:tc>
                  <a:txBody>
                    <a:bodyPr/>
                    <a:lstStyle/>
                    <a:p>
                      <a:pPr marL="0" indent="180975" algn="r">
                        <a:lnSpc>
                          <a:spcPts val="800"/>
                        </a:lnSpc>
                      </a:pPr>
                      <a:r>
                        <a:rPr lang="en-GB" sz="1400" b="0" dirty="0" smtClean="0">
                          <a:latin typeface="Arial" panose="020B0604020202020204" pitchFamily="34" charset="0"/>
                          <a:cs typeface="Arial" panose="020B0604020202020204" pitchFamily="34" charset="0"/>
                        </a:rPr>
                        <a:t> Q4</a:t>
                      </a:r>
                      <a:endParaRPr lang="en-GB" sz="1400" b="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800"/>
                        </a:lnSpc>
                      </a:pPr>
                      <a:endParaRPr lang="en-GB" sz="1400" b="1"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ts val="800"/>
                        </a:lnSpc>
                        <a:spcBef>
                          <a:spcPts val="0"/>
                        </a:spcBef>
                        <a:spcAft>
                          <a:spcPts val="0"/>
                        </a:spcAft>
                        <a:buClrTx/>
                        <a:buSzTx/>
                        <a:buFontTx/>
                        <a:buNone/>
                        <a:tabLst/>
                        <a:defRPr/>
                      </a:pPr>
                      <a:r>
                        <a:rPr lang="en-GB" sz="1400" b="0" dirty="0" smtClean="0">
                          <a:latin typeface="Arial" panose="020B0604020202020204" pitchFamily="34" charset="0"/>
                          <a:cs typeface="Arial" panose="020B0604020202020204" pitchFamily="34" charset="0"/>
                        </a:rPr>
                        <a:t>1.29 (0.69–2.41)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73569">
                <a:tc>
                  <a:txBody>
                    <a:bodyPr/>
                    <a:lstStyle/>
                    <a:p>
                      <a:pPr marL="0" indent="180975" algn="r">
                        <a:lnSpc>
                          <a:spcPts val="800"/>
                        </a:lnSpc>
                      </a:pPr>
                      <a:r>
                        <a:rPr lang="en-GB" sz="1400" b="0" dirty="0" smtClean="0">
                          <a:latin typeface="Arial" panose="020B0604020202020204" pitchFamily="34" charset="0"/>
                          <a:cs typeface="Arial" panose="020B0604020202020204" pitchFamily="34" charset="0"/>
                        </a:rPr>
                        <a:t> Dabigatran</a:t>
                      </a:r>
                      <a:endParaRPr lang="en-GB" sz="1400" b="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800"/>
                        </a:lnSpc>
                      </a:pPr>
                      <a:endParaRPr lang="en-GB" sz="1400" b="1"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ts val="800"/>
                        </a:lnSpc>
                        <a:spcBef>
                          <a:spcPts val="0"/>
                        </a:spcBef>
                        <a:spcAft>
                          <a:spcPts val="0"/>
                        </a:spcAft>
                        <a:buClrTx/>
                        <a:buSzTx/>
                        <a:buFontTx/>
                        <a:buNone/>
                        <a:tabLst/>
                        <a:defRPr/>
                      </a:pPr>
                      <a:r>
                        <a:rPr lang="en-GB" sz="1400" b="0" dirty="0" smtClean="0">
                          <a:latin typeface="Arial" panose="020B0604020202020204" pitchFamily="34" charset="0"/>
                          <a:cs typeface="Arial" panose="020B0604020202020204" pitchFamily="34" charset="0"/>
                        </a:rPr>
                        <a:t>0.79 (0.19–3.31)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33" name="Rectangle 32"/>
          <p:cNvSpPr/>
          <p:nvPr/>
        </p:nvSpPr>
        <p:spPr>
          <a:xfrm>
            <a:off x="3152734" y="4313730"/>
            <a:ext cx="3701702" cy="1801383"/>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dirty="0" smtClean="0">
              <a:solidFill>
                <a:srgbClr val="0F5385"/>
              </a:solidFill>
              <a:latin typeface="Arial" panose="020B0604020202020204" pitchFamily="34" charset="0"/>
              <a:cs typeface="Arial" panose="020B0604020202020204" pitchFamily="34" charset="0"/>
            </a:endParaRPr>
          </a:p>
        </p:txBody>
      </p:sp>
      <p:sp>
        <p:nvSpPr>
          <p:cNvPr id="2" name="Text Placeholder 1"/>
          <p:cNvSpPr>
            <a:spLocks noGrp="1"/>
          </p:cNvSpPr>
          <p:nvPr>
            <p:ph type="body" sz="quarter" idx="14"/>
          </p:nvPr>
        </p:nvSpPr>
        <p:spPr/>
        <p:txBody>
          <a:bodyPr/>
          <a:lstStyle/>
          <a:p>
            <a:r>
              <a:rPr lang="en-GB" altLang="en-US" dirty="0" smtClean="0"/>
              <a:t/>
            </a:r>
            <a:br>
              <a:rPr lang="en-GB" altLang="en-US" dirty="0" smtClean="0"/>
            </a:br>
            <a:r>
              <a:rPr lang="en-GB" altLang="en-US" dirty="0" smtClean="0"/>
              <a:t>Ho et </a:t>
            </a:r>
            <a:r>
              <a:rPr lang="en-GB" altLang="en-US" dirty="0"/>
              <a:t>al. </a:t>
            </a:r>
            <a:r>
              <a:rPr lang="en-GB" dirty="0"/>
              <a:t>Stroke. </a:t>
            </a:r>
            <a:r>
              <a:rPr lang="en-GB" dirty="0" smtClean="0"/>
              <a:t>2015</a:t>
            </a:r>
            <a:endParaRPr lang="da-DK" dirty="0">
              <a:solidFill>
                <a:srgbClr val="FF0000"/>
              </a:solidFill>
            </a:endParaRPr>
          </a:p>
        </p:txBody>
      </p:sp>
      <p:sp>
        <p:nvSpPr>
          <p:cNvPr id="3" name="Title 2"/>
          <p:cNvSpPr>
            <a:spLocks noGrp="1"/>
          </p:cNvSpPr>
          <p:nvPr>
            <p:ph type="title"/>
          </p:nvPr>
        </p:nvSpPr>
        <p:spPr/>
        <p:txBody>
          <a:bodyPr>
            <a:noAutofit/>
          </a:bodyPr>
          <a:lstStyle/>
          <a:p>
            <a:r>
              <a:rPr lang="en-GB" sz="2500" dirty="0" smtClean="0"/>
              <a:t>Dabigatran was associated with the lowest incidence of ICH</a:t>
            </a:r>
            <a:endParaRPr lang="en-GB" sz="2500" dirty="0"/>
          </a:p>
        </p:txBody>
      </p:sp>
      <p:graphicFrame>
        <p:nvGraphicFramePr>
          <p:cNvPr id="8" name="Content Placeholder 2"/>
          <p:cNvGraphicFramePr>
            <a:graphicFrameLocks/>
          </p:cNvGraphicFramePr>
          <p:nvPr>
            <p:extLst>
              <p:ext uri="{D42A27DB-BD31-4B8C-83A1-F6EECF244321}">
                <p14:modId xmlns:p14="http://schemas.microsoft.com/office/powerpoint/2010/main" val="823401680"/>
              </p:ext>
            </p:extLst>
          </p:nvPr>
        </p:nvGraphicFramePr>
        <p:xfrm>
          <a:off x="768296" y="1139994"/>
          <a:ext cx="7491728" cy="2850591"/>
        </p:xfrm>
        <a:graphic>
          <a:graphicData uri="http://schemas.openxmlformats.org/drawingml/2006/chart">
            <c:chart xmlns:c="http://schemas.openxmlformats.org/drawingml/2006/chart" xmlns:r="http://schemas.openxmlformats.org/officeDocument/2006/relationships" r:id="rId3"/>
          </a:graphicData>
        </a:graphic>
      </p:graphicFrame>
      <p:grpSp>
        <p:nvGrpSpPr>
          <p:cNvPr id="14" name="Group 13"/>
          <p:cNvGrpSpPr/>
          <p:nvPr/>
        </p:nvGrpSpPr>
        <p:grpSpPr>
          <a:xfrm>
            <a:off x="2061485" y="4270185"/>
            <a:ext cx="5029108" cy="2422359"/>
            <a:chOff x="2027492" y="3402489"/>
            <a:chExt cx="5029108" cy="2422359"/>
          </a:xfrm>
        </p:grpSpPr>
        <p:sp>
          <p:nvSpPr>
            <p:cNvPr id="15" name="Line 32"/>
            <p:cNvSpPr>
              <a:spLocks noChangeShapeType="1"/>
            </p:cNvSpPr>
            <p:nvPr/>
          </p:nvSpPr>
          <p:spPr bwMode="auto">
            <a:xfrm flipV="1">
              <a:off x="3955459" y="3402489"/>
              <a:ext cx="2193" cy="2160241"/>
            </a:xfrm>
            <a:prstGeom prst="line">
              <a:avLst/>
            </a:prstGeom>
            <a:noFill/>
            <a:ln w="12700">
              <a:solidFill>
                <a:srgbClr val="00498B"/>
              </a:solidFill>
              <a:prstDash val="lgDash"/>
              <a:round/>
              <a:headEnd/>
              <a:tailEnd/>
            </a:ln>
          </p:spPr>
          <p:txBody>
            <a:bodyPr/>
            <a:lstStyle/>
            <a:p>
              <a:pPr defTabSz="457200">
                <a:defRPr/>
              </a:pPr>
              <a:endParaRPr lang="en-GB" dirty="0">
                <a:solidFill>
                  <a:srgbClr val="0084CB"/>
                </a:solidFill>
                <a:latin typeface="Arial" panose="020B0604020202020204" pitchFamily="34" charset="0"/>
                <a:ea typeface="ＭＳ Ｐゴシック" charset="0"/>
                <a:cs typeface="Arial" pitchFamily="34" charset="0"/>
              </a:endParaRPr>
            </a:p>
          </p:txBody>
        </p:sp>
        <p:sp>
          <p:nvSpPr>
            <p:cNvPr id="16" name="Text Box 19"/>
            <p:cNvSpPr txBox="1">
              <a:spLocks noChangeArrowheads="1"/>
            </p:cNvSpPr>
            <p:nvPr/>
          </p:nvSpPr>
          <p:spPr bwMode="auto">
            <a:xfrm>
              <a:off x="2901875" y="5640182"/>
              <a:ext cx="430466" cy="184666"/>
            </a:xfrm>
            <a:prstGeom prst="rect">
              <a:avLst/>
            </a:prstGeom>
            <a:noFill/>
            <a:ln w="9525">
              <a:noFill/>
              <a:miter lim="800000"/>
              <a:headEnd/>
              <a:tailEnd/>
            </a:ln>
          </p:spPr>
          <p:txBody>
            <a:bodyPr wrap="square" lIns="0" tIns="0" rIns="0" bIns="0">
              <a:spAutoFit/>
            </a:bodyPr>
            <a:lstStyle/>
            <a:p>
              <a:pPr algn="ctr" defTabSz="457200">
                <a:defRPr/>
              </a:pPr>
              <a:r>
                <a:rPr lang="en-US" sz="1200" dirty="0" smtClean="0">
                  <a:solidFill>
                    <a:srgbClr val="03497C"/>
                  </a:solidFill>
                  <a:latin typeface="Arial" panose="020B0604020202020204" pitchFamily="34" charset="0"/>
                  <a:ea typeface="ＭＳ Ｐゴシック" charset="0"/>
                  <a:cs typeface="Arial" pitchFamily="34" charset="0"/>
                </a:rPr>
                <a:t>0.1</a:t>
              </a:r>
              <a:endParaRPr lang="en-US" sz="1200" dirty="0">
                <a:solidFill>
                  <a:srgbClr val="03497C"/>
                </a:solidFill>
                <a:latin typeface="Arial" panose="020B0604020202020204" pitchFamily="34" charset="0"/>
                <a:ea typeface="ＭＳ Ｐゴシック" charset="0"/>
                <a:cs typeface="Arial" pitchFamily="34" charset="0"/>
              </a:endParaRPr>
            </a:p>
          </p:txBody>
        </p:sp>
        <p:sp>
          <p:nvSpPr>
            <p:cNvPr id="17" name="Line 32"/>
            <p:cNvSpPr>
              <a:spLocks noChangeShapeType="1"/>
            </p:cNvSpPr>
            <p:nvPr/>
          </p:nvSpPr>
          <p:spPr bwMode="auto">
            <a:xfrm rot="5400000" flipH="1" flipV="1">
              <a:off x="4979848" y="3696668"/>
              <a:ext cx="2" cy="3723036"/>
            </a:xfrm>
            <a:prstGeom prst="line">
              <a:avLst/>
            </a:prstGeom>
            <a:noFill/>
            <a:ln w="12700" cap="sq">
              <a:solidFill>
                <a:srgbClr val="00498B"/>
              </a:solidFill>
              <a:miter lim="800000"/>
              <a:headEnd/>
              <a:tailEnd/>
            </a:ln>
          </p:spPr>
          <p:txBody>
            <a:bodyPr/>
            <a:lstStyle/>
            <a:p>
              <a:pPr defTabSz="457200">
                <a:defRPr/>
              </a:pPr>
              <a:endParaRPr lang="en-GB" dirty="0">
                <a:solidFill>
                  <a:srgbClr val="0084CB"/>
                </a:solidFill>
                <a:latin typeface="Arial" panose="020B0604020202020204" pitchFamily="34" charset="0"/>
                <a:ea typeface="ＭＳ Ｐゴシック" charset="0"/>
                <a:cs typeface="Arial" pitchFamily="34" charset="0"/>
              </a:endParaRPr>
            </a:p>
          </p:txBody>
        </p:sp>
        <p:sp>
          <p:nvSpPr>
            <p:cNvPr id="20" name="Text Box 19"/>
            <p:cNvSpPr txBox="1">
              <a:spLocks noChangeArrowheads="1"/>
            </p:cNvSpPr>
            <p:nvPr/>
          </p:nvSpPr>
          <p:spPr bwMode="auto">
            <a:xfrm>
              <a:off x="6626134" y="5640182"/>
              <a:ext cx="430466" cy="184666"/>
            </a:xfrm>
            <a:prstGeom prst="rect">
              <a:avLst/>
            </a:prstGeom>
            <a:noFill/>
            <a:ln w="9525">
              <a:noFill/>
              <a:miter lim="800000"/>
              <a:headEnd/>
              <a:tailEnd/>
            </a:ln>
          </p:spPr>
          <p:txBody>
            <a:bodyPr wrap="square" lIns="0" tIns="0" rIns="0" bIns="0">
              <a:spAutoFit/>
            </a:bodyPr>
            <a:lstStyle/>
            <a:p>
              <a:pPr algn="ctr" defTabSz="457200">
                <a:defRPr/>
              </a:pPr>
              <a:r>
                <a:rPr lang="en-US" sz="1200" dirty="0" smtClean="0">
                  <a:solidFill>
                    <a:srgbClr val="03497C"/>
                  </a:solidFill>
                  <a:latin typeface="Arial" panose="020B0604020202020204" pitchFamily="34" charset="0"/>
                  <a:ea typeface="ＭＳ Ｐゴシック" charset="0"/>
                  <a:cs typeface="Arial" pitchFamily="34" charset="0"/>
                </a:rPr>
                <a:t>4.2</a:t>
              </a:r>
              <a:endParaRPr lang="en-US" sz="1200" dirty="0">
                <a:solidFill>
                  <a:srgbClr val="03497C"/>
                </a:solidFill>
                <a:latin typeface="Arial" panose="020B0604020202020204" pitchFamily="34" charset="0"/>
                <a:ea typeface="ＭＳ Ｐゴシック" charset="0"/>
                <a:cs typeface="Arial" pitchFamily="34" charset="0"/>
              </a:endParaRPr>
            </a:p>
          </p:txBody>
        </p:sp>
        <p:sp>
          <p:nvSpPr>
            <p:cNvPr id="21" name="Line 34"/>
            <p:cNvSpPr>
              <a:spLocks noChangeShapeType="1"/>
            </p:cNvSpPr>
            <p:nvPr/>
          </p:nvSpPr>
          <p:spPr bwMode="auto">
            <a:xfrm flipV="1">
              <a:off x="3957653" y="5558186"/>
              <a:ext cx="1588" cy="57557"/>
            </a:xfrm>
            <a:prstGeom prst="line">
              <a:avLst/>
            </a:prstGeom>
            <a:noFill/>
            <a:ln w="12700" cap="sq">
              <a:solidFill>
                <a:srgbClr val="00498B"/>
              </a:solidFill>
              <a:miter lim="800000"/>
              <a:headEnd/>
              <a:tailEnd/>
            </a:ln>
          </p:spPr>
          <p:txBody>
            <a:bodyPr/>
            <a:lstStyle/>
            <a:p>
              <a:pPr defTabSz="457200">
                <a:defRPr/>
              </a:pPr>
              <a:endParaRPr lang="en-GB" dirty="0">
                <a:solidFill>
                  <a:srgbClr val="0084CB"/>
                </a:solidFill>
                <a:latin typeface="Arial" panose="020B0604020202020204" pitchFamily="34" charset="0"/>
                <a:ea typeface="ＭＳ Ｐゴシック" charset="0"/>
                <a:cs typeface="Arial" pitchFamily="34" charset="0"/>
              </a:endParaRPr>
            </a:p>
          </p:txBody>
        </p:sp>
        <p:grpSp>
          <p:nvGrpSpPr>
            <p:cNvPr id="22" name="Group 21"/>
            <p:cNvGrpSpPr/>
            <p:nvPr/>
          </p:nvGrpSpPr>
          <p:grpSpPr>
            <a:xfrm>
              <a:off x="3742270" y="4770391"/>
              <a:ext cx="1475796" cy="90000"/>
              <a:chOff x="3742270" y="4770391"/>
              <a:chExt cx="1475796" cy="90000"/>
            </a:xfrm>
          </p:grpSpPr>
          <p:sp>
            <p:nvSpPr>
              <p:cNvPr id="29" name="Line 27"/>
              <p:cNvSpPr>
                <a:spLocks noChangeShapeType="1"/>
              </p:cNvSpPr>
              <p:nvPr/>
            </p:nvSpPr>
            <p:spPr bwMode="auto">
              <a:xfrm rot="10800000">
                <a:off x="3742270" y="4817919"/>
                <a:ext cx="1475796" cy="0"/>
              </a:xfrm>
              <a:prstGeom prst="line">
                <a:avLst/>
              </a:prstGeom>
              <a:noFill/>
              <a:ln w="19050" cap="flat" cmpd="sng">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dirty="0">
                  <a:solidFill>
                    <a:srgbClr val="03497C"/>
                  </a:solidFill>
                  <a:latin typeface="Arial" panose="020B0604020202020204" pitchFamily="34" charset="0"/>
                  <a:cs typeface="Arial" pitchFamily="34" charset="0"/>
                </a:endParaRPr>
              </a:p>
            </p:txBody>
          </p:sp>
          <p:sp>
            <p:nvSpPr>
              <p:cNvPr id="30" name="Oval 29"/>
              <p:cNvSpPr/>
              <p:nvPr/>
            </p:nvSpPr>
            <p:spPr>
              <a:xfrm>
                <a:off x="4133468" y="4770391"/>
                <a:ext cx="90000" cy="90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dirty="0" smtClean="0">
                  <a:solidFill>
                    <a:srgbClr val="0F5385"/>
                  </a:solidFill>
                  <a:latin typeface="Arial" panose="020B0604020202020204" pitchFamily="34" charset="0"/>
                  <a:cs typeface="Arial" panose="020B0604020202020204" pitchFamily="34" charset="0"/>
                </a:endParaRPr>
              </a:p>
            </p:txBody>
          </p:sp>
        </p:grpSp>
        <p:grpSp>
          <p:nvGrpSpPr>
            <p:cNvPr id="23" name="Group 22"/>
            <p:cNvGrpSpPr/>
            <p:nvPr/>
          </p:nvGrpSpPr>
          <p:grpSpPr>
            <a:xfrm>
              <a:off x="3149658" y="5068882"/>
              <a:ext cx="2852179" cy="90000"/>
              <a:chOff x="3149658" y="5068882"/>
              <a:chExt cx="2852179" cy="90000"/>
            </a:xfrm>
          </p:grpSpPr>
          <p:sp>
            <p:nvSpPr>
              <p:cNvPr id="27" name="Line 27"/>
              <p:cNvSpPr>
                <a:spLocks noChangeShapeType="1"/>
              </p:cNvSpPr>
              <p:nvPr/>
            </p:nvSpPr>
            <p:spPr bwMode="auto">
              <a:xfrm rot="10800000">
                <a:off x="3149658" y="5122400"/>
                <a:ext cx="2852179" cy="0"/>
              </a:xfrm>
              <a:prstGeom prst="line">
                <a:avLst/>
              </a:prstGeom>
              <a:noFill/>
              <a:ln w="19050" cap="flat" cmpd="sng">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dirty="0">
                  <a:solidFill>
                    <a:srgbClr val="03497C"/>
                  </a:solidFill>
                  <a:latin typeface="Arial" panose="020B0604020202020204" pitchFamily="34" charset="0"/>
                  <a:cs typeface="Arial" pitchFamily="34" charset="0"/>
                </a:endParaRPr>
              </a:p>
            </p:txBody>
          </p:sp>
          <p:sp>
            <p:nvSpPr>
              <p:cNvPr id="28" name="Oval 27"/>
              <p:cNvSpPr/>
              <p:nvPr/>
            </p:nvSpPr>
            <p:spPr>
              <a:xfrm>
                <a:off x="3773867" y="5068882"/>
                <a:ext cx="90000" cy="90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dirty="0" smtClean="0">
                  <a:solidFill>
                    <a:srgbClr val="0F5385"/>
                  </a:solidFill>
                  <a:latin typeface="Arial" panose="020B0604020202020204" pitchFamily="34" charset="0"/>
                  <a:cs typeface="Arial" panose="020B0604020202020204" pitchFamily="34" charset="0"/>
                </a:endParaRPr>
              </a:p>
            </p:txBody>
          </p:sp>
        </p:grpSp>
        <p:sp>
          <p:nvSpPr>
            <p:cNvPr id="24" name="Line 34"/>
            <p:cNvSpPr>
              <a:spLocks noChangeShapeType="1"/>
            </p:cNvSpPr>
            <p:nvPr/>
          </p:nvSpPr>
          <p:spPr bwMode="auto">
            <a:xfrm flipV="1">
              <a:off x="3117503" y="5558186"/>
              <a:ext cx="1588" cy="57557"/>
            </a:xfrm>
            <a:prstGeom prst="line">
              <a:avLst/>
            </a:prstGeom>
            <a:noFill/>
            <a:ln w="12700" cap="sq">
              <a:solidFill>
                <a:srgbClr val="00498B"/>
              </a:solidFill>
              <a:miter lim="800000"/>
              <a:headEnd/>
              <a:tailEnd/>
            </a:ln>
          </p:spPr>
          <p:txBody>
            <a:bodyPr/>
            <a:lstStyle/>
            <a:p>
              <a:pPr defTabSz="457200">
                <a:defRPr/>
              </a:pPr>
              <a:endParaRPr lang="en-GB" dirty="0">
                <a:solidFill>
                  <a:srgbClr val="0084CB"/>
                </a:solidFill>
                <a:latin typeface="Arial" panose="020B0604020202020204" pitchFamily="34" charset="0"/>
                <a:ea typeface="ＭＳ Ｐゴシック" charset="0"/>
                <a:cs typeface="Arial" pitchFamily="34" charset="0"/>
              </a:endParaRPr>
            </a:p>
          </p:txBody>
        </p:sp>
        <p:sp>
          <p:nvSpPr>
            <p:cNvPr id="25" name="Rectangle 24"/>
            <p:cNvSpPr/>
            <p:nvPr/>
          </p:nvSpPr>
          <p:spPr>
            <a:xfrm>
              <a:off x="2027492" y="5312678"/>
              <a:ext cx="1872000" cy="216000"/>
            </a:xfrm>
            <a:prstGeom prst="rect">
              <a:avLst/>
            </a:prstGeom>
            <a:solidFill>
              <a:schemeClr val="tx1"/>
            </a:solidFill>
            <a:ln w="25400" cap="flat" cmpd="sng" algn="ctr">
              <a:noFill/>
              <a:prstDash val="solid"/>
            </a:ln>
            <a:effectLst/>
          </p:spPr>
          <p:txBody>
            <a:bodyPr lIns="0" rIns="0" rtlCol="0" anchor="ctr"/>
            <a:lstStyle/>
            <a:p>
              <a:pPr algn="ctr" defTabSz="457200" fontAlgn="base">
                <a:spcBef>
                  <a:spcPct val="0"/>
                </a:spcBef>
                <a:spcAft>
                  <a:spcPct val="0"/>
                </a:spcAft>
                <a:defRPr/>
              </a:pPr>
              <a:r>
                <a:rPr lang="en-GB" sz="1200" b="1" kern="0" dirty="0" smtClean="0">
                  <a:solidFill>
                    <a:srgbClr val="FFFFFF"/>
                  </a:solidFill>
                  <a:latin typeface="Arial" panose="020B0604020202020204" pitchFamily="34" charset="0"/>
                  <a:cs typeface="Arial" pitchFamily="34" charset="0"/>
                </a:rPr>
                <a:t>Decreased risk of ICH</a:t>
              </a:r>
            </a:p>
          </p:txBody>
        </p:sp>
        <p:sp>
          <p:nvSpPr>
            <p:cNvPr id="26" name="Rectangle 25"/>
            <p:cNvSpPr/>
            <p:nvPr/>
          </p:nvSpPr>
          <p:spPr>
            <a:xfrm>
              <a:off x="4259464" y="5297140"/>
              <a:ext cx="2082660" cy="216000"/>
            </a:xfrm>
            <a:prstGeom prst="rect">
              <a:avLst/>
            </a:prstGeom>
            <a:solidFill>
              <a:srgbClr val="FFFFFF">
                <a:lumMod val="65000"/>
              </a:srgbClr>
            </a:solidFill>
            <a:ln w="25400" cap="flat" cmpd="sng" algn="ctr">
              <a:noFill/>
              <a:prstDash val="solid"/>
            </a:ln>
            <a:effectLst/>
          </p:spPr>
          <p:txBody>
            <a:bodyPr lIns="0" rIns="0" rtlCol="0" anchor="ctr"/>
            <a:lstStyle/>
            <a:p>
              <a:pPr algn="ctr" defTabSz="457200" fontAlgn="base">
                <a:spcBef>
                  <a:spcPct val="0"/>
                </a:spcBef>
                <a:spcAft>
                  <a:spcPct val="0"/>
                </a:spcAft>
                <a:defRPr/>
              </a:pPr>
              <a:r>
                <a:rPr lang="en-GB" sz="1200" b="1" kern="0" dirty="0" smtClean="0">
                  <a:solidFill>
                    <a:srgbClr val="FFFFFF"/>
                  </a:solidFill>
                  <a:latin typeface="Arial" panose="020B0604020202020204" pitchFamily="34" charset="0"/>
                  <a:cs typeface="Arial" pitchFamily="34" charset="0"/>
                </a:rPr>
                <a:t>Increased risk of ICH</a:t>
              </a:r>
            </a:p>
          </p:txBody>
        </p:sp>
      </p:grpSp>
      <p:sp>
        <p:nvSpPr>
          <p:cNvPr id="31" name="Freeform 9"/>
          <p:cNvSpPr>
            <a:spLocks/>
          </p:cNvSpPr>
          <p:nvPr/>
        </p:nvSpPr>
        <p:spPr bwMode="auto">
          <a:xfrm rot="5400000">
            <a:off x="2079836" y="5178068"/>
            <a:ext cx="1019539" cy="146103"/>
          </a:xfrm>
          <a:custGeom>
            <a:avLst/>
            <a:gdLst>
              <a:gd name="T0" fmla="*/ 0 w 3269411"/>
              <a:gd name="T1" fmla="*/ 0 h 163902"/>
              <a:gd name="T2" fmla="*/ 0 w 3269411"/>
              <a:gd name="T3" fmla="*/ 108000 h 163902"/>
              <a:gd name="T4" fmla="*/ 3269411 w 3269411"/>
              <a:gd name="T5" fmla="*/ 108000 h 163902"/>
              <a:gd name="T6" fmla="*/ 3269411 w 3269411"/>
              <a:gd name="T7" fmla="*/ 11369 h 16390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269411" h="163902">
                <a:moveTo>
                  <a:pt x="0" y="0"/>
                </a:moveTo>
                <a:lnTo>
                  <a:pt x="0" y="163902"/>
                </a:lnTo>
                <a:lnTo>
                  <a:pt x="3269411" y="163902"/>
                </a:lnTo>
                <a:lnTo>
                  <a:pt x="3269411" y="17253"/>
                </a:lnTo>
              </a:path>
            </a:pathLst>
          </a:custGeom>
          <a:noFill/>
          <a:ln w="19050" cap="flat" cmpd="sng" algn="ctr">
            <a:solidFill>
              <a:srgbClr val="00498B"/>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91414" tIns="45708" rIns="91414" bIns="45708" anchor="ctr"/>
          <a:lstStyle/>
          <a:p>
            <a:pPr defTabSz="914290" fontAlgn="base">
              <a:spcBef>
                <a:spcPct val="0"/>
              </a:spcBef>
              <a:spcAft>
                <a:spcPct val="0"/>
              </a:spcAft>
              <a:defRPr/>
            </a:pPr>
            <a:endParaRPr lang="en-GB" kern="0" dirty="0">
              <a:solidFill>
                <a:srgbClr val="FFFFFF"/>
              </a:solidFill>
              <a:latin typeface="Tahoma" pitchFamily="34" charset="0"/>
              <a:ea typeface="ＭＳ Ｐゴシック" pitchFamily="34" charset="-128"/>
              <a:cs typeface="Arial" pitchFamily="34" charset="0"/>
            </a:endParaRPr>
          </a:p>
        </p:txBody>
      </p:sp>
      <p:sp>
        <p:nvSpPr>
          <p:cNvPr id="32" name="TextBox 10"/>
          <p:cNvSpPr txBox="1">
            <a:spLocks noChangeArrowheads="1"/>
          </p:cNvSpPr>
          <p:nvPr/>
        </p:nvSpPr>
        <p:spPr bwMode="auto">
          <a:xfrm>
            <a:off x="344961" y="5061262"/>
            <a:ext cx="220345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a:spAutoFit/>
          </a:bodyPr>
          <a:lstStyle>
            <a:lvl1pPr eaLnBrk="0" hangingPunct="0">
              <a:defRPr>
                <a:solidFill>
                  <a:schemeClr val="bg1"/>
                </a:solidFill>
                <a:latin typeface="Tahoma" pitchFamily="34" charset="0"/>
                <a:ea typeface="ＭＳ Ｐゴシック" pitchFamily="34" charset="-128"/>
              </a:defRPr>
            </a:lvl1pPr>
            <a:lvl2pPr marL="742950" indent="-285750" eaLnBrk="0" hangingPunct="0">
              <a:defRPr>
                <a:solidFill>
                  <a:schemeClr val="bg1"/>
                </a:solidFill>
                <a:latin typeface="Tahoma" pitchFamily="34" charset="0"/>
                <a:ea typeface="ＭＳ Ｐゴシック" pitchFamily="34" charset="-128"/>
              </a:defRPr>
            </a:lvl2pPr>
            <a:lvl3pPr marL="1143000" indent="-228600" eaLnBrk="0" hangingPunct="0">
              <a:defRPr>
                <a:solidFill>
                  <a:schemeClr val="bg1"/>
                </a:solidFill>
                <a:latin typeface="Tahoma" pitchFamily="34" charset="0"/>
                <a:ea typeface="ＭＳ Ｐゴシック" pitchFamily="34" charset="-128"/>
              </a:defRPr>
            </a:lvl3pPr>
            <a:lvl4pPr marL="1600200" indent="-228600" eaLnBrk="0" hangingPunct="0">
              <a:defRPr>
                <a:solidFill>
                  <a:schemeClr val="bg1"/>
                </a:solidFill>
                <a:latin typeface="Tahoma" pitchFamily="34" charset="0"/>
                <a:ea typeface="ＭＳ Ｐゴシック" pitchFamily="34" charset="-128"/>
              </a:defRPr>
            </a:lvl4pPr>
            <a:lvl5pPr marL="2057400" indent="-228600" eaLnBrk="0" hangingPunct="0">
              <a:defRPr>
                <a:solidFill>
                  <a:schemeClr val="bg1"/>
                </a:solidFill>
                <a:latin typeface="Tahoma" pitchFamily="34" charset="0"/>
                <a:ea typeface="ＭＳ Ｐゴシック" pitchFamily="34" charset="-128"/>
              </a:defRPr>
            </a:lvl5pPr>
            <a:lvl6pPr marL="2514600" indent="-228600" eaLnBrk="0" fontAlgn="base" hangingPunct="0">
              <a:spcBef>
                <a:spcPct val="0"/>
              </a:spcBef>
              <a:spcAft>
                <a:spcPct val="0"/>
              </a:spcAft>
              <a:defRPr>
                <a:solidFill>
                  <a:schemeClr val="bg1"/>
                </a:solidFill>
                <a:latin typeface="Tahoma" pitchFamily="34" charset="0"/>
                <a:ea typeface="ＭＳ Ｐゴシック" pitchFamily="34" charset="-128"/>
              </a:defRPr>
            </a:lvl6pPr>
            <a:lvl7pPr marL="2971800" indent="-228600" eaLnBrk="0" fontAlgn="base" hangingPunct="0">
              <a:spcBef>
                <a:spcPct val="0"/>
              </a:spcBef>
              <a:spcAft>
                <a:spcPct val="0"/>
              </a:spcAft>
              <a:defRPr>
                <a:solidFill>
                  <a:schemeClr val="bg1"/>
                </a:solidFill>
                <a:latin typeface="Tahoma" pitchFamily="34" charset="0"/>
                <a:ea typeface="ＭＳ Ｐゴシック" pitchFamily="34" charset="-128"/>
              </a:defRPr>
            </a:lvl7pPr>
            <a:lvl8pPr marL="3429000" indent="-228600" eaLnBrk="0" fontAlgn="base" hangingPunct="0">
              <a:spcBef>
                <a:spcPct val="0"/>
              </a:spcBef>
              <a:spcAft>
                <a:spcPct val="0"/>
              </a:spcAft>
              <a:defRPr>
                <a:solidFill>
                  <a:schemeClr val="bg1"/>
                </a:solidFill>
                <a:latin typeface="Tahoma" pitchFamily="34" charset="0"/>
                <a:ea typeface="ＭＳ Ｐゴシック" pitchFamily="34" charset="-128"/>
              </a:defRPr>
            </a:lvl8pPr>
            <a:lvl9pPr marL="3886200" indent="-228600" eaLnBrk="0" fontAlgn="base" hangingPunct="0">
              <a:spcBef>
                <a:spcPct val="0"/>
              </a:spcBef>
              <a:spcAft>
                <a:spcPct val="0"/>
              </a:spcAft>
              <a:defRPr>
                <a:solidFill>
                  <a:schemeClr val="bg1"/>
                </a:solidFill>
                <a:latin typeface="Tahoma" pitchFamily="34" charset="0"/>
                <a:ea typeface="ＭＳ Ｐゴシック" pitchFamily="34" charset="-128"/>
              </a:defRPr>
            </a:lvl9pPr>
          </a:lstStyle>
          <a:p>
            <a:pPr defTabSz="914290" eaLnBrk="1" fontAlgn="base" hangingPunct="1">
              <a:spcBef>
                <a:spcPct val="0"/>
              </a:spcBef>
              <a:spcAft>
                <a:spcPct val="0"/>
              </a:spcAft>
            </a:pPr>
            <a:r>
              <a:rPr lang="en-GB" altLang="en-US" sz="1400" dirty="0" smtClean="0">
                <a:solidFill>
                  <a:srgbClr val="00498B"/>
                </a:solidFill>
                <a:latin typeface="Arial" panose="020B0604020202020204" pitchFamily="34" charset="0"/>
                <a:cs typeface="Arial" pitchFamily="34" charset="0"/>
              </a:rPr>
              <a:t>Warfarin (quartiles of TTR)</a:t>
            </a:r>
          </a:p>
        </p:txBody>
      </p:sp>
      <p:sp>
        <p:nvSpPr>
          <p:cNvPr id="35" name="Line 34"/>
          <p:cNvSpPr>
            <a:spLocks noChangeShapeType="1"/>
          </p:cNvSpPr>
          <p:nvPr/>
        </p:nvSpPr>
        <p:spPr bwMode="auto">
          <a:xfrm flipH="1" flipV="1">
            <a:off x="6867823" y="6421717"/>
            <a:ext cx="4031" cy="61721"/>
          </a:xfrm>
          <a:prstGeom prst="line">
            <a:avLst/>
          </a:prstGeom>
          <a:noFill/>
          <a:ln w="12700" cap="sq">
            <a:solidFill>
              <a:srgbClr val="00498B"/>
            </a:solidFill>
            <a:miter lim="800000"/>
            <a:headEnd/>
            <a:tailEnd/>
          </a:ln>
        </p:spPr>
        <p:txBody>
          <a:bodyPr/>
          <a:lstStyle/>
          <a:p>
            <a:pPr defTabSz="457200">
              <a:defRPr/>
            </a:pPr>
            <a:endParaRPr lang="en-GB" dirty="0">
              <a:solidFill>
                <a:srgbClr val="0084CB"/>
              </a:solidFill>
              <a:latin typeface="Arial" panose="020B0604020202020204" pitchFamily="34" charset="0"/>
              <a:ea typeface="ＭＳ Ｐゴシック" charset="0"/>
              <a:cs typeface="Arial" pitchFamily="34" charset="0"/>
            </a:endParaRPr>
          </a:p>
        </p:txBody>
      </p:sp>
      <p:sp>
        <p:nvSpPr>
          <p:cNvPr id="36" name="Text Box 19"/>
          <p:cNvSpPr txBox="1">
            <a:spLocks noChangeArrowheads="1"/>
          </p:cNvSpPr>
          <p:nvPr/>
        </p:nvSpPr>
        <p:spPr bwMode="auto">
          <a:xfrm>
            <a:off x="3776263" y="6512225"/>
            <a:ext cx="430466" cy="184666"/>
          </a:xfrm>
          <a:prstGeom prst="rect">
            <a:avLst/>
          </a:prstGeom>
          <a:noFill/>
          <a:ln w="9525">
            <a:noFill/>
            <a:miter lim="800000"/>
            <a:headEnd/>
            <a:tailEnd/>
          </a:ln>
        </p:spPr>
        <p:txBody>
          <a:bodyPr wrap="square" lIns="0" tIns="0" rIns="0" bIns="0">
            <a:spAutoFit/>
          </a:bodyPr>
          <a:lstStyle/>
          <a:p>
            <a:pPr algn="ctr" defTabSz="457200">
              <a:defRPr/>
            </a:pPr>
            <a:r>
              <a:rPr lang="en-US" sz="1200" dirty="0" smtClean="0">
                <a:solidFill>
                  <a:srgbClr val="03497C"/>
                </a:solidFill>
                <a:latin typeface="Arial" panose="020B0604020202020204" pitchFamily="34" charset="0"/>
                <a:ea typeface="ＭＳ Ｐゴシック" charset="0"/>
                <a:cs typeface="Arial" pitchFamily="34" charset="0"/>
              </a:rPr>
              <a:t>1.0</a:t>
            </a:r>
            <a:endParaRPr lang="en-US" sz="1200" dirty="0">
              <a:solidFill>
                <a:srgbClr val="03497C"/>
              </a:solidFill>
              <a:latin typeface="Arial" panose="020B0604020202020204" pitchFamily="34" charset="0"/>
              <a:ea typeface="ＭＳ Ｐゴシック" charset="0"/>
              <a:cs typeface="Arial" pitchFamily="34" charset="0"/>
            </a:endParaRPr>
          </a:p>
        </p:txBody>
      </p:sp>
      <p:sp>
        <p:nvSpPr>
          <p:cNvPr id="37" name="Line 27"/>
          <p:cNvSpPr>
            <a:spLocks noChangeShapeType="1"/>
          </p:cNvSpPr>
          <p:nvPr/>
        </p:nvSpPr>
        <p:spPr bwMode="auto">
          <a:xfrm rot="10800000" flipV="1">
            <a:off x="3858991" y="5387125"/>
            <a:ext cx="1475796" cy="6739"/>
          </a:xfrm>
          <a:prstGeom prst="line">
            <a:avLst/>
          </a:prstGeom>
          <a:noFill/>
          <a:ln w="19050" cap="flat" cmpd="sng">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dirty="0">
              <a:solidFill>
                <a:srgbClr val="03497C"/>
              </a:solidFill>
              <a:latin typeface="Arial" panose="020B0604020202020204" pitchFamily="34" charset="0"/>
              <a:cs typeface="Arial" pitchFamily="34" charset="0"/>
            </a:endParaRPr>
          </a:p>
        </p:txBody>
      </p:sp>
      <p:sp>
        <p:nvSpPr>
          <p:cNvPr id="38" name="Oval 37"/>
          <p:cNvSpPr/>
          <p:nvPr/>
        </p:nvSpPr>
        <p:spPr>
          <a:xfrm>
            <a:off x="4250189" y="5346336"/>
            <a:ext cx="90000" cy="90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dirty="0" smtClean="0">
              <a:solidFill>
                <a:srgbClr val="0F5385"/>
              </a:solidFill>
              <a:latin typeface="Arial" panose="020B0604020202020204" pitchFamily="34" charset="0"/>
              <a:cs typeface="Arial" panose="020B0604020202020204" pitchFamily="34" charset="0"/>
            </a:endParaRPr>
          </a:p>
        </p:txBody>
      </p:sp>
      <p:sp>
        <p:nvSpPr>
          <p:cNvPr id="39" name="Line 27"/>
          <p:cNvSpPr>
            <a:spLocks noChangeShapeType="1"/>
          </p:cNvSpPr>
          <p:nvPr/>
        </p:nvSpPr>
        <p:spPr bwMode="auto">
          <a:xfrm rot="10800000">
            <a:off x="3885118" y="5150026"/>
            <a:ext cx="1475796" cy="1"/>
          </a:xfrm>
          <a:prstGeom prst="line">
            <a:avLst/>
          </a:prstGeom>
          <a:noFill/>
          <a:ln w="19050" cap="flat" cmpd="sng">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dirty="0">
              <a:solidFill>
                <a:srgbClr val="03497C"/>
              </a:solidFill>
              <a:latin typeface="Arial" panose="020B0604020202020204" pitchFamily="34" charset="0"/>
              <a:cs typeface="Arial" pitchFamily="34" charset="0"/>
            </a:endParaRPr>
          </a:p>
        </p:txBody>
      </p:sp>
      <p:sp>
        <p:nvSpPr>
          <p:cNvPr id="40" name="Oval 39"/>
          <p:cNvSpPr/>
          <p:nvPr/>
        </p:nvSpPr>
        <p:spPr>
          <a:xfrm>
            <a:off x="4389533" y="5102499"/>
            <a:ext cx="90000" cy="90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dirty="0" smtClean="0">
              <a:solidFill>
                <a:srgbClr val="0F5385"/>
              </a:solidFill>
              <a:latin typeface="Arial" panose="020B0604020202020204" pitchFamily="34" charset="0"/>
              <a:cs typeface="Arial" panose="020B0604020202020204" pitchFamily="34" charset="0"/>
            </a:endParaRPr>
          </a:p>
        </p:txBody>
      </p:sp>
      <p:sp>
        <p:nvSpPr>
          <p:cNvPr id="41" name="Line 27"/>
          <p:cNvSpPr>
            <a:spLocks noChangeShapeType="1"/>
          </p:cNvSpPr>
          <p:nvPr/>
        </p:nvSpPr>
        <p:spPr bwMode="auto">
          <a:xfrm rot="10800000">
            <a:off x="4257461" y="4865403"/>
            <a:ext cx="2402666" cy="0"/>
          </a:xfrm>
          <a:prstGeom prst="line">
            <a:avLst/>
          </a:prstGeom>
          <a:noFill/>
          <a:ln w="19050" cap="flat" cmpd="sng">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dirty="0">
              <a:solidFill>
                <a:srgbClr val="03497C"/>
              </a:solidFill>
              <a:latin typeface="Arial" panose="020B0604020202020204" pitchFamily="34" charset="0"/>
              <a:cs typeface="Arial" pitchFamily="34" charset="0"/>
            </a:endParaRPr>
          </a:p>
        </p:txBody>
      </p:sp>
      <p:sp>
        <p:nvSpPr>
          <p:cNvPr id="42" name="Oval 41"/>
          <p:cNvSpPr/>
          <p:nvPr/>
        </p:nvSpPr>
        <p:spPr>
          <a:xfrm>
            <a:off x="5190725" y="4823827"/>
            <a:ext cx="90000" cy="90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dirty="0" smtClean="0">
              <a:solidFill>
                <a:srgbClr val="0F5385"/>
              </a:solidFill>
              <a:latin typeface="Arial" panose="020B0604020202020204" pitchFamily="34" charset="0"/>
              <a:cs typeface="Arial" panose="020B0604020202020204" pitchFamily="34" charset="0"/>
            </a:endParaRPr>
          </a:p>
        </p:txBody>
      </p:sp>
      <p:sp>
        <p:nvSpPr>
          <p:cNvPr id="43" name="Line 27"/>
          <p:cNvSpPr>
            <a:spLocks noChangeShapeType="1"/>
          </p:cNvSpPr>
          <p:nvPr/>
        </p:nvSpPr>
        <p:spPr bwMode="auto">
          <a:xfrm rot="10800000">
            <a:off x="3966408" y="4583110"/>
            <a:ext cx="989559" cy="1"/>
          </a:xfrm>
          <a:prstGeom prst="line">
            <a:avLst/>
          </a:prstGeom>
          <a:noFill/>
          <a:ln w="19050" cap="flat" cmpd="sng">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dirty="0">
              <a:solidFill>
                <a:srgbClr val="03497C"/>
              </a:solidFill>
              <a:latin typeface="Arial" panose="020B0604020202020204" pitchFamily="34" charset="0"/>
              <a:cs typeface="Arial" pitchFamily="34" charset="0"/>
            </a:endParaRPr>
          </a:p>
        </p:txBody>
      </p:sp>
      <p:sp>
        <p:nvSpPr>
          <p:cNvPr id="44" name="Oval 43"/>
          <p:cNvSpPr/>
          <p:nvPr/>
        </p:nvSpPr>
        <p:spPr>
          <a:xfrm>
            <a:off x="4357607" y="4535582"/>
            <a:ext cx="90000" cy="90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dirty="0" smtClean="0">
              <a:solidFill>
                <a:srgbClr val="0F538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882300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lstStyle/>
          <a:p>
            <a:r>
              <a:rPr lang="en-GB" altLang="ko-KR" dirty="0" smtClean="0">
                <a:ea typeface="굴림" pitchFamily="50" charset="-127"/>
              </a:rPr>
              <a:t>Ischemic Stroke and Intracranial Haemorrhage With Aspirin, Dabigatran, and Warfarin</a:t>
            </a:r>
          </a:p>
        </p:txBody>
      </p:sp>
      <p:sp>
        <p:nvSpPr>
          <p:cNvPr id="72707" name="Content Placeholder 2"/>
          <p:cNvSpPr>
            <a:spLocks noGrp="1"/>
          </p:cNvSpPr>
          <p:nvPr>
            <p:ph idx="1"/>
          </p:nvPr>
        </p:nvSpPr>
        <p:spPr>
          <a:xfrm>
            <a:off x="485775" y="1196975"/>
            <a:ext cx="8181975" cy="4897438"/>
          </a:xfrm>
        </p:spPr>
        <p:txBody>
          <a:bodyPr/>
          <a:lstStyle/>
          <a:p>
            <a:pPr marL="0" indent="0">
              <a:buFontTx/>
              <a:buNone/>
            </a:pPr>
            <a:endParaRPr lang="en-GB" altLang="ko-KR" dirty="0" smtClean="0">
              <a:ea typeface="굴림" pitchFamily="50" charset="-127"/>
            </a:endParaRPr>
          </a:p>
          <a:p>
            <a:pPr marL="0" indent="0">
              <a:buFontTx/>
              <a:buNone/>
            </a:pPr>
            <a:endParaRPr lang="en-GB" altLang="ko-KR" dirty="0" smtClean="0">
              <a:ea typeface="굴림" pitchFamily="50" charset="-127"/>
            </a:endParaRPr>
          </a:p>
          <a:p>
            <a:pPr marL="0" indent="0">
              <a:buFontTx/>
              <a:buNone/>
            </a:pPr>
            <a:endParaRPr lang="en-GB" altLang="ko-KR" dirty="0" smtClean="0">
              <a:ea typeface="굴림" pitchFamily="50" charset="-127"/>
            </a:endParaRPr>
          </a:p>
          <a:p>
            <a:pPr marL="0" indent="0">
              <a:buFontTx/>
              <a:buNone/>
            </a:pPr>
            <a:endParaRPr lang="en-GB" altLang="ko-KR" dirty="0" smtClean="0">
              <a:ea typeface="굴림" pitchFamily="50" charset="-127"/>
            </a:endParaRPr>
          </a:p>
        </p:txBody>
      </p:sp>
      <p:sp>
        <p:nvSpPr>
          <p:cNvPr id="72708" name="Text Placeholder 3"/>
          <p:cNvSpPr>
            <a:spLocks noGrp="1"/>
          </p:cNvSpPr>
          <p:nvPr>
            <p:ph type="body" sz="quarter" idx="15"/>
          </p:nvPr>
        </p:nvSpPr>
        <p:spPr>
          <a:xfrm>
            <a:off x="484188" y="6478588"/>
            <a:ext cx="7988300" cy="263525"/>
          </a:xfrm>
        </p:spPr>
        <p:txBody>
          <a:bodyPr/>
          <a:lstStyle/>
          <a:p>
            <a:endParaRPr lang="en-GB" altLang="ko-KR" dirty="0" smtClean="0">
              <a:ea typeface="굴림" pitchFamily="50" charset="-127"/>
            </a:endParaRPr>
          </a:p>
        </p:txBody>
      </p:sp>
      <p:sp>
        <p:nvSpPr>
          <p:cNvPr id="9" name="Rounded Rectangle 8"/>
          <p:cNvSpPr/>
          <p:nvPr/>
        </p:nvSpPr>
        <p:spPr bwMode="auto">
          <a:xfrm>
            <a:off x="501650" y="1530350"/>
            <a:ext cx="8024813" cy="1255713"/>
          </a:xfrm>
          <a:prstGeom prst="roundRect">
            <a:avLst>
              <a:gd name="adj" fmla="val 7365"/>
            </a:avLst>
          </a:prstGeom>
          <a:solidFill>
            <a:schemeClr val="tx1"/>
          </a:solidFill>
          <a:ln w="25400" cap="flat" cmpd="sng" algn="ctr">
            <a:solidFill>
              <a:schemeClr val="accent3"/>
            </a:solidFill>
            <a:prstDash val="solid"/>
            <a:round/>
            <a:headEnd type="none" w="med" len="med"/>
            <a:tailEnd type="none" w="med" len="med"/>
          </a:ln>
          <a:effectLst/>
        </p:spPr>
        <p:txBody>
          <a:bodyPr lIns="91414" tIns="45708" rIns="91414" bIns="45708" anchor="ctr"/>
          <a:lstStyle/>
          <a:p>
            <a:pPr algn="ctr" eaLnBrk="0" fontAlgn="base" hangingPunct="0">
              <a:lnSpc>
                <a:spcPct val="85000"/>
              </a:lnSpc>
              <a:spcBef>
                <a:spcPct val="0"/>
              </a:spcBef>
              <a:spcAft>
                <a:spcPct val="0"/>
              </a:spcAft>
              <a:defRPr/>
            </a:pPr>
            <a:r>
              <a:rPr lang="en-GB" altLang="ko-KR" sz="2000" dirty="0">
                <a:solidFill>
                  <a:srgbClr val="FFFFFF"/>
                </a:solidFill>
                <a:ea typeface="ＭＳ Ｐゴシック" pitchFamily="34" charset="-128"/>
                <a:cs typeface="Arial" pitchFamily="34" charset="0"/>
              </a:rPr>
              <a:t>Results from the HK AF registry add to the accumulating evidence that Dabigatran offers clinical benefits (especially reduction of risk for ischemic stroke and ICH) to Asian patients with AF</a:t>
            </a:r>
          </a:p>
        </p:txBody>
      </p:sp>
      <p:sp>
        <p:nvSpPr>
          <p:cNvPr id="72711" name="TextBox 12"/>
          <p:cNvSpPr txBox="1">
            <a:spLocks noChangeArrowheads="1"/>
          </p:cNvSpPr>
          <p:nvPr/>
        </p:nvSpPr>
        <p:spPr bwMode="auto">
          <a:xfrm>
            <a:off x="476250" y="3668713"/>
            <a:ext cx="8191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anchor="ctr">
            <a:spAutoFit/>
          </a:bodyPr>
          <a:lstStyle>
            <a:lvl1pPr eaLnBrk="0" hangingPunct="0">
              <a:defRPr kumimoji="1">
                <a:solidFill>
                  <a:schemeClr val="bg1"/>
                </a:solidFill>
                <a:latin typeface="Tahoma" pitchFamily="34" charset="0"/>
                <a:ea typeface="굴림" pitchFamily="50" charset="-127"/>
              </a:defRPr>
            </a:lvl1pPr>
            <a:lvl2pPr marL="742950" indent="-285750" eaLnBrk="0" hangingPunct="0">
              <a:defRPr kumimoji="1">
                <a:solidFill>
                  <a:schemeClr val="bg1"/>
                </a:solidFill>
                <a:latin typeface="Tahoma" pitchFamily="34" charset="0"/>
                <a:ea typeface="굴림" pitchFamily="50" charset="-127"/>
              </a:defRPr>
            </a:lvl2pPr>
            <a:lvl3pPr marL="1143000" indent="-228600" eaLnBrk="0" hangingPunct="0">
              <a:defRPr kumimoji="1">
                <a:solidFill>
                  <a:schemeClr val="bg1"/>
                </a:solidFill>
                <a:latin typeface="Tahoma" pitchFamily="34" charset="0"/>
                <a:ea typeface="굴림" pitchFamily="50" charset="-127"/>
              </a:defRPr>
            </a:lvl3pPr>
            <a:lvl4pPr marL="1600200" indent="-228600" eaLnBrk="0" hangingPunct="0">
              <a:defRPr kumimoji="1">
                <a:solidFill>
                  <a:schemeClr val="bg1"/>
                </a:solidFill>
                <a:latin typeface="Tahoma" pitchFamily="34" charset="0"/>
                <a:ea typeface="굴림" pitchFamily="50" charset="-127"/>
              </a:defRPr>
            </a:lvl4pPr>
            <a:lvl5pPr marL="2057400" indent="-228600" eaLnBrk="0" hangingPunct="0">
              <a:defRPr kumimoji="1">
                <a:solidFill>
                  <a:schemeClr val="bg1"/>
                </a:solidFill>
                <a:latin typeface="Tahoma" pitchFamily="34" charset="0"/>
                <a:ea typeface="굴림" pitchFamily="50" charset="-127"/>
              </a:defRPr>
            </a:lvl5pPr>
            <a:lvl6pPr marL="2514600" indent="-228600" eaLnBrk="0" fontAlgn="base" hangingPunct="0">
              <a:spcBef>
                <a:spcPct val="0"/>
              </a:spcBef>
              <a:spcAft>
                <a:spcPct val="0"/>
              </a:spcAft>
              <a:defRPr kumimoji="1">
                <a:solidFill>
                  <a:schemeClr val="bg1"/>
                </a:solidFill>
                <a:latin typeface="Tahoma" pitchFamily="34" charset="0"/>
                <a:ea typeface="굴림" pitchFamily="50" charset="-127"/>
              </a:defRPr>
            </a:lvl6pPr>
            <a:lvl7pPr marL="2971800" indent="-228600" eaLnBrk="0" fontAlgn="base" hangingPunct="0">
              <a:spcBef>
                <a:spcPct val="0"/>
              </a:spcBef>
              <a:spcAft>
                <a:spcPct val="0"/>
              </a:spcAft>
              <a:defRPr kumimoji="1">
                <a:solidFill>
                  <a:schemeClr val="bg1"/>
                </a:solidFill>
                <a:latin typeface="Tahoma" pitchFamily="34" charset="0"/>
                <a:ea typeface="굴림" pitchFamily="50" charset="-127"/>
              </a:defRPr>
            </a:lvl7pPr>
            <a:lvl8pPr marL="3429000" indent="-228600" eaLnBrk="0" fontAlgn="base" hangingPunct="0">
              <a:spcBef>
                <a:spcPct val="0"/>
              </a:spcBef>
              <a:spcAft>
                <a:spcPct val="0"/>
              </a:spcAft>
              <a:defRPr kumimoji="1">
                <a:solidFill>
                  <a:schemeClr val="bg1"/>
                </a:solidFill>
                <a:latin typeface="Tahoma" pitchFamily="34" charset="0"/>
                <a:ea typeface="굴림" pitchFamily="50" charset="-127"/>
              </a:defRPr>
            </a:lvl8pPr>
            <a:lvl9pPr marL="3886200" indent="-228600" eaLnBrk="0" fontAlgn="base" hangingPunct="0">
              <a:spcBef>
                <a:spcPct val="0"/>
              </a:spcBef>
              <a:spcAft>
                <a:spcPct val="0"/>
              </a:spcAft>
              <a:defRPr kumimoji="1">
                <a:solidFill>
                  <a:schemeClr val="bg1"/>
                </a:solidFill>
                <a:latin typeface="Tahoma" pitchFamily="34" charset="0"/>
                <a:ea typeface="굴림" pitchFamily="50" charset="-127"/>
              </a:defRPr>
            </a:lvl9pPr>
          </a:lstStyle>
          <a:p>
            <a:pPr eaLnBrk="1" fontAlgn="base" hangingPunct="1">
              <a:spcBef>
                <a:spcPct val="0"/>
              </a:spcBef>
              <a:spcAft>
                <a:spcPct val="0"/>
              </a:spcAft>
            </a:pPr>
            <a:r>
              <a:rPr kumimoji="0" lang="en-GB" altLang="ko-KR" sz="3600" dirty="0">
                <a:solidFill>
                  <a:srgbClr val="92D050"/>
                </a:solidFill>
                <a:ea typeface="ＭＳ Ｐゴシック" pitchFamily="34" charset="-128"/>
                <a:cs typeface="Arial" pitchFamily="34" charset="0"/>
              </a:rPr>
              <a:t> </a:t>
            </a:r>
            <a:endParaRPr kumimoji="0" lang="en-GB" altLang="ko-KR" sz="1000" dirty="0">
              <a:solidFill>
                <a:srgbClr val="00498B"/>
              </a:solidFill>
              <a:ea typeface="ＭＳ Ｐゴシック" pitchFamily="34" charset="-128"/>
              <a:cs typeface="Arial" pitchFamily="34" charset="0"/>
            </a:endParaRPr>
          </a:p>
        </p:txBody>
      </p:sp>
      <p:grpSp>
        <p:nvGrpSpPr>
          <p:cNvPr id="23" name="Group 22"/>
          <p:cNvGrpSpPr>
            <a:grpSpLocks/>
          </p:cNvGrpSpPr>
          <p:nvPr/>
        </p:nvGrpSpPr>
        <p:grpSpPr bwMode="auto">
          <a:xfrm>
            <a:off x="338138" y="3000375"/>
            <a:ext cx="8453437" cy="801688"/>
            <a:chOff x="233557" y="2712164"/>
            <a:chExt cx="8453244" cy="801859"/>
          </a:xfrm>
        </p:grpSpPr>
        <p:sp>
          <p:nvSpPr>
            <p:cNvPr id="74765" name="TextBox 23"/>
            <p:cNvSpPr txBox="1">
              <a:spLocks noChangeArrowheads="1"/>
            </p:cNvSpPr>
            <p:nvPr/>
          </p:nvSpPr>
          <p:spPr bwMode="auto">
            <a:xfrm>
              <a:off x="816156" y="2712164"/>
              <a:ext cx="7870645" cy="801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anchor="ctr">
              <a:spAutoFit/>
            </a:bodyPr>
            <a:lstStyle>
              <a:lvl1pPr eaLnBrk="0" hangingPunct="0">
                <a:defRPr>
                  <a:solidFill>
                    <a:schemeClr val="bg1"/>
                  </a:solidFill>
                  <a:latin typeface="Tahoma" pitchFamily="34" charset="0"/>
                  <a:ea typeface="ＭＳ Ｐゴシック" pitchFamily="34" charset="-128"/>
                </a:defRPr>
              </a:lvl1pPr>
              <a:lvl2pPr marL="742950" indent="-285750" eaLnBrk="0" hangingPunct="0">
                <a:defRPr>
                  <a:solidFill>
                    <a:schemeClr val="bg1"/>
                  </a:solidFill>
                  <a:latin typeface="Tahoma" pitchFamily="34" charset="0"/>
                  <a:ea typeface="ＭＳ Ｐゴシック" pitchFamily="34" charset="-128"/>
                </a:defRPr>
              </a:lvl2pPr>
              <a:lvl3pPr marL="1143000" indent="-228600" eaLnBrk="0" hangingPunct="0">
                <a:defRPr>
                  <a:solidFill>
                    <a:schemeClr val="bg1"/>
                  </a:solidFill>
                  <a:latin typeface="Tahoma" pitchFamily="34" charset="0"/>
                  <a:ea typeface="ＭＳ Ｐゴシック" pitchFamily="34" charset="-128"/>
                </a:defRPr>
              </a:lvl3pPr>
              <a:lvl4pPr marL="1600200" indent="-228600" eaLnBrk="0" hangingPunct="0">
                <a:defRPr>
                  <a:solidFill>
                    <a:schemeClr val="bg1"/>
                  </a:solidFill>
                  <a:latin typeface="Tahoma" pitchFamily="34" charset="0"/>
                  <a:ea typeface="ＭＳ Ｐゴシック" pitchFamily="34" charset="-128"/>
                </a:defRPr>
              </a:lvl4pPr>
              <a:lvl5pPr marL="2057400" indent="-228600" eaLnBrk="0" hangingPunct="0">
                <a:defRPr>
                  <a:solidFill>
                    <a:schemeClr val="bg1"/>
                  </a:solidFill>
                  <a:latin typeface="Tahoma" pitchFamily="34" charset="0"/>
                  <a:ea typeface="ＭＳ Ｐゴシック" pitchFamily="34" charset="-128"/>
                </a:defRPr>
              </a:lvl5pPr>
              <a:lvl6pPr marL="2514600" indent="-228600" eaLnBrk="0" fontAlgn="base" hangingPunct="0">
                <a:spcBef>
                  <a:spcPct val="0"/>
                </a:spcBef>
                <a:spcAft>
                  <a:spcPct val="0"/>
                </a:spcAft>
                <a:defRPr>
                  <a:solidFill>
                    <a:schemeClr val="bg1"/>
                  </a:solidFill>
                  <a:latin typeface="Tahoma" pitchFamily="34" charset="0"/>
                  <a:ea typeface="ＭＳ Ｐゴシック" pitchFamily="34" charset="-128"/>
                </a:defRPr>
              </a:lvl6pPr>
              <a:lvl7pPr marL="2971800" indent="-228600" eaLnBrk="0" fontAlgn="base" hangingPunct="0">
                <a:spcBef>
                  <a:spcPct val="0"/>
                </a:spcBef>
                <a:spcAft>
                  <a:spcPct val="0"/>
                </a:spcAft>
                <a:defRPr>
                  <a:solidFill>
                    <a:schemeClr val="bg1"/>
                  </a:solidFill>
                  <a:latin typeface="Tahoma" pitchFamily="34" charset="0"/>
                  <a:ea typeface="ＭＳ Ｐゴシック" pitchFamily="34" charset="-128"/>
                </a:defRPr>
              </a:lvl7pPr>
              <a:lvl8pPr marL="3429000" indent="-228600" eaLnBrk="0" fontAlgn="base" hangingPunct="0">
                <a:spcBef>
                  <a:spcPct val="0"/>
                </a:spcBef>
                <a:spcAft>
                  <a:spcPct val="0"/>
                </a:spcAft>
                <a:defRPr>
                  <a:solidFill>
                    <a:schemeClr val="bg1"/>
                  </a:solidFill>
                  <a:latin typeface="Tahoma" pitchFamily="34" charset="0"/>
                  <a:ea typeface="ＭＳ Ｐゴシック" pitchFamily="34" charset="-128"/>
                </a:defRPr>
              </a:lvl8pPr>
              <a:lvl9pPr marL="3886200" indent="-228600" eaLnBrk="0" fontAlgn="base" hangingPunct="0">
                <a:spcBef>
                  <a:spcPct val="0"/>
                </a:spcBef>
                <a:spcAft>
                  <a:spcPct val="0"/>
                </a:spcAft>
                <a:defRPr>
                  <a:solidFill>
                    <a:schemeClr val="bg1"/>
                  </a:solidFill>
                  <a:latin typeface="Tahoma" pitchFamily="34" charset="0"/>
                  <a:ea typeface="ＭＳ Ｐゴシック" pitchFamily="34" charset="-128"/>
                </a:defRPr>
              </a:lvl9pPr>
            </a:lstStyle>
            <a:p>
              <a:pPr eaLnBrk="1" fontAlgn="base" hangingPunct="1">
                <a:spcBef>
                  <a:spcPct val="0"/>
                </a:spcBef>
                <a:spcAft>
                  <a:spcPct val="0"/>
                </a:spcAft>
                <a:defRPr/>
              </a:pPr>
              <a:r>
                <a:rPr lang="en-GB" altLang="ko-KR" sz="1600" dirty="0" smtClean="0">
                  <a:solidFill>
                    <a:srgbClr val="00498B"/>
                  </a:solidFill>
                  <a:cs typeface="Arial" pitchFamily="34" charset="0"/>
                </a:rPr>
                <a:t>In Chinese patients with AF, the benefits of warfarin therapy for stroke prevention    and ICH risk are closely dependent on the quality of anticoagulation (TTR level)</a:t>
              </a:r>
            </a:p>
            <a:p>
              <a:pPr marL="285750" indent="-285750" eaLnBrk="1" fontAlgn="base" hangingPunct="1">
                <a:spcBef>
                  <a:spcPct val="0"/>
                </a:spcBef>
                <a:spcAft>
                  <a:spcPct val="0"/>
                </a:spcAft>
                <a:buFont typeface="Wingdings" panose="05000000000000000000" pitchFamily="2" charset="2"/>
                <a:buChar char="§"/>
                <a:defRPr/>
              </a:pPr>
              <a:r>
                <a:rPr lang="en-GB" altLang="ko-KR" sz="1400" dirty="0" smtClean="0">
                  <a:solidFill>
                    <a:srgbClr val="00498B"/>
                  </a:solidFill>
                  <a:cs typeface="Arial" pitchFamily="34" charset="0"/>
                </a:rPr>
                <a:t>With decreasing TTR, the risk of ischemic stroke and ICH increased progressively </a:t>
              </a:r>
            </a:p>
          </p:txBody>
        </p:sp>
        <p:sp>
          <p:nvSpPr>
            <p:cNvPr id="72720" name="TextBox 24"/>
            <p:cNvSpPr txBox="1">
              <a:spLocks noChangeArrowheads="1"/>
            </p:cNvSpPr>
            <p:nvPr/>
          </p:nvSpPr>
          <p:spPr bwMode="auto">
            <a:xfrm>
              <a:off x="233557" y="2789929"/>
              <a:ext cx="81886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anchor="ctr">
              <a:spAutoFit/>
            </a:bodyPr>
            <a:lstStyle>
              <a:lvl1pPr eaLnBrk="0" hangingPunct="0">
                <a:defRPr kumimoji="1">
                  <a:solidFill>
                    <a:schemeClr val="bg1"/>
                  </a:solidFill>
                  <a:latin typeface="Tahoma" pitchFamily="34" charset="0"/>
                  <a:ea typeface="굴림" pitchFamily="50" charset="-127"/>
                </a:defRPr>
              </a:lvl1pPr>
              <a:lvl2pPr marL="742950" indent="-285750" eaLnBrk="0" hangingPunct="0">
                <a:defRPr kumimoji="1">
                  <a:solidFill>
                    <a:schemeClr val="bg1"/>
                  </a:solidFill>
                  <a:latin typeface="Tahoma" pitchFamily="34" charset="0"/>
                  <a:ea typeface="굴림" pitchFamily="50" charset="-127"/>
                </a:defRPr>
              </a:lvl2pPr>
              <a:lvl3pPr marL="1143000" indent="-228600" eaLnBrk="0" hangingPunct="0">
                <a:defRPr kumimoji="1">
                  <a:solidFill>
                    <a:schemeClr val="bg1"/>
                  </a:solidFill>
                  <a:latin typeface="Tahoma" pitchFamily="34" charset="0"/>
                  <a:ea typeface="굴림" pitchFamily="50" charset="-127"/>
                </a:defRPr>
              </a:lvl3pPr>
              <a:lvl4pPr marL="1600200" indent="-228600" eaLnBrk="0" hangingPunct="0">
                <a:defRPr kumimoji="1">
                  <a:solidFill>
                    <a:schemeClr val="bg1"/>
                  </a:solidFill>
                  <a:latin typeface="Tahoma" pitchFamily="34" charset="0"/>
                  <a:ea typeface="굴림" pitchFamily="50" charset="-127"/>
                </a:defRPr>
              </a:lvl4pPr>
              <a:lvl5pPr marL="2057400" indent="-228600" eaLnBrk="0" hangingPunct="0">
                <a:defRPr kumimoji="1">
                  <a:solidFill>
                    <a:schemeClr val="bg1"/>
                  </a:solidFill>
                  <a:latin typeface="Tahoma" pitchFamily="34" charset="0"/>
                  <a:ea typeface="굴림" pitchFamily="50" charset="-127"/>
                </a:defRPr>
              </a:lvl5pPr>
              <a:lvl6pPr marL="2514600" indent="-228600" eaLnBrk="0" fontAlgn="base" hangingPunct="0">
                <a:spcBef>
                  <a:spcPct val="0"/>
                </a:spcBef>
                <a:spcAft>
                  <a:spcPct val="0"/>
                </a:spcAft>
                <a:defRPr kumimoji="1">
                  <a:solidFill>
                    <a:schemeClr val="bg1"/>
                  </a:solidFill>
                  <a:latin typeface="Tahoma" pitchFamily="34" charset="0"/>
                  <a:ea typeface="굴림" pitchFamily="50" charset="-127"/>
                </a:defRPr>
              </a:lvl6pPr>
              <a:lvl7pPr marL="2971800" indent="-228600" eaLnBrk="0" fontAlgn="base" hangingPunct="0">
                <a:spcBef>
                  <a:spcPct val="0"/>
                </a:spcBef>
                <a:spcAft>
                  <a:spcPct val="0"/>
                </a:spcAft>
                <a:defRPr kumimoji="1">
                  <a:solidFill>
                    <a:schemeClr val="bg1"/>
                  </a:solidFill>
                  <a:latin typeface="Tahoma" pitchFamily="34" charset="0"/>
                  <a:ea typeface="굴림" pitchFamily="50" charset="-127"/>
                </a:defRPr>
              </a:lvl7pPr>
              <a:lvl8pPr marL="3429000" indent="-228600" eaLnBrk="0" fontAlgn="base" hangingPunct="0">
                <a:spcBef>
                  <a:spcPct val="0"/>
                </a:spcBef>
                <a:spcAft>
                  <a:spcPct val="0"/>
                </a:spcAft>
                <a:defRPr kumimoji="1">
                  <a:solidFill>
                    <a:schemeClr val="bg1"/>
                  </a:solidFill>
                  <a:latin typeface="Tahoma" pitchFamily="34" charset="0"/>
                  <a:ea typeface="굴림" pitchFamily="50" charset="-127"/>
                </a:defRPr>
              </a:lvl8pPr>
              <a:lvl9pPr marL="3886200" indent="-228600" eaLnBrk="0" fontAlgn="base" hangingPunct="0">
                <a:spcBef>
                  <a:spcPct val="0"/>
                </a:spcBef>
                <a:spcAft>
                  <a:spcPct val="0"/>
                </a:spcAft>
                <a:defRPr kumimoji="1">
                  <a:solidFill>
                    <a:schemeClr val="bg1"/>
                  </a:solidFill>
                  <a:latin typeface="Tahoma" pitchFamily="34" charset="0"/>
                  <a:ea typeface="굴림" pitchFamily="50" charset="-127"/>
                </a:defRPr>
              </a:lvl9pPr>
            </a:lstStyle>
            <a:p>
              <a:pPr eaLnBrk="1" fontAlgn="base" hangingPunct="1">
                <a:spcBef>
                  <a:spcPct val="0"/>
                </a:spcBef>
                <a:spcAft>
                  <a:spcPct val="0"/>
                </a:spcAft>
              </a:pPr>
              <a:r>
                <a:rPr kumimoji="0" lang="en-GB" altLang="ko-KR" sz="3600" dirty="0">
                  <a:solidFill>
                    <a:srgbClr val="92D050"/>
                  </a:solidFill>
                  <a:ea typeface="ＭＳ Ｐゴシック" pitchFamily="34" charset="-128"/>
                  <a:cs typeface="Arial" pitchFamily="34" charset="0"/>
                </a:rPr>
                <a:t> </a:t>
              </a:r>
              <a:r>
                <a:rPr kumimoji="0" lang="en-GB" altLang="ko-KR" sz="3600" dirty="0">
                  <a:solidFill>
                    <a:srgbClr val="92D050"/>
                  </a:solidFill>
                  <a:ea typeface="ＭＳ Ｐゴシック" pitchFamily="34" charset="-128"/>
                  <a:cs typeface="Arial" pitchFamily="34" charset="0"/>
                  <a:sym typeface="Wingdings" pitchFamily="2" charset="2"/>
                </a:rPr>
                <a:t></a:t>
              </a:r>
              <a:endParaRPr kumimoji="0" lang="en-GB" altLang="ko-KR" sz="1000" dirty="0">
                <a:solidFill>
                  <a:srgbClr val="00498B"/>
                </a:solidFill>
                <a:ea typeface="ＭＳ Ｐゴシック" pitchFamily="34" charset="-128"/>
                <a:cs typeface="Arial" pitchFamily="34" charset="0"/>
              </a:endParaRPr>
            </a:p>
          </p:txBody>
        </p:sp>
      </p:grpSp>
      <p:grpSp>
        <p:nvGrpSpPr>
          <p:cNvPr id="26" name="Group 25"/>
          <p:cNvGrpSpPr>
            <a:grpSpLocks/>
          </p:cNvGrpSpPr>
          <p:nvPr/>
        </p:nvGrpSpPr>
        <p:grpSpPr bwMode="auto">
          <a:xfrm>
            <a:off x="338138" y="4662488"/>
            <a:ext cx="8218487" cy="1538287"/>
            <a:chOff x="205309" y="2872172"/>
            <a:chExt cx="7684334" cy="1176072"/>
          </a:xfrm>
        </p:grpSpPr>
        <p:sp>
          <p:nvSpPr>
            <p:cNvPr id="74763" name="TextBox 26"/>
            <p:cNvSpPr txBox="1">
              <a:spLocks noChangeArrowheads="1"/>
            </p:cNvSpPr>
            <p:nvPr/>
          </p:nvSpPr>
          <p:spPr bwMode="auto">
            <a:xfrm>
              <a:off x="778257" y="2872172"/>
              <a:ext cx="7111386" cy="1176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anchor="ctr">
              <a:spAutoFit/>
            </a:bodyPr>
            <a:lstStyle>
              <a:lvl1pPr eaLnBrk="0" hangingPunct="0">
                <a:defRPr>
                  <a:solidFill>
                    <a:schemeClr val="bg1"/>
                  </a:solidFill>
                  <a:latin typeface="Tahoma" pitchFamily="34" charset="0"/>
                  <a:ea typeface="ＭＳ Ｐゴシック" pitchFamily="34" charset="-128"/>
                </a:defRPr>
              </a:lvl1pPr>
              <a:lvl2pPr marL="742950" indent="-285750" eaLnBrk="0" hangingPunct="0">
                <a:defRPr>
                  <a:solidFill>
                    <a:schemeClr val="bg1"/>
                  </a:solidFill>
                  <a:latin typeface="Tahoma" pitchFamily="34" charset="0"/>
                  <a:ea typeface="ＭＳ Ｐゴシック" pitchFamily="34" charset="-128"/>
                </a:defRPr>
              </a:lvl2pPr>
              <a:lvl3pPr marL="1143000" indent="-228600" eaLnBrk="0" hangingPunct="0">
                <a:defRPr>
                  <a:solidFill>
                    <a:schemeClr val="bg1"/>
                  </a:solidFill>
                  <a:latin typeface="Tahoma" pitchFamily="34" charset="0"/>
                  <a:ea typeface="ＭＳ Ｐゴシック" pitchFamily="34" charset="-128"/>
                </a:defRPr>
              </a:lvl3pPr>
              <a:lvl4pPr marL="1600200" indent="-228600" eaLnBrk="0" hangingPunct="0">
                <a:defRPr>
                  <a:solidFill>
                    <a:schemeClr val="bg1"/>
                  </a:solidFill>
                  <a:latin typeface="Tahoma" pitchFamily="34" charset="0"/>
                  <a:ea typeface="ＭＳ Ｐゴシック" pitchFamily="34" charset="-128"/>
                </a:defRPr>
              </a:lvl4pPr>
              <a:lvl5pPr marL="2057400" indent="-228600" eaLnBrk="0" hangingPunct="0">
                <a:defRPr>
                  <a:solidFill>
                    <a:schemeClr val="bg1"/>
                  </a:solidFill>
                  <a:latin typeface="Tahoma" pitchFamily="34" charset="0"/>
                  <a:ea typeface="ＭＳ Ｐゴシック" pitchFamily="34" charset="-128"/>
                </a:defRPr>
              </a:lvl5pPr>
              <a:lvl6pPr marL="2514600" indent="-228600" eaLnBrk="0" fontAlgn="base" hangingPunct="0">
                <a:spcBef>
                  <a:spcPct val="0"/>
                </a:spcBef>
                <a:spcAft>
                  <a:spcPct val="0"/>
                </a:spcAft>
                <a:defRPr>
                  <a:solidFill>
                    <a:schemeClr val="bg1"/>
                  </a:solidFill>
                  <a:latin typeface="Tahoma" pitchFamily="34" charset="0"/>
                  <a:ea typeface="ＭＳ Ｐゴシック" pitchFamily="34" charset="-128"/>
                </a:defRPr>
              </a:lvl6pPr>
              <a:lvl7pPr marL="2971800" indent="-228600" eaLnBrk="0" fontAlgn="base" hangingPunct="0">
                <a:spcBef>
                  <a:spcPct val="0"/>
                </a:spcBef>
                <a:spcAft>
                  <a:spcPct val="0"/>
                </a:spcAft>
                <a:defRPr>
                  <a:solidFill>
                    <a:schemeClr val="bg1"/>
                  </a:solidFill>
                  <a:latin typeface="Tahoma" pitchFamily="34" charset="0"/>
                  <a:ea typeface="ＭＳ Ｐゴシック" pitchFamily="34" charset="-128"/>
                </a:defRPr>
              </a:lvl7pPr>
              <a:lvl8pPr marL="3429000" indent="-228600" eaLnBrk="0" fontAlgn="base" hangingPunct="0">
                <a:spcBef>
                  <a:spcPct val="0"/>
                </a:spcBef>
                <a:spcAft>
                  <a:spcPct val="0"/>
                </a:spcAft>
                <a:defRPr>
                  <a:solidFill>
                    <a:schemeClr val="bg1"/>
                  </a:solidFill>
                  <a:latin typeface="Tahoma" pitchFamily="34" charset="0"/>
                  <a:ea typeface="ＭＳ Ｐゴシック" pitchFamily="34" charset="-128"/>
                </a:defRPr>
              </a:lvl8pPr>
              <a:lvl9pPr marL="3886200" indent="-228600" eaLnBrk="0" fontAlgn="base" hangingPunct="0">
                <a:spcBef>
                  <a:spcPct val="0"/>
                </a:spcBef>
                <a:spcAft>
                  <a:spcPct val="0"/>
                </a:spcAft>
                <a:defRPr>
                  <a:solidFill>
                    <a:schemeClr val="bg1"/>
                  </a:solidFill>
                  <a:latin typeface="Tahoma" pitchFamily="34" charset="0"/>
                  <a:ea typeface="ＭＳ Ｐゴシック" pitchFamily="34" charset="-128"/>
                </a:defRPr>
              </a:lvl9pPr>
            </a:lstStyle>
            <a:p>
              <a:pPr eaLnBrk="1" fontAlgn="base" hangingPunct="1">
                <a:spcBef>
                  <a:spcPct val="0"/>
                </a:spcBef>
                <a:spcAft>
                  <a:spcPct val="0"/>
                </a:spcAft>
                <a:defRPr/>
              </a:pPr>
              <a:endParaRPr lang="en-GB" altLang="ko-KR" b="1" dirty="0" smtClean="0">
                <a:solidFill>
                  <a:srgbClr val="00498B"/>
                </a:solidFill>
                <a:cs typeface="Arial" pitchFamily="34" charset="0"/>
              </a:endParaRPr>
            </a:p>
            <a:p>
              <a:pPr eaLnBrk="1" fontAlgn="base" hangingPunct="1">
                <a:spcBef>
                  <a:spcPct val="0"/>
                </a:spcBef>
                <a:spcAft>
                  <a:spcPct val="0"/>
                </a:spcAft>
                <a:defRPr/>
              </a:pPr>
              <a:r>
                <a:rPr lang="en-GB" altLang="ko-KR" sz="1600" dirty="0" smtClean="0">
                  <a:solidFill>
                    <a:srgbClr val="00498B"/>
                  </a:solidFill>
                  <a:cs typeface="Arial" pitchFamily="34" charset="0"/>
                </a:rPr>
                <a:t>In addition, even at the top TTR quartile warfarin was associated with a higher stroke (</a:t>
              </a:r>
              <a:r>
                <a:rPr kumimoji="1" lang="en-US" altLang="ko-KR" sz="1600" dirty="0" smtClean="0">
                  <a:solidFill>
                    <a:srgbClr val="00498B"/>
                  </a:solidFill>
                  <a:ea typeface="Tahoma" pitchFamily="34" charset="0"/>
                  <a:cs typeface="Tahoma" pitchFamily="34" charset="0"/>
                </a:rPr>
                <a:t>3.10%/yr. vs. 2.24%/yr.</a:t>
              </a:r>
              <a:r>
                <a:rPr lang="en-GB" altLang="ko-KR" sz="1600" dirty="0" smtClean="0">
                  <a:solidFill>
                    <a:srgbClr val="00498B"/>
                  </a:solidFill>
                  <a:cs typeface="Arial" pitchFamily="34" charset="0"/>
                </a:rPr>
                <a:t>) and ICH risk (</a:t>
              </a:r>
              <a:r>
                <a:rPr kumimoji="1" lang="en-US" altLang="ko-KR" sz="1600" dirty="0" smtClean="0">
                  <a:solidFill>
                    <a:srgbClr val="00498B"/>
                  </a:solidFill>
                  <a:ea typeface="Tahoma" pitchFamily="34" charset="0"/>
                  <a:cs typeface="Tahoma" pitchFamily="34" charset="0"/>
                </a:rPr>
                <a:t>0.74%/yr. vs. 0.32%/yr.</a:t>
              </a:r>
              <a:r>
                <a:rPr lang="en-GB" altLang="ko-KR" sz="1600" dirty="0" smtClean="0">
                  <a:solidFill>
                    <a:srgbClr val="00498B"/>
                  </a:solidFill>
                  <a:cs typeface="Arial" pitchFamily="34" charset="0"/>
                </a:rPr>
                <a:t>) than dabigatran</a:t>
              </a:r>
            </a:p>
            <a:p>
              <a:pPr marL="285750" indent="-285750" eaLnBrk="1" fontAlgn="base" hangingPunct="1">
                <a:spcBef>
                  <a:spcPct val="0"/>
                </a:spcBef>
                <a:spcAft>
                  <a:spcPct val="0"/>
                </a:spcAft>
                <a:buFont typeface="Wingdings" panose="05000000000000000000" pitchFamily="2" charset="2"/>
                <a:buChar char="§"/>
                <a:defRPr/>
              </a:pPr>
              <a:r>
                <a:rPr lang="en-GB" altLang="ko-KR" sz="1400" dirty="0" smtClean="0">
                  <a:solidFill>
                    <a:srgbClr val="00498B"/>
                  </a:solidFill>
                  <a:cs typeface="Arial" pitchFamily="34" charset="0"/>
                </a:rPr>
                <a:t>Patients on dabigatran had the lowest annual ischemic stroke risk and the lowest ICH risk among all groups</a:t>
              </a:r>
            </a:p>
          </p:txBody>
        </p:sp>
        <p:sp>
          <p:nvSpPr>
            <p:cNvPr id="72718" name="TextBox 27"/>
            <p:cNvSpPr txBox="1">
              <a:spLocks noChangeArrowheads="1"/>
            </p:cNvSpPr>
            <p:nvPr/>
          </p:nvSpPr>
          <p:spPr bwMode="auto">
            <a:xfrm>
              <a:off x="205309" y="3326245"/>
              <a:ext cx="818865" cy="49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anchor="ctr">
              <a:spAutoFit/>
            </a:bodyPr>
            <a:lstStyle>
              <a:lvl1pPr eaLnBrk="0" hangingPunct="0">
                <a:defRPr kumimoji="1">
                  <a:solidFill>
                    <a:schemeClr val="bg1"/>
                  </a:solidFill>
                  <a:latin typeface="Tahoma" pitchFamily="34" charset="0"/>
                  <a:ea typeface="굴림" pitchFamily="50" charset="-127"/>
                </a:defRPr>
              </a:lvl1pPr>
              <a:lvl2pPr marL="742950" indent="-285750" eaLnBrk="0" hangingPunct="0">
                <a:defRPr kumimoji="1">
                  <a:solidFill>
                    <a:schemeClr val="bg1"/>
                  </a:solidFill>
                  <a:latin typeface="Tahoma" pitchFamily="34" charset="0"/>
                  <a:ea typeface="굴림" pitchFamily="50" charset="-127"/>
                </a:defRPr>
              </a:lvl2pPr>
              <a:lvl3pPr marL="1143000" indent="-228600" eaLnBrk="0" hangingPunct="0">
                <a:defRPr kumimoji="1">
                  <a:solidFill>
                    <a:schemeClr val="bg1"/>
                  </a:solidFill>
                  <a:latin typeface="Tahoma" pitchFamily="34" charset="0"/>
                  <a:ea typeface="굴림" pitchFamily="50" charset="-127"/>
                </a:defRPr>
              </a:lvl3pPr>
              <a:lvl4pPr marL="1600200" indent="-228600" eaLnBrk="0" hangingPunct="0">
                <a:defRPr kumimoji="1">
                  <a:solidFill>
                    <a:schemeClr val="bg1"/>
                  </a:solidFill>
                  <a:latin typeface="Tahoma" pitchFamily="34" charset="0"/>
                  <a:ea typeface="굴림" pitchFamily="50" charset="-127"/>
                </a:defRPr>
              </a:lvl4pPr>
              <a:lvl5pPr marL="2057400" indent="-228600" eaLnBrk="0" hangingPunct="0">
                <a:defRPr kumimoji="1">
                  <a:solidFill>
                    <a:schemeClr val="bg1"/>
                  </a:solidFill>
                  <a:latin typeface="Tahoma" pitchFamily="34" charset="0"/>
                  <a:ea typeface="굴림" pitchFamily="50" charset="-127"/>
                </a:defRPr>
              </a:lvl5pPr>
              <a:lvl6pPr marL="2514600" indent="-228600" eaLnBrk="0" fontAlgn="base" hangingPunct="0">
                <a:spcBef>
                  <a:spcPct val="0"/>
                </a:spcBef>
                <a:spcAft>
                  <a:spcPct val="0"/>
                </a:spcAft>
                <a:defRPr kumimoji="1">
                  <a:solidFill>
                    <a:schemeClr val="bg1"/>
                  </a:solidFill>
                  <a:latin typeface="Tahoma" pitchFamily="34" charset="0"/>
                  <a:ea typeface="굴림" pitchFamily="50" charset="-127"/>
                </a:defRPr>
              </a:lvl6pPr>
              <a:lvl7pPr marL="2971800" indent="-228600" eaLnBrk="0" fontAlgn="base" hangingPunct="0">
                <a:spcBef>
                  <a:spcPct val="0"/>
                </a:spcBef>
                <a:spcAft>
                  <a:spcPct val="0"/>
                </a:spcAft>
                <a:defRPr kumimoji="1">
                  <a:solidFill>
                    <a:schemeClr val="bg1"/>
                  </a:solidFill>
                  <a:latin typeface="Tahoma" pitchFamily="34" charset="0"/>
                  <a:ea typeface="굴림" pitchFamily="50" charset="-127"/>
                </a:defRPr>
              </a:lvl7pPr>
              <a:lvl8pPr marL="3429000" indent="-228600" eaLnBrk="0" fontAlgn="base" hangingPunct="0">
                <a:spcBef>
                  <a:spcPct val="0"/>
                </a:spcBef>
                <a:spcAft>
                  <a:spcPct val="0"/>
                </a:spcAft>
                <a:defRPr kumimoji="1">
                  <a:solidFill>
                    <a:schemeClr val="bg1"/>
                  </a:solidFill>
                  <a:latin typeface="Tahoma" pitchFamily="34" charset="0"/>
                  <a:ea typeface="굴림" pitchFamily="50" charset="-127"/>
                </a:defRPr>
              </a:lvl8pPr>
              <a:lvl9pPr marL="3886200" indent="-228600" eaLnBrk="0" fontAlgn="base" hangingPunct="0">
                <a:spcBef>
                  <a:spcPct val="0"/>
                </a:spcBef>
                <a:spcAft>
                  <a:spcPct val="0"/>
                </a:spcAft>
                <a:defRPr kumimoji="1">
                  <a:solidFill>
                    <a:schemeClr val="bg1"/>
                  </a:solidFill>
                  <a:latin typeface="Tahoma" pitchFamily="34" charset="0"/>
                  <a:ea typeface="굴림" pitchFamily="50" charset="-127"/>
                </a:defRPr>
              </a:lvl9pPr>
            </a:lstStyle>
            <a:p>
              <a:pPr eaLnBrk="1" fontAlgn="base" hangingPunct="1">
                <a:spcBef>
                  <a:spcPct val="0"/>
                </a:spcBef>
                <a:spcAft>
                  <a:spcPct val="0"/>
                </a:spcAft>
              </a:pPr>
              <a:r>
                <a:rPr kumimoji="0" lang="en-GB" altLang="ko-KR" sz="3200" dirty="0">
                  <a:solidFill>
                    <a:srgbClr val="92D050"/>
                  </a:solidFill>
                  <a:ea typeface="ＭＳ Ｐゴシック" pitchFamily="34" charset="-128"/>
                  <a:cs typeface="Arial" pitchFamily="34" charset="0"/>
                </a:rPr>
                <a:t> </a:t>
              </a:r>
              <a:r>
                <a:rPr kumimoji="0" lang="en-GB" altLang="ko-KR" sz="3600" dirty="0">
                  <a:solidFill>
                    <a:srgbClr val="92D050"/>
                  </a:solidFill>
                  <a:ea typeface="ＭＳ Ｐゴシック" pitchFamily="34" charset="-128"/>
                  <a:cs typeface="Arial" pitchFamily="34" charset="0"/>
                  <a:sym typeface="Wingdings" pitchFamily="2" charset="2"/>
                </a:rPr>
                <a:t></a:t>
              </a:r>
              <a:endParaRPr kumimoji="0" lang="en-GB" altLang="ko-KR" sz="900" dirty="0">
                <a:solidFill>
                  <a:srgbClr val="00498B"/>
                </a:solidFill>
                <a:ea typeface="ＭＳ Ｐゴシック" pitchFamily="34" charset="-128"/>
                <a:cs typeface="Arial" pitchFamily="34" charset="0"/>
              </a:endParaRPr>
            </a:p>
          </p:txBody>
        </p:sp>
      </p:grpSp>
      <p:grpSp>
        <p:nvGrpSpPr>
          <p:cNvPr id="15" name="Group 25"/>
          <p:cNvGrpSpPr>
            <a:grpSpLocks/>
          </p:cNvGrpSpPr>
          <p:nvPr/>
        </p:nvGrpSpPr>
        <p:grpSpPr bwMode="auto">
          <a:xfrm>
            <a:off x="388938" y="4122738"/>
            <a:ext cx="8220075" cy="646112"/>
            <a:chOff x="205309" y="3242804"/>
            <a:chExt cx="7684334" cy="493950"/>
          </a:xfrm>
        </p:grpSpPr>
        <p:sp>
          <p:nvSpPr>
            <p:cNvPr id="72715" name="TextBox 26"/>
            <p:cNvSpPr txBox="1">
              <a:spLocks noChangeArrowheads="1"/>
            </p:cNvSpPr>
            <p:nvPr/>
          </p:nvSpPr>
          <p:spPr bwMode="auto">
            <a:xfrm>
              <a:off x="778754" y="3277143"/>
              <a:ext cx="7110889" cy="258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a:spAutoFit/>
            </a:bodyPr>
            <a:lstStyle>
              <a:lvl1pPr eaLnBrk="0" hangingPunct="0">
                <a:defRPr kumimoji="1">
                  <a:solidFill>
                    <a:schemeClr val="bg1"/>
                  </a:solidFill>
                  <a:latin typeface="Tahoma" pitchFamily="34" charset="0"/>
                  <a:ea typeface="굴림" pitchFamily="50" charset="-127"/>
                </a:defRPr>
              </a:lvl1pPr>
              <a:lvl2pPr marL="742950" indent="-285750" eaLnBrk="0" hangingPunct="0">
                <a:defRPr kumimoji="1">
                  <a:solidFill>
                    <a:schemeClr val="bg1"/>
                  </a:solidFill>
                  <a:latin typeface="Tahoma" pitchFamily="34" charset="0"/>
                  <a:ea typeface="굴림" pitchFamily="50" charset="-127"/>
                </a:defRPr>
              </a:lvl2pPr>
              <a:lvl3pPr marL="1143000" indent="-228600" eaLnBrk="0" hangingPunct="0">
                <a:defRPr kumimoji="1">
                  <a:solidFill>
                    <a:schemeClr val="bg1"/>
                  </a:solidFill>
                  <a:latin typeface="Tahoma" pitchFamily="34" charset="0"/>
                  <a:ea typeface="굴림" pitchFamily="50" charset="-127"/>
                </a:defRPr>
              </a:lvl3pPr>
              <a:lvl4pPr marL="1600200" indent="-228600" eaLnBrk="0" hangingPunct="0">
                <a:defRPr kumimoji="1">
                  <a:solidFill>
                    <a:schemeClr val="bg1"/>
                  </a:solidFill>
                  <a:latin typeface="Tahoma" pitchFamily="34" charset="0"/>
                  <a:ea typeface="굴림" pitchFamily="50" charset="-127"/>
                </a:defRPr>
              </a:lvl4pPr>
              <a:lvl5pPr marL="2057400" indent="-228600" eaLnBrk="0" hangingPunct="0">
                <a:defRPr kumimoji="1">
                  <a:solidFill>
                    <a:schemeClr val="bg1"/>
                  </a:solidFill>
                  <a:latin typeface="Tahoma" pitchFamily="34" charset="0"/>
                  <a:ea typeface="굴림" pitchFamily="50" charset="-127"/>
                </a:defRPr>
              </a:lvl5pPr>
              <a:lvl6pPr marL="2514600" indent="-228600" eaLnBrk="0" fontAlgn="base" hangingPunct="0">
                <a:spcBef>
                  <a:spcPct val="0"/>
                </a:spcBef>
                <a:spcAft>
                  <a:spcPct val="0"/>
                </a:spcAft>
                <a:defRPr kumimoji="1">
                  <a:solidFill>
                    <a:schemeClr val="bg1"/>
                  </a:solidFill>
                  <a:latin typeface="Tahoma" pitchFamily="34" charset="0"/>
                  <a:ea typeface="굴림" pitchFamily="50" charset="-127"/>
                </a:defRPr>
              </a:lvl6pPr>
              <a:lvl7pPr marL="2971800" indent="-228600" eaLnBrk="0" fontAlgn="base" hangingPunct="0">
                <a:spcBef>
                  <a:spcPct val="0"/>
                </a:spcBef>
                <a:spcAft>
                  <a:spcPct val="0"/>
                </a:spcAft>
                <a:defRPr kumimoji="1">
                  <a:solidFill>
                    <a:schemeClr val="bg1"/>
                  </a:solidFill>
                  <a:latin typeface="Tahoma" pitchFamily="34" charset="0"/>
                  <a:ea typeface="굴림" pitchFamily="50" charset="-127"/>
                </a:defRPr>
              </a:lvl7pPr>
              <a:lvl8pPr marL="3429000" indent="-228600" eaLnBrk="0" fontAlgn="base" hangingPunct="0">
                <a:spcBef>
                  <a:spcPct val="0"/>
                </a:spcBef>
                <a:spcAft>
                  <a:spcPct val="0"/>
                </a:spcAft>
                <a:defRPr kumimoji="1">
                  <a:solidFill>
                    <a:schemeClr val="bg1"/>
                  </a:solidFill>
                  <a:latin typeface="Tahoma" pitchFamily="34" charset="0"/>
                  <a:ea typeface="굴림" pitchFamily="50" charset="-127"/>
                </a:defRPr>
              </a:lvl8pPr>
              <a:lvl9pPr marL="3886200" indent="-228600" eaLnBrk="0" fontAlgn="base" hangingPunct="0">
                <a:spcBef>
                  <a:spcPct val="0"/>
                </a:spcBef>
                <a:spcAft>
                  <a:spcPct val="0"/>
                </a:spcAft>
                <a:defRPr kumimoji="1">
                  <a:solidFill>
                    <a:schemeClr val="bg1"/>
                  </a:solidFill>
                  <a:latin typeface="Tahoma" pitchFamily="34" charset="0"/>
                  <a:ea typeface="굴림" pitchFamily="50" charset="-127"/>
                </a:defRPr>
              </a:lvl9pPr>
            </a:lstStyle>
            <a:p>
              <a:pPr eaLnBrk="1" fontAlgn="base" hangingPunct="1">
                <a:spcBef>
                  <a:spcPct val="0"/>
                </a:spcBef>
                <a:spcAft>
                  <a:spcPct val="0"/>
                </a:spcAft>
              </a:pPr>
              <a:r>
                <a:rPr kumimoji="0" lang="en-GB" altLang="ko-KR" sz="1600" dirty="0">
                  <a:solidFill>
                    <a:srgbClr val="00498B"/>
                  </a:solidFill>
                  <a:ea typeface="ＭＳ Ｐゴシック" pitchFamily="34" charset="-128"/>
                  <a:cs typeface="Arial" pitchFamily="34" charset="0"/>
                </a:rPr>
                <a:t>Chinese AF patients on warfarin tend to have a poor TTR </a:t>
              </a:r>
              <a:endParaRPr kumimoji="0" lang="en-GB" altLang="ko-KR" sz="1400" dirty="0">
                <a:solidFill>
                  <a:srgbClr val="00498B"/>
                </a:solidFill>
                <a:ea typeface="ＭＳ Ｐゴシック" pitchFamily="34" charset="-128"/>
                <a:cs typeface="Arial" pitchFamily="34" charset="0"/>
              </a:endParaRPr>
            </a:p>
          </p:txBody>
        </p:sp>
        <p:sp>
          <p:nvSpPr>
            <p:cNvPr id="72716" name="TextBox 27"/>
            <p:cNvSpPr txBox="1">
              <a:spLocks noChangeArrowheads="1"/>
            </p:cNvSpPr>
            <p:nvPr/>
          </p:nvSpPr>
          <p:spPr bwMode="auto">
            <a:xfrm>
              <a:off x="205309" y="3242804"/>
              <a:ext cx="818865" cy="49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anchor="ctr">
              <a:spAutoFit/>
            </a:bodyPr>
            <a:lstStyle>
              <a:lvl1pPr eaLnBrk="0" hangingPunct="0">
                <a:defRPr kumimoji="1">
                  <a:solidFill>
                    <a:schemeClr val="bg1"/>
                  </a:solidFill>
                  <a:latin typeface="Tahoma" pitchFamily="34" charset="0"/>
                  <a:ea typeface="굴림" pitchFamily="50" charset="-127"/>
                </a:defRPr>
              </a:lvl1pPr>
              <a:lvl2pPr marL="742950" indent="-285750" eaLnBrk="0" hangingPunct="0">
                <a:defRPr kumimoji="1">
                  <a:solidFill>
                    <a:schemeClr val="bg1"/>
                  </a:solidFill>
                  <a:latin typeface="Tahoma" pitchFamily="34" charset="0"/>
                  <a:ea typeface="굴림" pitchFamily="50" charset="-127"/>
                </a:defRPr>
              </a:lvl2pPr>
              <a:lvl3pPr marL="1143000" indent="-228600" eaLnBrk="0" hangingPunct="0">
                <a:defRPr kumimoji="1">
                  <a:solidFill>
                    <a:schemeClr val="bg1"/>
                  </a:solidFill>
                  <a:latin typeface="Tahoma" pitchFamily="34" charset="0"/>
                  <a:ea typeface="굴림" pitchFamily="50" charset="-127"/>
                </a:defRPr>
              </a:lvl3pPr>
              <a:lvl4pPr marL="1600200" indent="-228600" eaLnBrk="0" hangingPunct="0">
                <a:defRPr kumimoji="1">
                  <a:solidFill>
                    <a:schemeClr val="bg1"/>
                  </a:solidFill>
                  <a:latin typeface="Tahoma" pitchFamily="34" charset="0"/>
                  <a:ea typeface="굴림" pitchFamily="50" charset="-127"/>
                </a:defRPr>
              </a:lvl4pPr>
              <a:lvl5pPr marL="2057400" indent="-228600" eaLnBrk="0" hangingPunct="0">
                <a:defRPr kumimoji="1">
                  <a:solidFill>
                    <a:schemeClr val="bg1"/>
                  </a:solidFill>
                  <a:latin typeface="Tahoma" pitchFamily="34" charset="0"/>
                  <a:ea typeface="굴림" pitchFamily="50" charset="-127"/>
                </a:defRPr>
              </a:lvl5pPr>
              <a:lvl6pPr marL="2514600" indent="-228600" eaLnBrk="0" fontAlgn="base" hangingPunct="0">
                <a:spcBef>
                  <a:spcPct val="0"/>
                </a:spcBef>
                <a:spcAft>
                  <a:spcPct val="0"/>
                </a:spcAft>
                <a:defRPr kumimoji="1">
                  <a:solidFill>
                    <a:schemeClr val="bg1"/>
                  </a:solidFill>
                  <a:latin typeface="Tahoma" pitchFamily="34" charset="0"/>
                  <a:ea typeface="굴림" pitchFamily="50" charset="-127"/>
                </a:defRPr>
              </a:lvl6pPr>
              <a:lvl7pPr marL="2971800" indent="-228600" eaLnBrk="0" fontAlgn="base" hangingPunct="0">
                <a:spcBef>
                  <a:spcPct val="0"/>
                </a:spcBef>
                <a:spcAft>
                  <a:spcPct val="0"/>
                </a:spcAft>
                <a:defRPr kumimoji="1">
                  <a:solidFill>
                    <a:schemeClr val="bg1"/>
                  </a:solidFill>
                  <a:latin typeface="Tahoma" pitchFamily="34" charset="0"/>
                  <a:ea typeface="굴림" pitchFamily="50" charset="-127"/>
                </a:defRPr>
              </a:lvl7pPr>
              <a:lvl8pPr marL="3429000" indent="-228600" eaLnBrk="0" fontAlgn="base" hangingPunct="0">
                <a:spcBef>
                  <a:spcPct val="0"/>
                </a:spcBef>
                <a:spcAft>
                  <a:spcPct val="0"/>
                </a:spcAft>
                <a:defRPr kumimoji="1">
                  <a:solidFill>
                    <a:schemeClr val="bg1"/>
                  </a:solidFill>
                  <a:latin typeface="Tahoma" pitchFamily="34" charset="0"/>
                  <a:ea typeface="굴림" pitchFamily="50" charset="-127"/>
                </a:defRPr>
              </a:lvl8pPr>
              <a:lvl9pPr marL="3886200" indent="-228600" eaLnBrk="0" fontAlgn="base" hangingPunct="0">
                <a:spcBef>
                  <a:spcPct val="0"/>
                </a:spcBef>
                <a:spcAft>
                  <a:spcPct val="0"/>
                </a:spcAft>
                <a:defRPr kumimoji="1">
                  <a:solidFill>
                    <a:schemeClr val="bg1"/>
                  </a:solidFill>
                  <a:latin typeface="Tahoma" pitchFamily="34" charset="0"/>
                  <a:ea typeface="굴림" pitchFamily="50" charset="-127"/>
                </a:defRPr>
              </a:lvl9pPr>
            </a:lstStyle>
            <a:p>
              <a:pPr eaLnBrk="1" fontAlgn="base" hangingPunct="1">
                <a:spcBef>
                  <a:spcPct val="0"/>
                </a:spcBef>
                <a:spcAft>
                  <a:spcPct val="0"/>
                </a:spcAft>
              </a:pPr>
              <a:r>
                <a:rPr kumimoji="0" lang="en-GB" altLang="ko-KR" sz="3200" dirty="0">
                  <a:solidFill>
                    <a:srgbClr val="92D050"/>
                  </a:solidFill>
                  <a:ea typeface="ＭＳ Ｐゴシック" pitchFamily="34" charset="-128"/>
                  <a:cs typeface="Arial" pitchFamily="34" charset="0"/>
                </a:rPr>
                <a:t> </a:t>
              </a:r>
              <a:r>
                <a:rPr kumimoji="0" lang="en-GB" altLang="ko-KR" sz="3600" dirty="0">
                  <a:solidFill>
                    <a:srgbClr val="92D050"/>
                  </a:solidFill>
                  <a:ea typeface="ＭＳ Ｐゴシック" pitchFamily="34" charset="-128"/>
                  <a:cs typeface="Arial" pitchFamily="34" charset="0"/>
                  <a:sym typeface="Wingdings" pitchFamily="2" charset="2"/>
                </a:rPr>
                <a:t></a:t>
              </a:r>
              <a:endParaRPr kumimoji="0" lang="en-GB" altLang="ko-KR" sz="900" dirty="0">
                <a:solidFill>
                  <a:srgbClr val="00498B"/>
                </a:solidFill>
                <a:ea typeface="ＭＳ Ｐゴシック" pitchFamily="34" charset="-128"/>
                <a:cs typeface="Arial" pitchFamily="34" charset="0"/>
              </a:endParaRPr>
            </a:p>
          </p:txBody>
        </p:sp>
      </p:grpSp>
    </p:spTree>
    <p:extLst>
      <p:ext uri="{BB962C8B-B14F-4D97-AF65-F5344CB8AC3E}">
        <p14:creationId xmlns:p14="http://schemas.microsoft.com/office/powerpoint/2010/main" val="423118803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endParaRPr lang="en-US"/>
          </a:p>
        </p:txBody>
      </p:sp>
      <p:sp>
        <p:nvSpPr>
          <p:cNvPr id="3" name="Title 2"/>
          <p:cNvSpPr>
            <a:spLocks noGrp="1"/>
          </p:cNvSpPr>
          <p:nvPr>
            <p:ph type="title"/>
          </p:nvPr>
        </p:nvSpPr>
        <p:spPr/>
        <p:txBody>
          <a:bodyPr/>
          <a:lstStyle/>
          <a:p>
            <a:r>
              <a:rPr lang="en-US" dirty="0" smtClean="0"/>
              <a:t>Malaysia registry</a:t>
            </a:r>
            <a:endParaRPr lang="en-US" dirty="0"/>
          </a:p>
        </p:txBody>
      </p:sp>
      <p:sp>
        <p:nvSpPr>
          <p:cNvPr id="5" name="Title 2"/>
          <p:cNvSpPr txBox="1">
            <a:spLocks/>
          </p:cNvSpPr>
          <p:nvPr/>
        </p:nvSpPr>
        <p:spPr>
          <a:xfrm>
            <a:off x="0" y="3482594"/>
            <a:ext cx="9143999" cy="720080"/>
          </a:xfrm>
          <a:prstGeom prst="rect">
            <a:avLst/>
          </a:prstGeom>
        </p:spPr>
        <p:txBody>
          <a:bodyPr vert="horz" lIns="0" tIns="45715" rIns="91429" bIns="45715" rtlCol="0" anchor="b" anchorCtr="0">
            <a:noAutofit/>
          </a:bodyPr>
          <a:lstStyle>
            <a:lvl1pPr algn="l" defTabSz="914290" rtl="0" eaLnBrk="1" latinLnBrk="0" hangingPunct="1">
              <a:spcBef>
                <a:spcPct val="0"/>
              </a:spcBef>
              <a:buNone/>
              <a:defRPr sz="2800" b="0" kern="1200">
                <a:solidFill>
                  <a:schemeClr val="bg1"/>
                </a:solidFill>
                <a:latin typeface="Arial" pitchFamily="34" charset="0"/>
                <a:ea typeface="Tahoma" pitchFamily="34" charset="0"/>
                <a:cs typeface="Arial" pitchFamily="34" charset="0"/>
              </a:defRPr>
            </a:lvl1pPr>
          </a:lstStyle>
          <a:p>
            <a:pPr algn="ctr"/>
            <a:r>
              <a:rPr lang="en-US" b="1" dirty="0" smtClean="0">
                <a:solidFill>
                  <a:srgbClr val="00498B"/>
                </a:solidFill>
              </a:rPr>
              <a:t>A </a:t>
            </a:r>
            <a:r>
              <a:rPr lang="en-US" b="1" dirty="0">
                <a:solidFill>
                  <a:srgbClr val="00498B"/>
                </a:solidFill>
              </a:rPr>
              <a:t>single </a:t>
            </a:r>
            <a:r>
              <a:rPr lang="en-US" b="1" dirty="0" smtClean="0">
                <a:solidFill>
                  <a:srgbClr val="00498B"/>
                </a:solidFill>
              </a:rPr>
              <a:t>center </a:t>
            </a:r>
            <a:r>
              <a:rPr lang="en-US" b="1" dirty="0">
                <a:solidFill>
                  <a:srgbClr val="00498B"/>
                </a:solidFill>
              </a:rPr>
              <a:t>experience of the efficacy and safety of </a:t>
            </a:r>
            <a:r>
              <a:rPr lang="en-US" b="1" dirty="0" err="1">
                <a:solidFill>
                  <a:srgbClr val="00498B"/>
                </a:solidFill>
              </a:rPr>
              <a:t>dabigatran</a:t>
            </a:r>
            <a:r>
              <a:rPr lang="en-US" b="1" dirty="0">
                <a:solidFill>
                  <a:srgbClr val="00498B"/>
                </a:solidFill>
              </a:rPr>
              <a:t> for </a:t>
            </a:r>
            <a:r>
              <a:rPr lang="en-US" b="1" dirty="0" smtClean="0">
                <a:solidFill>
                  <a:srgbClr val="00498B"/>
                </a:solidFill>
              </a:rPr>
              <a:t>SPAF</a:t>
            </a:r>
          </a:p>
          <a:p>
            <a:pPr algn="ctr"/>
            <a:r>
              <a:rPr lang="en-GB" b="1" dirty="0" smtClean="0">
                <a:solidFill>
                  <a:srgbClr val="00498B"/>
                </a:solidFill>
              </a:rPr>
              <a:t/>
            </a:r>
            <a:br>
              <a:rPr lang="en-GB" b="1" dirty="0" smtClean="0">
                <a:solidFill>
                  <a:srgbClr val="00498B"/>
                </a:solidFill>
              </a:rPr>
            </a:br>
            <a:r>
              <a:rPr lang="fr-FR" sz="2000" dirty="0" smtClean="0">
                <a:solidFill>
                  <a:srgbClr val="00498B"/>
                </a:solidFill>
              </a:rPr>
              <a:t>Yap LB et al. </a:t>
            </a:r>
          </a:p>
          <a:p>
            <a:pPr algn="ctr"/>
            <a:r>
              <a:rPr lang="en-US" sz="2000" dirty="0" smtClean="0">
                <a:solidFill>
                  <a:srgbClr val="00498B"/>
                </a:solidFill>
              </a:rPr>
              <a:t>J </a:t>
            </a:r>
            <a:r>
              <a:rPr lang="en-US" sz="2000" dirty="0" err="1">
                <a:solidFill>
                  <a:srgbClr val="00498B"/>
                </a:solidFill>
              </a:rPr>
              <a:t>Thromb</a:t>
            </a:r>
            <a:r>
              <a:rPr lang="en-US" sz="2000" dirty="0">
                <a:solidFill>
                  <a:srgbClr val="00498B"/>
                </a:solidFill>
              </a:rPr>
              <a:t> Thrombolysis. </a:t>
            </a:r>
            <a:r>
              <a:rPr lang="en-US" sz="2000" dirty="0" smtClean="0">
                <a:solidFill>
                  <a:srgbClr val="00498B"/>
                </a:solidFill>
              </a:rPr>
              <a:t>2014 </a:t>
            </a:r>
            <a:r>
              <a:rPr lang="en-US" sz="2000" dirty="0">
                <a:solidFill>
                  <a:srgbClr val="00498B"/>
                </a:solidFill>
              </a:rPr>
              <a:t>Jul;38(1):39-44. </a:t>
            </a:r>
            <a:r>
              <a:rPr lang="en-US" sz="2000" dirty="0" err="1">
                <a:solidFill>
                  <a:srgbClr val="00498B"/>
                </a:solidFill>
              </a:rPr>
              <a:t>doi</a:t>
            </a:r>
            <a:r>
              <a:rPr lang="en-US" sz="2000" dirty="0">
                <a:solidFill>
                  <a:srgbClr val="00498B"/>
                </a:solidFill>
              </a:rPr>
              <a:t>: </a:t>
            </a:r>
            <a:r>
              <a:rPr lang="en-US" sz="2000" dirty="0" smtClean="0">
                <a:solidFill>
                  <a:srgbClr val="00498B"/>
                </a:solidFill>
              </a:rPr>
              <a:t>10.1007/s11239-013-1020-y</a:t>
            </a:r>
            <a:endParaRPr lang="en-US" altLang="en-US" sz="2000" dirty="0">
              <a:solidFill>
                <a:srgbClr val="00498B"/>
              </a:solidFill>
            </a:endParaRPr>
          </a:p>
        </p:txBody>
      </p:sp>
    </p:spTree>
    <p:extLst>
      <p:ext uri="{BB962C8B-B14F-4D97-AF65-F5344CB8AC3E}">
        <p14:creationId xmlns:p14="http://schemas.microsoft.com/office/powerpoint/2010/main" val="37346899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endParaRPr lang="en-US"/>
          </a:p>
        </p:txBody>
      </p:sp>
      <p:sp>
        <p:nvSpPr>
          <p:cNvPr id="3" name="Title 2"/>
          <p:cNvSpPr>
            <a:spLocks noGrp="1"/>
          </p:cNvSpPr>
          <p:nvPr>
            <p:ph type="title"/>
          </p:nvPr>
        </p:nvSpPr>
        <p:spPr/>
        <p:txBody>
          <a:bodyPr>
            <a:normAutofit fontScale="90000"/>
          </a:bodyPr>
          <a:lstStyle/>
          <a:p>
            <a:r>
              <a:rPr lang="en-US" dirty="0"/>
              <a:t>A single </a:t>
            </a:r>
            <a:r>
              <a:rPr lang="en-US" dirty="0" smtClean="0"/>
              <a:t>center </a:t>
            </a:r>
            <a:r>
              <a:rPr lang="en-US" dirty="0"/>
              <a:t>experience of the efficacy and safety of </a:t>
            </a:r>
            <a:r>
              <a:rPr lang="en-US" dirty="0" err="1"/>
              <a:t>dabigatran</a:t>
            </a:r>
            <a:r>
              <a:rPr lang="en-US" dirty="0"/>
              <a:t> for SPAF</a:t>
            </a:r>
          </a:p>
        </p:txBody>
      </p:sp>
      <p:sp>
        <p:nvSpPr>
          <p:cNvPr id="4" name="Text Placeholder 3"/>
          <p:cNvSpPr>
            <a:spLocks noGrp="1"/>
          </p:cNvSpPr>
          <p:nvPr>
            <p:ph type="body" sz="quarter" idx="15"/>
          </p:nvPr>
        </p:nvSpPr>
        <p:spPr/>
        <p:txBody>
          <a:bodyPr/>
          <a:lstStyle/>
          <a:p>
            <a:pPr marL="342900" indent="-342900">
              <a:buFont typeface="Arial" panose="020B0604020202020204" pitchFamily="34" charset="0"/>
              <a:buChar char="•"/>
            </a:pPr>
            <a:r>
              <a:rPr lang="en-US" dirty="0"/>
              <a:t>Retrospective observational study of patients prescribed </a:t>
            </a:r>
            <a:r>
              <a:rPr lang="en-US" dirty="0" err="1"/>
              <a:t>dabigatran</a:t>
            </a:r>
            <a:r>
              <a:rPr lang="en-US" dirty="0"/>
              <a:t> between 2010 and 2013.</a:t>
            </a:r>
          </a:p>
          <a:p>
            <a:pPr marL="342900" indent="-342900">
              <a:buFont typeface="Arial" panose="020B0604020202020204" pitchFamily="34" charset="0"/>
              <a:buChar char="•"/>
            </a:pPr>
            <a:r>
              <a:rPr lang="en-US" dirty="0"/>
              <a:t>510 patients</a:t>
            </a:r>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r>
              <a:rPr lang="en-US" dirty="0"/>
              <a:t>Median age 68 years</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Median CHA2DS2-VASc score was 2 </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Median HAS-BLED score was 2. </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The average follow-up duration of 315 days</a:t>
            </a:r>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16747014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endParaRPr lang="en-US"/>
          </a:p>
        </p:txBody>
      </p:sp>
      <p:sp>
        <p:nvSpPr>
          <p:cNvPr id="3" name="Title 2"/>
          <p:cNvSpPr>
            <a:spLocks noGrp="1"/>
          </p:cNvSpPr>
          <p:nvPr>
            <p:ph type="title"/>
          </p:nvPr>
        </p:nvSpPr>
        <p:spPr/>
        <p:txBody>
          <a:bodyPr>
            <a:normAutofit fontScale="90000"/>
          </a:bodyPr>
          <a:lstStyle/>
          <a:p>
            <a:r>
              <a:rPr lang="en-US" dirty="0"/>
              <a:t>A single </a:t>
            </a:r>
            <a:r>
              <a:rPr lang="en-US" dirty="0" smtClean="0"/>
              <a:t>center </a:t>
            </a:r>
            <a:r>
              <a:rPr lang="en-US" dirty="0"/>
              <a:t>experience of the efficacy and safety of </a:t>
            </a:r>
            <a:r>
              <a:rPr lang="en-US" dirty="0" err="1"/>
              <a:t>dabigatran</a:t>
            </a:r>
            <a:r>
              <a:rPr lang="en-US" dirty="0"/>
              <a:t> for SPAF</a:t>
            </a:r>
          </a:p>
        </p:txBody>
      </p:sp>
      <p:sp>
        <p:nvSpPr>
          <p:cNvPr id="6" name="Rounded Rectangle 5"/>
          <p:cNvSpPr/>
          <p:nvPr/>
        </p:nvSpPr>
        <p:spPr bwMode="auto">
          <a:xfrm>
            <a:off x="503548" y="1520789"/>
            <a:ext cx="4356484" cy="3024336"/>
          </a:xfrm>
          <a:prstGeom prst="roundRect">
            <a:avLst/>
          </a:prstGeom>
          <a:solidFill>
            <a:schemeClr val="accent4"/>
          </a:solidFill>
          <a:ln w="25400" cap="flat" cmpd="sng" algn="ctr">
            <a:noFill/>
            <a:prstDash val="solid"/>
            <a:round/>
            <a:headEnd type="none" w="med" len="med"/>
            <a:tailEnd type="none" w="med" len="med"/>
          </a:ln>
          <a:effectLst/>
        </p:spPr>
        <p:txBody>
          <a:bodyPr vert="horz" wrap="square" lIns="91414" tIns="45708" rIns="91414" bIns="45708" numCol="1" rtlCol="0" anchor="ctr" anchorCtr="0" compatLnSpc="1">
            <a:prstTxWarp prst="textNoShape">
              <a:avLst/>
            </a:prstTxWarp>
          </a:bodyPr>
          <a:lstStyle/>
          <a:p>
            <a:pPr marL="806450" indent="-174625" fontAlgn="base">
              <a:spcBef>
                <a:spcPct val="0"/>
              </a:spcBef>
              <a:spcAft>
                <a:spcPct val="0"/>
              </a:spcAft>
              <a:buFont typeface="Arial" panose="020B0604020202020204" pitchFamily="34" charset="0"/>
              <a:buChar char="•"/>
            </a:pPr>
            <a:r>
              <a:rPr lang="en-US" sz="1600" dirty="0">
                <a:solidFill>
                  <a:srgbClr val="FFFFFF"/>
                </a:solidFill>
                <a:ea typeface="ＭＳ Ｐゴシック" pitchFamily="34" charset="-128"/>
                <a:cs typeface="Arial" pitchFamily="34" charset="0"/>
              </a:rPr>
              <a:t>Observational cohort study </a:t>
            </a:r>
          </a:p>
          <a:p>
            <a:pPr marL="806450" indent="-174625" fontAlgn="base">
              <a:spcBef>
                <a:spcPct val="0"/>
              </a:spcBef>
              <a:spcAft>
                <a:spcPct val="0"/>
              </a:spcAft>
              <a:buFont typeface="Arial" panose="020B0604020202020204" pitchFamily="34" charset="0"/>
              <a:buChar char="•"/>
            </a:pPr>
            <a:r>
              <a:rPr lang="en-US" sz="1600" dirty="0">
                <a:solidFill>
                  <a:srgbClr val="FFFFFF"/>
                </a:solidFill>
                <a:ea typeface="ＭＳ Ｐゴシック" pitchFamily="34" charset="-128"/>
                <a:cs typeface="Arial" pitchFamily="34" charset="0"/>
              </a:rPr>
              <a:t>National Health Institute in Malaysia</a:t>
            </a:r>
          </a:p>
          <a:p>
            <a:pPr marL="806450" indent="-174625" fontAlgn="base">
              <a:spcBef>
                <a:spcPct val="0"/>
              </a:spcBef>
              <a:spcAft>
                <a:spcPct val="0"/>
              </a:spcAft>
              <a:buFont typeface="Arial" panose="020B0604020202020204" pitchFamily="34" charset="0"/>
              <a:buChar char="•"/>
            </a:pPr>
            <a:r>
              <a:rPr lang="en-GB" sz="1600" dirty="0" smtClean="0">
                <a:solidFill>
                  <a:srgbClr val="FFFFFF"/>
                </a:solidFill>
                <a:ea typeface="ＭＳ Ｐゴシック" pitchFamily="34" charset="-128"/>
                <a:cs typeface="Arial" pitchFamily="34" charset="0"/>
              </a:rPr>
              <a:t>510 dabigatran users</a:t>
            </a:r>
          </a:p>
          <a:p>
            <a:pPr marL="1162050" lvl="1" indent="-266700" fontAlgn="base">
              <a:spcBef>
                <a:spcPct val="0"/>
              </a:spcBef>
              <a:spcAft>
                <a:spcPct val="0"/>
              </a:spcAft>
              <a:buFont typeface="Tahoma" panose="020B0604030504040204" pitchFamily="34" charset="0"/>
              <a:buChar char="–"/>
            </a:pPr>
            <a:r>
              <a:rPr lang="en-GB" sz="1600" dirty="0" smtClean="0">
                <a:solidFill>
                  <a:srgbClr val="FFFFFF"/>
                </a:solidFill>
                <a:ea typeface="ＭＳ Ｐゴシック" pitchFamily="34" charset="-128"/>
                <a:cs typeface="Arial" pitchFamily="34" charset="0"/>
              </a:rPr>
              <a:t>31% switched from warfarin</a:t>
            </a:r>
          </a:p>
          <a:p>
            <a:pPr marL="1162050" lvl="1" indent="-266700" fontAlgn="base">
              <a:spcBef>
                <a:spcPct val="0"/>
              </a:spcBef>
              <a:spcAft>
                <a:spcPct val="0"/>
              </a:spcAft>
              <a:buFont typeface="Tahoma" panose="020B0604030504040204" pitchFamily="34" charset="0"/>
              <a:buChar char="–"/>
            </a:pPr>
            <a:r>
              <a:rPr lang="en-GB" altLang="en-US" sz="1600" dirty="0" smtClean="0">
                <a:solidFill>
                  <a:srgbClr val="FFFFFF"/>
                </a:solidFill>
                <a:ea typeface="ＭＳ Ｐゴシック" pitchFamily="34" charset="-128"/>
                <a:cs typeface="Arial" pitchFamily="34" charset="0"/>
              </a:rPr>
              <a:t>60% taking 150 mg BID dose</a:t>
            </a:r>
          </a:p>
          <a:p>
            <a:pPr marL="1162050" lvl="1" indent="-266700" fontAlgn="base">
              <a:spcBef>
                <a:spcPct val="0"/>
              </a:spcBef>
              <a:spcAft>
                <a:spcPct val="0"/>
              </a:spcAft>
              <a:buFont typeface="Tahoma" panose="020B0604030504040204" pitchFamily="34" charset="0"/>
              <a:buChar char="–"/>
            </a:pPr>
            <a:r>
              <a:rPr lang="en-GB" altLang="en-US" sz="1600" dirty="0" smtClean="0">
                <a:solidFill>
                  <a:srgbClr val="FFFFFF"/>
                </a:solidFill>
                <a:ea typeface="ＭＳ Ｐゴシック" pitchFamily="34" charset="-128"/>
                <a:cs typeface="Arial" pitchFamily="34" charset="0"/>
              </a:rPr>
              <a:t>315 </a:t>
            </a:r>
            <a:r>
              <a:rPr lang="en-GB" altLang="en-US" sz="1600" dirty="0">
                <a:solidFill>
                  <a:srgbClr val="FFFFFF"/>
                </a:solidFill>
                <a:ea typeface="ＭＳ Ｐゴシック" pitchFamily="34" charset="-128"/>
                <a:cs typeface="Arial" pitchFamily="34" charset="0"/>
              </a:rPr>
              <a:t>days of follow-up (average</a:t>
            </a:r>
            <a:r>
              <a:rPr lang="en-GB" altLang="en-US" sz="1600" dirty="0" smtClean="0">
                <a:solidFill>
                  <a:srgbClr val="FFFFFF"/>
                </a:solidFill>
                <a:ea typeface="ＭＳ Ｐゴシック" pitchFamily="34" charset="-128"/>
                <a:cs typeface="Arial" pitchFamily="34" charset="0"/>
              </a:rPr>
              <a:t>)</a:t>
            </a:r>
          </a:p>
        </p:txBody>
      </p:sp>
      <p:sp>
        <p:nvSpPr>
          <p:cNvPr id="8" name="Rounded Rectangle 7"/>
          <p:cNvSpPr>
            <a:spLocks noChangeArrowheads="1"/>
          </p:cNvSpPr>
          <p:nvPr/>
        </p:nvSpPr>
        <p:spPr bwMode="auto">
          <a:xfrm>
            <a:off x="282387" y="5244775"/>
            <a:ext cx="8454659" cy="803698"/>
          </a:xfrm>
          <a:prstGeom prst="roundRect">
            <a:avLst>
              <a:gd name="adj" fmla="val 16667"/>
            </a:avLst>
          </a:prstGeom>
          <a:solidFill>
            <a:srgbClr val="00498B"/>
          </a:solidFill>
          <a:ln>
            <a:noFill/>
          </a:ln>
          <a:extLst>
            <a:ext uri="{91240B29-F687-4F45-9708-019B960494DF}">
              <a14:hiddenLine xmlns:a14="http://schemas.microsoft.com/office/drawing/2010/main" w="25400" algn="ctr">
                <a:solidFill>
                  <a:srgbClr val="000000"/>
                </a:solidFill>
                <a:round/>
                <a:headEnd/>
                <a:tailEnd/>
              </a14:hiddenLine>
            </a:ext>
          </a:extLst>
        </p:spPr>
        <p:txBody>
          <a:bodyPr lIns="91414" tIns="45708" rIns="91414" bIns="45708" anchor="ctr"/>
          <a:lstStyle/>
          <a:p>
            <a:pPr algn="ctr" fontAlgn="base">
              <a:spcBef>
                <a:spcPts val="1200"/>
              </a:spcBef>
              <a:spcAft>
                <a:spcPts val="1200"/>
              </a:spcAft>
            </a:pPr>
            <a:r>
              <a:rPr lang="en-US" altLang="ja-JP" dirty="0" smtClean="0">
                <a:solidFill>
                  <a:srgbClr val="FFFFFF"/>
                </a:solidFill>
                <a:ea typeface="ＭＳ Ｐゴシック" pitchFamily="34" charset="-128"/>
                <a:cs typeface="Arial" pitchFamily="34" charset="0"/>
              </a:rPr>
              <a:t>“</a:t>
            </a:r>
            <a:r>
              <a:rPr lang="en-US" altLang="ja-JP" dirty="0">
                <a:solidFill>
                  <a:srgbClr val="FFFFFF"/>
                </a:solidFill>
                <a:ea typeface="ＭＳ Ｐゴシック" pitchFamily="34" charset="-128"/>
                <a:cs typeface="Arial" pitchFamily="34" charset="0"/>
              </a:rPr>
              <a:t>The rate of occurrences of adverse effects and bleeding </a:t>
            </a:r>
            <a:r>
              <a:rPr lang="en-US" altLang="ja-JP" dirty="0" smtClean="0">
                <a:solidFill>
                  <a:srgbClr val="FFFFFF"/>
                </a:solidFill>
                <a:ea typeface="ＭＳ Ｐゴシック" pitchFamily="34" charset="-128"/>
                <a:cs typeface="Arial" pitchFamily="34" charset="0"/>
              </a:rPr>
              <a:t/>
            </a:r>
            <a:br>
              <a:rPr lang="en-US" altLang="ja-JP" dirty="0" smtClean="0">
                <a:solidFill>
                  <a:srgbClr val="FFFFFF"/>
                </a:solidFill>
                <a:ea typeface="ＭＳ Ｐゴシック" pitchFamily="34" charset="-128"/>
                <a:cs typeface="Arial" pitchFamily="34" charset="0"/>
              </a:rPr>
            </a:br>
            <a:r>
              <a:rPr lang="en-US" altLang="ja-JP" dirty="0" smtClean="0">
                <a:solidFill>
                  <a:srgbClr val="FFFFFF"/>
                </a:solidFill>
                <a:ea typeface="ＭＳ Ｐゴシック" pitchFamily="34" charset="-128"/>
                <a:cs typeface="Arial" pitchFamily="34" charset="0"/>
              </a:rPr>
              <a:t>were </a:t>
            </a:r>
            <a:r>
              <a:rPr lang="en-US" altLang="ja-JP" dirty="0">
                <a:solidFill>
                  <a:srgbClr val="FFFFFF"/>
                </a:solidFill>
                <a:ea typeface="ＭＳ Ｐゴシック" pitchFamily="34" charset="-128"/>
                <a:cs typeface="Arial" pitchFamily="34" charset="0"/>
              </a:rPr>
              <a:t>lower than those seen in the </a:t>
            </a:r>
            <a:r>
              <a:rPr lang="en-US" altLang="ja-JP" dirty="0" smtClean="0">
                <a:solidFill>
                  <a:srgbClr val="FFFFFF"/>
                </a:solidFill>
                <a:ea typeface="ＭＳ Ｐゴシック" pitchFamily="34" charset="-128"/>
                <a:cs typeface="Arial" pitchFamily="34" charset="0"/>
              </a:rPr>
              <a:t>RE-LY</a:t>
            </a:r>
            <a:r>
              <a:rPr lang="en-US" altLang="ja-JP" baseline="30000" dirty="0" smtClean="0">
                <a:solidFill>
                  <a:srgbClr val="FFFFFF"/>
                </a:solidFill>
                <a:ea typeface="ＭＳ Ｐゴシック" pitchFamily="34" charset="-128"/>
                <a:cs typeface="Arial" pitchFamily="34" charset="0"/>
              </a:rPr>
              <a:t>® </a:t>
            </a:r>
            <a:r>
              <a:rPr lang="en-US" altLang="ja-JP" dirty="0">
                <a:solidFill>
                  <a:srgbClr val="FFFFFF"/>
                </a:solidFill>
                <a:ea typeface="ＭＳ Ｐゴシック" pitchFamily="34" charset="-128"/>
                <a:cs typeface="Arial" pitchFamily="34" charset="0"/>
              </a:rPr>
              <a:t>trial”</a:t>
            </a:r>
          </a:p>
        </p:txBody>
      </p:sp>
      <p:sp>
        <p:nvSpPr>
          <p:cNvPr id="9" name="Rounded Rectangle 7"/>
          <p:cNvSpPr>
            <a:spLocks noChangeArrowheads="1"/>
          </p:cNvSpPr>
          <p:nvPr/>
        </p:nvSpPr>
        <p:spPr bwMode="auto">
          <a:xfrm>
            <a:off x="5045825" y="1484784"/>
            <a:ext cx="3522619" cy="3060340"/>
          </a:xfrm>
          <a:prstGeom prst="roundRect">
            <a:avLst>
              <a:gd name="adj" fmla="val 16667"/>
            </a:avLst>
          </a:prstGeom>
          <a:solidFill>
            <a:srgbClr val="00498B"/>
          </a:solidFill>
          <a:ln>
            <a:noFill/>
          </a:ln>
          <a:extLst>
            <a:ext uri="{91240B29-F687-4F45-9708-019B960494DF}">
              <a14:hiddenLine xmlns:a14="http://schemas.microsoft.com/office/drawing/2010/main" w="25400" algn="ctr">
                <a:solidFill>
                  <a:srgbClr val="000000"/>
                </a:solidFill>
                <a:round/>
                <a:headEnd/>
                <a:tailEnd/>
              </a14:hiddenLine>
            </a:ext>
          </a:extLst>
        </p:spPr>
        <p:txBody>
          <a:bodyPr lIns="0" tIns="0" rIns="0" bIns="0" anchor="ctr"/>
          <a:lstStyle/>
          <a:p>
            <a:pPr marL="631825" fontAlgn="base">
              <a:spcBef>
                <a:spcPct val="0"/>
              </a:spcBef>
              <a:spcAft>
                <a:spcPct val="0"/>
              </a:spcAft>
            </a:pPr>
            <a:r>
              <a:rPr lang="en-US" altLang="ja-JP" sz="1600" b="1" dirty="0" smtClean="0">
                <a:solidFill>
                  <a:srgbClr val="FFFFFF"/>
                </a:solidFill>
                <a:ea typeface="ＭＳ Ｐゴシック" pitchFamily="34" charset="-128"/>
                <a:cs typeface="Arial" pitchFamily="34" charset="0"/>
              </a:rPr>
              <a:t>OBSERVATION</a:t>
            </a:r>
          </a:p>
          <a:p>
            <a:pPr marL="631825" fontAlgn="base">
              <a:spcBef>
                <a:spcPct val="0"/>
              </a:spcBef>
              <a:spcAft>
                <a:spcPct val="0"/>
              </a:spcAft>
            </a:pPr>
            <a:endParaRPr lang="en-US" altLang="ja-JP" sz="1600" dirty="0" smtClean="0">
              <a:solidFill>
                <a:srgbClr val="FFFFFF"/>
              </a:solidFill>
              <a:ea typeface="ＭＳ Ｐゴシック" pitchFamily="34" charset="-128"/>
              <a:cs typeface="Arial" pitchFamily="34" charset="0"/>
            </a:endParaRPr>
          </a:p>
          <a:p>
            <a:pPr marL="806450" indent="-174625" fontAlgn="base">
              <a:spcBef>
                <a:spcPct val="0"/>
              </a:spcBef>
              <a:spcAft>
                <a:spcPct val="0"/>
              </a:spcAft>
              <a:buFont typeface="Arial" panose="020B0604020202020204" pitchFamily="34" charset="0"/>
              <a:buChar char="•"/>
            </a:pPr>
            <a:r>
              <a:rPr lang="en-US" altLang="ja-JP" sz="1600" dirty="0" smtClean="0">
                <a:solidFill>
                  <a:srgbClr val="FFFFFF"/>
                </a:solidFill>
                <a:ea typeface="ＭＳ Ｐゴシック" pitchFamily="34" charset="-128"/>
                <a:cs typeface="Arial" pitchFamily="34" charset="0"/>
              </a:rPr>
              <a:t>1 </a:t>
            </a:r>
            <a:r>
              <a:rPr lang="en-US" altLang="ja-JP" sz="1600" dirty="0" err="1">
                <a:solidFill>
                  <a:srgbClr val="FFFFFF"/>
                </a:solidFill>
                <a:ea typeface="ＭＳ Ｐゴシック" pitchFamily="34" charset="-128"/>
                <a:cs typeface="Arial" pitchFamily="34" charset="0"/>
              </a:rPr>
              <a:t>haemorrhagic</a:t>
            </a:r>
            <a:r>
              <a:rPr lang="en-US" altLang="ja-JP" sz="1600" dirty="0">
                <a:solidFill>
                  <a:srgbClr val="FFFFFF"/>
                </a:solidFill>
                <a:ea typeface="ＭＳ Ｐゴシック" pitchFamily="34" charset="-128"/>
                <a:cs typeface="Arial" pitchFamily="34" charset="0"/>
              </a:rPr>
              <a:t> stroke</a:t>
            </a:r>
          </a:p>
          <a:p>
            <a:pPr marL="806450" indent="-174625" fontAlgn="base">
              <a:spcBef>
                <a:spcPct val="0"/>
              </a:spcBef>
              <a:spcAft>
                <a:spcPct val="0"/>
              </a:spcAft>
              <a:buFont typeface="Arial" panose="020B0604020202020204" pitchFamily="34" charset="0"/>
              <a:buChar char="•"/>
            </a:pPr>
            <a:r>
              <a:rPr lang="en-US" altLang="ja-JP" sz="1600" dirty="0">
                <a:solidFill>
                  <a:srgbClr val="FFFFFF"/>
                </a:solidFill>
                <a:ea typeface="ＭＳ Ｐゴシック" pitchFamily="34" charset="-128"/>
                <a:cs typeface="Arial" pitchFamily="34" charset="0"/>
              </a:rPr>
              <a:t>0 </a:t>
            </a:r>
            <a:r>
              <a:rPr lang="en-US" altLang="ja-JP" sz="1600" dirty="0" err="1">
                <a:solidFill>
                  <a:srgbClr val="FFFFFF"/>
                </a:solidFill>
                <a:ea typeface="ＭＳ Ｐゴシック" pitchFamily="34" charset="-128"/>
                <a:cs typeface="Arial" pitchFamily="34" charset="0"/>
              </a:rPr>
              <a:t>ischaemic</a:t>
            </a:r>
            <a:r>
              <a:rPr lang="en-US" altLang="ja-JP" sz="1600" dirty="0">
                <a:solidFill>
                  <a:srgbClr val="FFFFFF"/>
                </a:solidFill>
                <a:ea typeface="ＭＳ Ｐゴシック" pitchFamily="34" charset="-128"/>
                <a:cs typeface="Arial" pitchFamily="34" charset="0"/>
              </a:rPr>
              <a:t> strokes</a:t>
            </a:r>
          </a:p>
          <a:p>
            <a:pPr marL="806450" indent="-174625" fontAlgn="base">
              <a:spcBef>
                <a:spcPct val="0"/>
              </a:spcBef>
              <a:spcAft>
                <a:spcPct val="0"/>
              </a:spcAft>
              <a:buFont typeface="Arial" panose="020B0604020202020204" pitchFamily="34" charset="0"/>
              <a:buChar char="•"/>
            </a:pPr>
            <a:r>
              <a:rPr lang="en-US" altLang="ja-JP" sz="1600" dirty="0">
                <a:solidFill>
                  <a:srgbClr val="FFFFFF"/>
                </a:solidFill>
                <a:ea typeface="ＭＳ Ｐゴシック" pitchFamily="34" charset="-128"/>
                <a:cs typeface="Arial" pitchFamily="34" charset="0"/>
              </a:rPr>
              <a:t>2 major bleeding </a:t>
            </a:r>
            <a:r>
              <a:rPr lang="en-US" altLang="ja-JP" sz="1600" dirty="0" smtClean="0">
                <a:solidFill>
                  <a:srgbClr val="FFFFFF"/>
                </a:solidFill>
                <a:ea typeface="ＭＳ Ｐゴシック" pitchFamily="34" charset="-128"/>
                <a:cs typeface="Arial" pitchFamily="34" charset="0"/>
              </a:rPr>
              <a:t>(</a:t>
            </a:r>
            <a:r>
              <a:rPr lang="en-US" altLang="ja-JP" sz="1600" dirty="0">
                <a:solidFill>
                  <a:srgbClr val="FFFFFF"/>
                </a:solidFill>
                <a:ea typeface="ＭＳ Ｐゴシック" pitchFamily="34" charset="-128"/>
                <a:cs typeface="Arial" pitchFamily="34" charset="0"/>
              </a:rPr>
              <a:t>GI)</a:t>
            </a:r>
          </a:p>
          <a:p>
            <a:pPr marL="806450" indent="-174625" fontAlgn="base">
              <a:spcBef>
                <a:spcPct val="0"/>
              </a:spcBef>
              <a:spcAft>
                <a:spcPct val="0"/>
              </a:spcAft>
              <a:buFont typeface="Arial" panose="020B0604020202020204" pitchFamily="34" charset="0"/>
              <a:buChar char="•"/>
            </a:pPr>
            <a:r>
              <a:rPr lang="en-US" altLang="ja-JP" sz="1600" dirty="0">
                <a:solidFill>
                  <a:srgbClr val="FFFFFF"/>
                </a:solidFill>
                <a:ea typeface="ＭＳ Ｐゴシック" pitchFamily="34" charset="-128"/>
                <a:cs typeface="Arial" pitchFamily="34" charset="0"/>
              </a:rPr>
              <a:t>Dyspepsia 4</a:t>
            </a:r>
            <a:r>
              <a:rPr lang="en-US" altLang="ja-JP" sz="1600" dirty="0" smtClean="0">
                <a:solidFill>
                  <a:srgbClr val="FFFFFF"/>
                </a:solidFill>
                <a:ea typeface="ＭＳ Ｐゴシック" pitchFamily="34" charset="-128"/>
                <a:cs typeface="Arial" pitchFamily="34" charset="0"/>
              </a:rPr>
              <a:t>%</a:t>
            </a:r>
          </a:p>
          <a:p>
            <a:pPr marL="806450" indent="-174625" fontAlgn="base">
              <a:spcBef>
                <a:spcPct val="0"/>
              </a:spcBef>
              <a:spcAft>
                <a:spcPct val="0"/>
              </a:spcAft>
              <a:buFont typeface="Arial" panose="020B0604020202020204" pitchFamily="34" charset="0"/>
              <a:buChar char="•"/>
            </a:pPr>
            <a:r>
              <a:rPr lang="en-GB" altLang="en-US" sz="1600" dirty="0">
                <a:solidFill>
                  <a:srgbClr val="FFFFFF"/>
                </a:solidFill>
                <a:ea typeface="ＭＳ Ｐゴシック" pitchFamily="34" charset="-128"/>
                <a:cs typeface="Arial" pitchFamily="34" charset="0"/>
              </a:rPr>
              <a:t>Withdrawal 18</a:t>
            </a:r>
            <a:r>
              <a:rPr lang="en-GB" altLang="en-US" sz="1600" dirty="0" smtClean="0">
                <a:solidFill>
                  <a:srgbClr val="FFFFFF"/>
                </a:solidFill>
                <a:ea typeface="ＭＳ Ｐゴシック" pitchFamily="34" charset="-128"/>
                <a:cs typeface="Arial" pitchFamily="34" charset="0"/>
              </a:rPr>
              <a:t>%</a:t>
            </a:r>
            <a:endParaRPr lang="en-GB" altLang="en-US" sz="1600" dirty="0">
              <a:solidFill>
                <a:srgbClr val="FFFFFF"/>
              </a:solidFill>
              <a:ea typeface="ＭＳ Ｐゴシック" pitchFamily="34" charset="-128"/>
              <a:cs typeface="Arial" pitchFamily="34" charset="0"/>
            </a:endParaRPr>
          </a:p>
        </p:txBody>
      </p:sp>
    </p:spTree>
    <p:extLst>
      <p:ext uri="{BB962C8B-B14F-4D97-AF65-F5344CB8AC3E}">
        <p14:creationId xmlns:p14="http://schemas.microsoft.com/office/powerpoint/2010/main" val="26866785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988840"/>
            <a:ext cx="7734300" cy="3238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fontScale="90000"/>
          </a:bodyPr>
          <a:lstStyle/>
          <a:p>
            <a:r>
              <a:rPr lang="en-US" dirty="0" smtClean="0"/>
              <a:t>Dabigatran and Rivaroxaban in Taiwan health insurance database</a:t>
            </a:r>
            <a:endParaRPr lang="en-US" dirty="0"/>
          </a:p>
        </p:txBody>
      </p:sp>
      <p:sp>
        <p:nvSpPr>
          <p:cNvPr id="4" name="Text Placeholder 3"/>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179763605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type="body" sz="quarter" idx="14"/>
          </p:nvPr>
        </p:nvSpPr>
        <p:spPr>
          <a:xfrm>
            <a:off x="323528" y="1556793"/>
            <a:ext cx="8478000" cy="5219744"/>
          </a:xfrm>
        </p:spPr>
        <p:txBody>
          <a:bodyPr anchor="t">
            <a:normAutofit/>
          </a:bodyPr>
          <a:lstStyle/>
          <a:p>
            <a:pPr marL="285750" indent="-285750" algn="just">
              <a:buFont typeface="Arial" panose="020B0604020202020204" pitchFamily="34" charset="0"/>
              <a:buChar char="•"/>
            </a:pPr>
            <a:r>
              <a:rPr lang="en-US" sz="2000" dirty="0"/>
              <a:t>A nationwide retrospective cohort study was conducted of consecutive patients with </a:t>
            </a:r>
            <a:r>
              <a:rPr lang="en-US" sz="2000" dirty="0" smtClean="0"/>
              <a:t>NVAF</a:t>
            </a:r>
          </a:p>
          <a:p>
            <a:pPr marL="285750" indent="-285750" algn="just">
              <a:buFont typeface="Arial" panose="020B0604020202020204" pitchFamily="34" charset="0"/>
              <a:buChar char="•"/>
            </a:pPr>
            <a:endParaRPr lang="en-US" sz="2000" dirty="0"/>
          </a:p>
          <a:p>
            <a:pPr marL="285750" indent="-285750" algn="just">
              <a:buFont typeface="Arial" panose="020B0604020202020204" pitchFamily="34" charset="0"/>
              <a:buChar char="•"/>
            </a:pPr>
            <a:r>
              <a:rPr lang="en-US" sz="2000" dirty="0" smtClean="0"/>
              <a:t>N = 3916 for Rivaroxaban, N = 5921 for Dabigatran and N = 5251 for warfarin</a:t>
            </a:r>
            <a:endParaRPr lang="en-US" sz="2000" dirty="0"/>
          </a:p>
          <a:p>
            <a:pPr marL="285750" indent="-285750" algn="just">
              <a:buFont typeface="Arial" panose="020B0604020202020204" pitchFamily="34" charset="0"/>
              <a:buChar char="•"/>
            </a:pPr>
            <a:endParaRPr lang="en-US" sz="2000" dirty="0" smtClean="0"/>
          </a:p>
          <a:p>
            <a:pPr marL="285750" indent="-285750" algn="just">
              <a:buFont typeface="Arial" panose="020B0604020202020204" pitchFamily="34" charset="0"/>
              <a:buChar char="•"/>
            </a:pPr>
            <a:r>
              <a:rPr lang="en-US" sz="2000" dirty="0" smtClean="0"/>
              <a:t>Consecutive patients between </a:t>
            </a:r>
            <a:r>
              <a:rPr lang="en-US" sz="2000" dirty="0"/>
              <a:t>February 1, 2013 and December 31, </a:t>
            </a:r>
            <a:r>
              <a:rPr lang="en-US" sz="2000" dirty="0" smtClean="0"/>
              <a:t>2013</a:t>
            </a:r>
          </a:p>
          <a:p>
            <a:pPr marL="285750" indent="-285750" algn="just">
              <a:buFont typeface="Arial" panose="020B0604020202020204" pitchFamily="34" charset="0"/>
              <a:buChar char="•"/>
            </a:pPr>
            <a:endParaRPr lang="en-US" sz="2000" dirty="0"/>
          </a:p>
          <a:p>
            <a:pPr marL="285750" indent="-285750" algn="just">
              <a:buFont typeface="Arial" panose="020B0604020202020204" pitchFamily="34" charset="0"/>
              <a:buChar char="•"/>
            </a:pPr>
            <a:r>
              <a:rPr lang="en-US" sz="2000" dirty="0" smtClean="0"/>
              <a:t>The </a:t>
            </a:r>
            <a:r>
              <a:rPr lang="en-US" sz="2000" dirty="0"/>
              <a:t>propensity score weighting </a:t>
            </a:r>
            <a:r>
              <a:rPr lang="en-US" sz="2000" dirty="0" smtClean="0"/>
              <a:t>method was </a:t>
            </a:r>
            <a:r>
              <a:rPr lang="en-US" sz="2000" dirty="0"/>
              <a:t>used to balance covariates across study </a:t>
            </a:r>
            <a:r>
              <a:rPr lang="en-US" sz="2000" dirty="0" smtClean="0"/>
              <a:t>groups</a:t>
            </a:r>
          </a:p>
          <a:p>
            <a:pPr marL="285750" indent="-285750" algn="just">
              <a:buFont typeface="Arial" panose="020B0604020202020204" pitchFamily="34" charset="0"/>
              <a:buChar char="•"/>
            </a:pPr>
            <a:endParaRPr lang="en-US" sz="2000" dirty="0"/>
          </a:p>
          <a:p>
            <a:pPr marL="285750" indent="-285750" algn="just">
              <a:buFont typeface="Arial" panose="020B0604020202020204" pitchFamily="34" charset="0"/>
              <a:buChar char="•"/>
            </a:pPr>
            <a:r>
              <a:rPr lang="en-US" sz="2000" dirty="0" smtClean="0"/>
              <a:t>Patients </a:t>
            </a:r>
            <a:r>
              <a:rPr lang="en-US" sz="2000" dirty="0"/>
              <a:t>were followed until the first occurrence of any </a:t>
            </a:r>
            <a:r>
              <a:rPr lang="en-US" sz="2000" dirty="0" smtClean="0"/>
              <a:t>study outcome </a:t>
            </a:r>
            <a:r>
              <a:rPr lang="en-US" sz="2000" dirty="0"/>
              <a:t>or the study end date (December 31, 2013).</a:t>
            </a:r>
          </a:p>
        </p:txBody>
      </p:sp>
      <p:sp>
        <p:nvSpPr>
          <p:cNvPr id="3" name="Title 2"/>
          <p:cNvSpPr>
            <a:spLocks noGrp="1"/>
          </p:cNvSpPr>
          <p:nvPr>
            <p:ph type="title"/>
          </p:nvPr>
        </p:nvSpPr>
        <p:spPr/>
        <p:txBody>
          <a:bodyPr>
            <a:normAutofit/>
          </a:bodyPr>
          <a:lstStyle/>
          <a:p>
            <a:r>
              <a:rPr lang="en-US" sz="3600" dirty="0" smtClean="0"/>
              <a:t>Study background</a:t>
            </a:r>
            <a:endParaRPr lang="en-US" sz="3600" dirty="0"/>
          </a:p>
        </p:txBody>
      </p:sp>
    </p:spTree>
    <p:extLst>
      <p:ext uri="{BB962C8B-B14F-4D97-AF65-F5344CB8AC3E}">
        <p14:creationId xmlns:p14="http://schemas.microsoft.com/office/powerpoint/2010/main" val="40978301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6" name="Text Placeholder 35"/>
          <p:cNvSpPr>
            <a:spLocks noGrp="1"/>
          </p:cNvSpPr>
          <p:nvPr>
            <p:ph type="body" sz="quarter" idx="14"/>
          </p:nvPr>
        </p:nvSpPr>
        <p:spPr/>
        <p:txBody>
          <a:bodyPr/>
          <a:lstStyle/>
          <a:p>
            <a:pPr>
              <a:defRPr/>
            </a:pPr>
            <a:r>
              <a:rPr lang="en-GB" dirty="0">
                <a:cs typeface="Tahoma" pitchFamily="34" charset="0"/>
              </a:rPr>
              <a:t>*An additional 1280 Japanese patients were enrolled in J-ROCKET, a Phase III trial undertaken in Japan to assess the efficacy and safety of a reduced dose of rivaroxaban, 15 mg OD, vs dose-adjusted warfarin</a:t>
            </a:r>
          </a:p>
          <a:p>
            <a:pPr lvl="0">
              <a:defRPr/>
            </a:pPr>
            <a:r>
              <a:rPr lang="en-US" b="1" dirty="0" smtClean="0"/>
              <a:t>1. </a:t>
            </a:r>
            <a:r>
              <a:rPr lang="en-US" dirty="0" smtClean="0"/>
              <a:t>Connolly </a:t>
            </a:r>
            <a:r>
              <a:rPr lang="en-US" dirty="0"/>
              <a:t>SJ et al. N Engl J Med </a:t>
            </a:r>
            <a:r>
              <a:rPr lang="en-US" dirty="0" smtClean="0"/>
              <a:t>2009;361:1139–51; </a:t>
            </a:r>
            <a:r>
              <a:rPr lang="en-US" b="1" dirty="0" smtClean="0"/>
              <a:t>2. </a:t>
            </a:r>
            <a:r>
              <a:rPr lang="en-US" dirty="0" smtClean="0">
                <a:solidFill>
                  <a:srgbClr val="00498B"/>
                </a:solidFill>
              </a:rPr>
              <a:t>Hori M et </a:t>
            </a:r>
            <a:r>
              <a:rPr lang="en-US" dirty="0">
                <a:solidFill>
                  <a:srgbClr val="00498B"/>
                </a:solidFill>
              </a:rPr>
              <a:t>al. Stroke </a:t>
            </a:r>
            <a:r>
              <a:rPr lang="en-US" dirty="0" smtClean="0">
                <a:solidFill>
                  <a:srgbClr val="00498B"/>
                </a:solidFill>
              </a:rPr>
              <a:t>2013;44:1891–96; </a:t>
            </a:r>
            <a:r>
              <a:rPr lang="en-US" b="1" dirty="0" smtClean="0">
                <a:solidFill>
                  <a:srgbClr val="00498B"/>
                </a:solidFill>
              </a:rPr>
              <a:t>3. </a:t>
            </a:r>
            <a:r>
              <a:rPr lang="en-US" altLang="ja-JP" dirty="0" smtClean="0">
                <a:solidFill>
                  <a:srgbClr val="00498B"/>
                </a:solidFill>
                <a:ea typeface="ＭＳ Ｐゴシック" pitchFamily="34" charset="-128"/>
              </a:rPr>
              <a:t>Chiang CE et al. </a:t>
            </a:r>
            <a:r>
              <a:rPr lang="en-GB" kern="1200" dirty="0" smtClean="0"/>
              <a:t>Thromb </a:t>
            </a:r>
            <a:r>
              <a:rPr lang="en-GB" kern="1200" dirty="0" err="1"/>
              <a:t>Haemost</a:t>
            </a:r>
            <a:r>
              <a:rPr lang="en-GB" kern="1200" dirty="0"/>
              <a:t> </a:t>
            </a:r>
            <a:r>
              <a:rPr lang="en-GB" kern="1200" dirty="0" smtClean="0"/>
              <a:t>2014;111:789–97; </a:t>
            </a:r>
            <a:r>
              <a:rPr lang="en-GB" b="1" dirty="0" smtClean="0"/>
              <a:t>4.</a:t>
            </a:r>
            <a:r>
              <a:rPr lang="en-GB" dirty="0" smtClean="0"/>
              <a:t> </a:t>
            </a:r>
            <a:r>
              <a:rPr lang="en-GB" dirty="0"/>
              <a:t>Granger CB et al. N Engl J Med 2011;365:981–99; </a:t>
            </a:r>
            <a:r>
              <a:rPr lang="en-GB" b="1" dirty="0" smtClean="0"/>
              <a:t>5.</a:t>
            </a:r>
            <a:r>
              <a:rPr lang="en-GB" dirty="0" smtClean="0"/>
              <a:t> </a:t>
            </a:r>
            <a:r>
              <a:rPr lang="en-GB" dirty="0"/>
              <a:t>Patel MR et al. N Engl J Med 2011;365:883</a:t>
            </a:r>
            <a:r>
              <a:rPr lang="en-GB" dirty="0">
                <a:cs typeface="Tahoma" pitchFamily="34" charset="0"/>
              </a:rPr>
              <a:t>–</a:t>
            </a:r>
            <a:r>
              <a:rPr lang="en-GB" dirty="0"/>
              <a:t>91; </a:t>
            </a:r>
            <a:endParaRPr lang="en-US" altLang="ja-JP" dirty="0">
              <a:solidFill>
                <a:srgbClr val="00498B"/>
              </a:solidFill>
              <a:ea typeface="ＭＳ Ｐゴシック" pitchFamily="34" charset="-128"/>
            </a:endParaRPr>
          </a:p>
        </p:txBody>
      </p:sp>
      <p:sp>
        <p:nvSpPr>
          <p:cNvPr id="10243" name="タイトル 1"/>
          <p:cNvSpPr>
            <a:spLocks noGrp="1"/>
          </p:cNvSpPr>
          <p:nvPr>
            <p:ph type="title"/>
          </p:nvPr>
        </p:nvSpPr>
        <p:spPr/>
        <p:txBody>
          <a:bodyPr>
            <a:normAutofit fontScale="90000"/>
          </a:bodyPr>
          <a:lstStyle/>
          <a:p>
            <a:pPr eaLnBrk="1" hangingPunct="1"/>
            <a:r>
              <a:rPr lang="en-US" altLang="ja-JP" sz="2500" dirty="0" smtClean="0">
                <a:ea typeface="ＭＳ Ｐゴシック" pitchFamily="34" charset="-128"/>
              </a:rPr>
              <a:t>RE-LY</a:t>
            </a:r>
            <a:r>
              <a:rPr lang="en-US" altLang="ja-JP" sz="2500" baseline="30000" dirty="0" smtClean="0">
                <a:ea typeface="ＭＳ Ｐゴシック" pitchFamily="34" charset="-128"/>
              </a:rPr>
              <a:t>®</a:t>
            </a:r>
            <a:r>
              <a:rPr lang="en-US" altLang="ja-JP" sz="2500" dirty="0" smtClean="0">
                <a:ea typeface="ＭＳ Ｐゴシック" pitchFamily="34" charset="-128"/>
              </a:rPr>
              <a:t> </a:t>
            </a:r>
            <a:r>
              <a:rPr lang="en-US" altLang="ja-JP" sz="2500" dirty="0">
                <a:ea typeface="ＭＳ Ｐゴシック" pitchFamily="34" charset="-128"/>
              </a:rPr>
              <a:t>Asian population </a:t>
            </a:r>
            <a:r>
              <a:rPr lang="en-US" altLang="ja-JP" sz="2500" dirty="0" smtClean="0">
                <a:ea typeface="ＭＳ Ｐゴシック" pitchFamily="34" charset="-128"/>
              </a:rPr>
              <a:t>analysis: </a:t>
            </a:r>
            <a:br>
              <a:rPr lang="en-US" altLang="ja-JP" sz="2500" dirty="0" smtClean="0">
                <a:ea typeface="ＭＳ Ｐゴシック" pitchFamily="34" charset="-128"/>
              </a:rPr>
            </a:br>
            <a:endParaRPr lang="en-US" altLang="ja-JP" sz="2500" dirty="0" smtClean="0">
              <a:ea typeface="ＭＳ Ｐゴシック" pitchFamily="34" charset="-128"/>
            </a:endParaRPr>
          </a:p>
        </p:txBody>
      </p:sp>
      <p:sp>
        <p:nvSpPr>
          <p:cNvPr id="10244" name="Content Placeholder 33"/>
          <p:cNvSpPr>
            <a:spLocks noGrp="1"/>
          </p:cNvSpPr>
          <p:nvPr>
            <p:ph type="body" sz="quarter" idx="15"/>
          </p:nvPr>
        </p:nvSpPr>
        <p:spPr/>
        <p:txBody>
          <a:bodyPr/>
          <a:lstStyle/>
          <a:p>
            <a:pPr marL="0" indent="0" eaLnBrk="1" hangingPunct="1">
              <a:buNone/>
              <a:tabLst>
                <a:tab pos="1709738" algn="l"/>
              </a:tabLst>
            </a:pPr>
            <a:endParaRPr lang="en-US" altLang="ja-JP" sz="1600" b="1" dirty="0" smtClean="0">
              <a:ea typeface="ＭＳ Ｐゴシック" pitchFamily="34" charset="-128"/>
            </a:endParaRPr>
          </a:p>
          <a:p>
            <a:pPr marL="0" indent="0" eaLnBrk="1" hangingPunct="1">
              <a:buNone/>
              <a:tabLst>
                <a:tab pos="1709738" algn="l"/>
              </a:tabLst>
            </a:pPr>
            <a:r>
              <a:rPr lang="en-US" altLang="ja-JP" sz="1600" b="1" dirty="0" smtClean="0">
                <a:ea typeface="ＭＳ Ｐゴシック" pitchFamily="34" charset="-128"/>
              </a:rPr>
              <a:t>East Asia	1648</a:t>
            </a:r>
          </a:p>
          <a:p>
            <a:pPr marL="457200" lvl="1" indent="-271463" eaLnBrk="1" hangingPunct="1">
              <a:buNone/>
              <a:tabLst>
                <a:tab pos="1968500" algn="ctr"/>
              </a:tabLst>
            </a:pPr>
            <a:r>
              <a:rPr lang="en-US" altLang="ja-JP" sz="1200" dirty="0" smtClean="0">
                <a:ea typeface="ＭＳ Ｐゴシック" pitchFamily="34" charset="-128"/>
              </a:rPr>
              <a:t>China	541</a:t>
            </a:r>
          </a:p>
          <a:p>
            <a:pPr marL="457200" lvl="1" indent="-271463" eaLnBrk="1" hangingPunct="1">
              <a:buNone/>
              <a:tabLst>
                <a:tab pos="1968500" algn="ctr"/>
              </a:tabLst>
            </a:pPr>
            <a:r>
              <a:rPr lang="en-US" altLang="ja-JP" sz="1200" dirty="0" smtClean="0">
                <a:ea typeface="ＭＳ Ｐゴシック" pitchFamily="34" charset="-128"/>
              </a:rPr>
              <a:t>Hong Kong	90</a:t>
            </a:r>
          </a:p>
          <a:p>
            <a:pPr marL="457200" lvl="1" indent="-271463" eaLnBrk="1" hangingPunct="1">
              <a:buNone/>
              <a:tabLst>
                <a:tab pos="1968500" algn="ctr"/>
              </a:tabLst>
            </a:pPr>
            <a:r>
              <a:rPr lang="en-US" altLang="ja-JP" sz="1200" dirty="0" smtClean="0">
                <a:ea typeface="ＭＳ Ｐゴシック" pitchFamily="34" charset="-128"/>
              </a:rPr>
              <a:t>Japan	326</a:t>
            </a:r>
          </a:p>
          <a:p>
            <a:pPr marL="457200" lvl="1" indent="-271463" eaLnBrk="1" hangingPunct="1">
              <a:buNone/>
              <a:tabLst>
                <a:tab pos="1968500" algn="ctr"/>
              </a:tabLst>
            </a:pPr>
            <a:r>
              <a:rPr lang="en-US" altLang="ja-JP" sz="1200" b="1" dirty="0" smtClean="0">
                <a:ea typeface="ＭＳ Ｐゴシック" pitchFamily="34" charset="-128"/>
              </a:rPr>
              <a:t>South Korea	336</a:t>
            </a:r>
          </a:p>
          <a:p>
            <a:pPr marL="457200" lvl="1" indent="-271463" eaLnBrk="1" hangingPunct="1">
              <a:buNone/>
              <a:tabLst>
                <a:tab pos="1968500" algn="ctr"/>
              </a:tabLst>
            </a:pPr>
            <a:r>
              <a:rPr lang="en-US" altLang="ja-JP" sz="1200" dirty="0" smtClean="0">
                <a:ea typeface="ＭＳ Ｐゴシック" pitchFamily="34" charset="-128"/>
              </a:rPr>
              <a:t>Taiwan	355</a:t>
            </a:r>
          </a:p>
          <a:p>
            <a:pPr marL="0" indent="0" eaLnBrk="1" hangingPunct="1">
              <a:buNone/>
              <a:tabLst>
                <a:tab pos="1709738" algn="l"/>
              </a:tabLst>
            </a:pPr>
            <a:r>
              <a:rPr lang="en-US" altLang="ja-JP" sz="1600" b="1" dirty="0" smtClean="0">
                <a:ea typeface="ＭＳ Ｐゴシック" pitchFamily="34" charset="-128"/>
              </a:rPr>
              <a:t>South Asia	1134</a:t>
            </a:r>
          </a:p>
          <a:p>
            <a:pPr marL="457200" lvl="1" indent="-271463" eaLnBrk="1" hangingPunct="1">
              <a:buNone/>
              <a:tabLst>
                <a:tab pos="1968500" algn="ctr"/>
              </a:tabLst>
            </a:pPr>
            <a:r>
              <a:rPr lang="en-US" altLang="ja-JP" sz="1200" dirty="0" smtClean="0">
                <a:ea typeface="ＭＳ Ｐゴシック" pitchFamily="34" charset="-128"/>
              </a:rPr>
              <a:t>India	578</a:t>
            </a:r>
          </a:p>
          <a:p>
            <a:pPr marL="457200" lvl="1" indent="-271463" eaLnBrk="1" hangingPunct="1">
              <a:buNone/>
              <a:tabLst>
                <a:tab pos="1968500" algn="ctr"/>
              </a:tabLst>
            </a:pPr>
            <a:r>
              <a:rPr lang="en-US" altLang="ja-JP" sz="1200" b="1" dirty="0" smtClean="0">
                <a:ea typeface="ＭＳ Ｐゴシック" pitchFamily="34" charset="-128"/>
              </a:rPr>
              <a:t>Malaysia	185</a:t>
            </a:r>
          </a:p>
          <a:p>
            <a:pPr marL="457200" lvl="1" indent="-271463" eaLnBrk="1" hangingPunct="1">
              <a:buNone/>
              <a:tabLst>
                <a:tab pos="1968500" algn="ctr"/>
              </a:tabLst>
            </a:pPr>
            <a:r>
              <a:rPr lang="en-US" altLang="ja-JP" sz="1200" b="1" dirty="0" smtClean="0">
                <a:ea typeface="ＭＳ Ｐゴシック" pitchFamily="34" charset="-128"/>
              </a:rPr>
              <a:t>Philippines	157</a:t>
            </a:r>
          </a:p>
          <a:p>
            <a:pPr marL="457200" lvl="1" indent="-271463" eaLnBrk="1" hangingPunct="1">
              <a:buNone/>
              <a:tabLst>
                <a:tab pos="1968500" algn="ctr"/>
              </a:tabLst>
            </a:pPr>
            <a:r>
              <a:rPr lang="en-US" altLang="ja-JP" sz="1200" b="1" dirty="0" smtClean="0">
                <a:ea typeface="ＭＳ Ｐゴシック" pitchFamily="34" charset="-128"/>
              </a:rPr>
              <a:t>Singapore	 59</a:t>
            </a:r>
          </a:p>
          <a:p>
            <a:pPr marL="457200" lvl="1" indent="-271463" eaLnBrk="1" hangingPunct="1">
              <a:buNone/>
              <a:tabLst>
                <a:tab pos="1968500" algn="ctr"/>
              </a:tabLst>
            </a:pPr>
            <a:r>
              <a:rPr lang="en-US" altLang="ja-JP" sz="1200" b="1" dirty="0" smtClean="0">
                <a:ea typeface="ＭＳ Ｐゴシック" pitchFamily="34" charset="-128"/>
              </a:rPr>
              <a:t>Thailand	155</a:t>
            </a:r>
          </a:p>
          <a:p>
            <a:pPr eaLnBrk="1" hangingPunct="1">
              <a:buFontTx/>
              <a:buNone/>
            </a:pPr>
            <a:endParaRPr lang="ja-JP" altLang="en-US" sz="1600" dirty="0" smtClean="0">
              <a:ea typeface="ＭＳ Ｐゴシック" pitchFamily="34" charset="-128"/>
            </a:endParaRPr>
          </a:p>
          <a:p>
            <a:pPr eaLnBrk="1" hangingPunct="1"/>
            <a:endParaRPr lang="en-GB" sz="1600" dirty="0" smtClean="0"/>
          </a:p>
        </p:txBody>
      </p:sp>
      <p:sp>
        <p:nvSpPr>
          <p:cNvPr id="10247" name="Slide Number Placeholder 48"/>
          <p:cNvSpPr>
            <a:spLocks noGrp="1"/>
          </p:cNvSpPr>
          <p:nvPr>
            <p:ph type="sldNum" sz="quarter" idx="4294967295"/>
          </p:nvPr>
        </p:nvSpPr>
        <p:spPr>
          <a:xfrm>
            <a:off x="7010400" y="6254750"/>
            <a:ext cx="2133600" cy="476250"/>
          </a:xfrm>
          <a:prstGeom prst="rect">
            <a:avLst/>
          </a:prstGeom>
          <a:noFill/>
        </p:spPr>
        <p:txBody>
          <a:bodyPr/>
          <a:lstStyle/>
          <a:p>
            <a:fld id="{DEAEB677-BD76-49C8-96CA-4F97B4AE1042}" type="slidenum">
              <a:rPr lang="en-GB" smtClean="0"/>
              <a:pPr/>
              <a:t>3</a:t>
            </a:fld>
            <a:endParaRPr lang="en-GB" dirty="0" smtClean="0"/>
          </a:p>
        </p:txBody>
      </p:sp>
      <p:sp>
        <p:nvSpPr>
          <p:cNvPr id="10255" name="Right Brace 14"/>
          <p:cNvSpPr>
            <a:spLocks/>
          </p:cNvSpPr>
          <p:nvPr/>
        </p:nvSpPr>
        <p:spPr bwMode="auto">
          <a:xfrm>
            <a:off x="3025775" y="1675111"/>
            <a:ext cx="504825" cy="3113088"/>
          </a:xfrm>
          <a:prstGeom prst="rightBrace">
            <a:avLst>
              <a:gd name="adj1" fmla="val 8311"/>
              <a:gd name="adj2" fmla="val 50000"/>
            </a:avLst>
          </a:prstGeom>
          <a:noFill/>
          <a:ln w="25400" algn="ctr">
            <a:solidFill>
              <a:schemeClr val="accent1"/>
            </a:solidFill>
            <a:round/>
            <a:headEnd/>
            <a:tailEnd/>
          </a:ln>
        </p:spPr>
        <p:txBody>
          <a:bodyPr lIns="91414" tIns="45708" rIns="91414" bIns="45708" anchor="ctr"/>
          <a:lstStyle/>
          <a:p>
            <a:pPr eaLnBrk="0" fontAlgn="base" hangingPunct="0">
              <a:lnSpc>
                <a:spcPct val="85000"/>
              </a:lnSpc>
              <a:spcBef>
                <a:spcPct val="0"/>
              </a:spcBef>
              <a:spcAft>
                <a:spcPct val="0"/>
              </a:spcAft>
            </a:pPr>
            <a:endParaRPr lang="en-GB" dirty="0">
              <a:solidFill>
                <a:srgbClr val="FFFFFF"/>
              </a:solidFill>
              <a:ea typeface="ＭＳ Ｐゴシック" pitchFamily="34" charset="-128"/>
            </a:endParaRPr>
          </a:p>
        </p:txBody>
      </p:sp>
      <p:sp>
        <p:nvSpPr>
          <p:cNvPr id="16" name="コンテンツ プレースホルダ 2"/>
          <p:cNvSpPr txBox="1">
            <a:spLocks/>
          </p:cNvSpPr>
          <p:nvPr/>
        </p:nvSpPr>
        <p:spPr bwMode="auto">
          <a:xfrm>
            <a:off x="-3614593" y="2109392"/>
            <a:ext cx="7135085" cy="678655"/>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Blip>
                <a:blip r:embed="rId3"/>
              </a:buBlip>
              <a:defRPr sz="2800">
                <a:solidFill>
                  <a:schemeClr val="tx1"/>
                </a:solidFill>
                <a:latin typeface="+mn-lt"/>
                <a:ea typeface="+mn-ea"/>
                <a:cs typeface="+mn-cs"/>
              </a:defRPr>
            </a:lvl1pPr>
            <a:lvl2pPr marL="742950" indent="-285750" algn="l" rtl="0" eaLnBrk="0" fontAlgn="base" hangingPunct="0">
              <a:spcBef>
                <a:spcPct val="20000"/>
              </a:spcBef>
              <a:spcAft>
                <a:spcPct val="0"/>
              </a:spcAft>
              <a:buClr>
                <a:srgbClr val="AB0932"/>
              </a:buClr>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lr>
                <a:srgbClr val="AB0932"/>
              </a:buClr>
              <a:buFont typeface="Times" pitchFamily="18" charset="0"/>
              <a:buChar char="•"/>
              <a:defRPr sz="2000">
                <a:solidFill>
                  <a:schemeClr val="tx1"/>
                </a:solidFill>
                <a:latin typeface="+mn-lt"/>
                <a:ea typeface="+mn-ea"/>
                <a:cs typeface="+mn-cs"/>
              </a:defRPr>
            </a:lvl3pPr>
            <a:lvl4pPr marL="1600200" indent="-228600" algn="l" rtl="0" eaLnBrk="0" fontAlgn="base" hangingPunct="0">
              <a:spcBef>
                <a:spcPct val="20000"/>
              </a:spcBef>
              <a:spcAft>
                <a:spcPct val="0"/>
              </a:spcAft>
              <a:buClr>
                <a:srgbClr val="AB0932"/>
              </a:buClr>
              <a:buChar char="–"/>
              <a:defRPr sz="1800">
                <a:solidFill>
                  <a:schemeClr val="tx1"/>
                </a:solidFill>
                <a:latin typeface="+mn-lt"/>
                <a:ea typeface="+mn-ea"/>
                <a:cs typeface="+mn-cs"/>
              </a:defRPr>
            </a:lvl4pPr>
            <a:lvl5pPr marL="2057400" indent="-228600" algn="l" rtl="0" eaLnBrk="0" fontAlgn="base" hangingPunct="0">
              <a:spcBef>
                <a:spcPct val="20000"/>
              </a:spcBef>
              <a:spcAft>
                <a:spcPct val="0"/>
              </a:spcAft>
              <a:buClr>
                <a:srgbClr val="AB0932"/>
              </a:buClr>
              <a:buChar char="»"/>
              <a:defRPr sz="1800">
                <a:solidFill>
                  <a:schemeClr val="tx1"/>
                </a:solidFill>
                <a:latin typeface="+mn-lt"/>
                <a:ea typeface="+mn-ea"/>
                <a:cs typeface="+mn-cs"/>
              </a:defRPr>
            </a:lvl5pPr>
            <a:lvl6pPr marL="2514600" indent="-228600" algn="l" rtl="0" eaLnBrk="1" fontAlgn="base" hangingPunct="1">
              <a:spcBef>
                <a:spcPct val="20000"/>
              </a:spcBef>
              <a:spcAft>
                <a:spcPct val="0"/>
              </a:spcAft>
              <a:buClr>
                <a:srgbClr val="AB0932"/>
              </a:buClr>
              <a:buChar char="»"/>
              <a:defRPr sz="1800">
                <a:solidFill>
                  <a:schemeClr val="tx1"/>
                </a:solidFill>
                <a:latin typeface="+mn-lt"/>
                <a:ea typeface="+mn-ea"/>
                <a:cs typeface="+mn-cs"/>
              </a:defRPr>
            </a:lvl6pPr>
            <a:lvl7pPr marL="2971800" indent="-228600" algn="l" rtl="0" eaLnBrk="1" fontAlgn="base" hangingPunct="1">
              <a:spcBef>
                <a:spcPct val="20000"/>
              </a:spcBef>
              <a:spcAft>
                <a:spcPct val="0"/>
              </a:spcAft>
              <a:buClr>
                <a:srgbClr val="AB0932"/>
              </a:buClr>
              <a:buChar char="»"/>
              <a:defRPr sz="1800">
                <a:solidFill>
                  <a:schemeClr val="tx1"/>
                </a:solidFill>
                <a:latin typeface="+mn-lt"/>
                <a:ea typeface="+mn-ea"/>
                <a:cs typeface="+mn-cs"/>
              </a:defRPr>
            </a:lvl7pPr>
            <a:lvl8pPr marL="3429000" indent="-228600" algn="l" rtl="0" eaLnBrk="1" fontAlgn="base" hangingPunct="1">
              <a:spcBef>
                <a:spcPct val="20000"/>
              </a:spcBef>
              <a:spcAft>
                <a:spcPct val="0"/>
              </a:spcAft>
              <a:buClr>
                <a:srgbClr val="AB0932"/>
              </a:buClr>
              <a:buChar char="»"/>
              <a:defRPr sz="1800">
                <a:solidFill>
                  <a:schemeClr val="tx1"/>
                </a:solidFill>
                <a:latin typeface="+mn-lt"/>
                <a:ea typeface="+mn-ea"/>
                <a:cs typeface="+mn-cs"/>
              </a:defRPr>
            </a:lvl8pPr>
            <a:lvl9pPr marL="3886200" indent="-228600" algn="l" rtl="0" eaLnBrk="1" fontAlgn="base" hangingPunct="1">
              <a:spcBef>
                <a:spcPct val="20000"/>
              </a:spcBef>
              <a:spcAft>
                <a:spcPct val="0"/>
              </a:spcAft>
              <a:buClr>
                <a:srgbClr val="AB0932"/>
              </a:buClr>
              <a:buChar char="»"/>
              <a:defRPr sz="1800">
                <a:solidFill>
                  <a:schemeClr val="tx1"/>
                </a:solidFill>
                <a:latin typeface="+mn-lt"/>
                <a:ea typeface="+mn-ea"/>
                <a:cs typeface="+mn-cs"/>
              </a:defRPr>
            </a:lvl9pPr>
          </a:lstStyle>
          <a:p>
            <a:pPr eaLnBrk="1" hangingPunct="1"/>
            <a:endParaRPr kumimoji="1" lang="en-US" altLang="ja-JP" sz="1400" b="1" dirty="0" smtClean="0">
              <a:solidFill>
                <a:srgbClr val="00498B"/>
              </a:solidFill>
              <a:ea typeface="ＭＳ Ｐゴシック" pitchFamily="34" charset="-128"/>
            </a:endParaRPr>
          </a:p>
        </p:txBody>
      </p:sp>
      <p:cxnSp>
        <p:nvCxnSpPr>
          <p:cNvPr id="3" name="Straight Connector 2"/>
          <p:cNvCxnSpPr/>
          <p:nvPr/>
        </p:nvCxnSpPr>
        <p:spPr bwMode="auto">
          <a:xfrm>
            <a:off x="485775" y="4495800"/>
            <a:ext cx="2286000" cy="0"/>
          </a:xfrm>
          <a:prstGeom prst="line">
            <a:avLst/>
          </a:prstGeom>
          <a:solidFill>
            <a:srgbClr val="00498B"/>
          </a:solidFill>
          <a:ln w="25400" cap="flat" cmpd="sng" algn="ctr">
            <a:solidFill>
              <a:schemeClr val="accent1"/>
            </a:solidFill>
            <a:prstDash val="solid"/>
            <a:round/>
            <a:headEnd type="none" w="med" len="med"/>
            <a:tailEnd type="none" w="med" len="med"/>
          </a:ln>
          <a:effectLst/>
        </p:spPr>
      </p:cxnSp>
      <p:cxnSp>
        <p:nvCxnSpPr>
          <p:cNvPr id="19" name="Straight Connector 18"/>
          <p:cNvCxnSpPr/>
          <p:nvPr/>
        </p:nvCxnSpPr>
        <p:spPr bwMode="auto">
          <a:xfrm>
            <a:off x="485775" y="4876800"/>
            <a:ext cx="2286000" cy="0"/>
          </a:xfrm>
          <a:prstGeom prst="line">
            <a:avLst/>
          </a:prstGeom>
          <a:solidFill>
            <a:srgbClr val="00498B"/>
          </a:solidFill>
          <a:ln w="25400" cap="flat" cmpd="sng" algn="ctr">
            <a:solidFill>
              <a:schemeClr val="accent1"/>
            </a:solidFill>
            <a:prstDash val="solid"/>
            <a:round/>
            <a:headEnd type="none" w="med" len="med"/>
            <a:tailEnd type="none" w="med" len="med"/>
          </a:ln>
          <a:effectLst/>
        </p:spPr>
      </p:cxnSp>
      <p:sp>
        <p:nvSpPr>
          <p:cNvPr id="4" name="Isosceles Triangle 3"/>
          <p:cNvSpPr/>
          <p:nvPr/>
        </p:nvSpPr>
        <p:spPr bwMode="auto">
          <a:xfrm>
            <a:off x="1952051" y="4953000"/>
            <a:ext cx="791149" cy="152400"/>
          </a:xfrm>
          <a:prstGeom prst="triangle">
            <a:avLst/>
          </a:prstGeom>
          <a:solidFill>
            <a:schemeClr val="accent5"/>
          </a:solidFill>
          <a:ln w="25400" cap="flat" cmpd="sng" algn="ctr">
            <a:solidFill>
              <a:schemeClr val="accent1"/>
            </a:solidFill>
            <a:prstDash val="solid"/>
          </a:ln>
          <a:effectLst/>
        </p:spPr>
        <p:txBody>
          <a:bodyPr lIns="36000" tIns="45708" rIns="36000" bIns="45708" anchor="ctr"/>
          <a:lstStyle/>
          <a:p>
            <a:pPr algn="ctr" eaLnBrk="0" fontAlgn="base" hangingPunct="0">
              <a:lnSpc>
                <a:spcPct val="120000"/>
              </a:lnSpc>
              <a:spcBef>
                <a:spcPct val="20000"/>
              </a:spcBef>
              <a:spcAft>
                <a:spcPct val="0"/>
              </a:spcAft>
            </a:pPr>
            <a:endParaRPr lang="en-GB" sz="2000" dirty="0"/>
          </a:p>
        </p:txBody>
      </p:sp>
      <p:sp>
        <p:nvSpPr>
          <p:cNvPr id="21" name="Rectangle 20"/>
          <p:cNvSpPr/>
          <p:nvPr/>
        </p:nvSpPr>
        <p:spPr>
          <a:xfrm>
            <a:off x="4247964" y="1690164"/>
            <a:ext cx="4602747" cy="2986582"/>
          </a:xfrm>
          <a:prstGeom prst="rect">
            <a:avLst/>
          </a:prstGeom>
          <a:solidFill>
            <a:schemeClr val="accent5"/>
          </a:solidFill>
          <a:ln w="25400" cap="flat" cmpd="sng" algn="ctr">
            <a:solidFill>
              <a:schemeClr val="accent1"/>
            </a:solidFill>
            <a:prstDash val="solid"/>
          </a:ln>
          <a:effectLst/>
        </p:spPr>
        <p:txBody>
          <a:bodyPr lIns="36000" tIns="45708" rIns="36000" bIns="45708" anchor="ctr"/>
          <a:lstStyle/>
          <a:p>
            <a:pPr algn="ctr" eaLnBrk="0" fontAlgn="base" hangingPunct="0">
              <a:lnSpc>
                <a:spcPct val="120000"/>
              </a:lnSpc>
              <a:spcBef>
                <a:spcPct val="20000"/>
              </a:spcBef>
              <a:spcAft>
                <a:spcPct val="0"/>
              </a:spcAft>
            </a:pPr>
            <a:r>
              <a:rPr lang="en-GB" sz="2400" dirty="0" smtClean="0">
                <a:solidFill>
                  <a:schemeClr val="bg1"/>
                </a:solidFill>
              </a:rPr>
              <a:t>RE-LY</a:t>
            </a:r>
            <a:r>
              <a:rPr lang="en-US" altLang="ja-JP" sz="2400" baseline="30000" dirty="0">
                <a:solidFill>
                  <a:schemeClr val="bg1"/>
                </a:solidFill>
                <a:ea typeface="ＭＳ Ｐゴシック" pitchFamily="34" charset="-128"/>
              </a:rPr>
              <a:t> ®</a:t>
            </a:r>
            <a:r>
              <a:rPr lang="en-GB" sz="2400" dirty="0" smtClean="0">
                <a:solidFill>
                  <a:schemeClr val="bg1"/>
                </a:solidFill>
              </a:rPr>
              <a:t> provides the most comprehensive data on Asian patients with AF</a:t>
            </a:r>
            <a:br>
              <a:rPr lang="en-GB" sz="2400" dirty="0" smtClean="0">
                <a:solidFill>
                  <a:schemeClr val="bg1"/>
                </a:solidFill>
              </a:rPr>
            </a:br>
            <a:r>
              <a:rPr lang="en-GB" sz="2400" dirty="0" smtClean="0">
                <a:solidFill>
                  <a:schemeClr val="bg1"/>
                </a:solidFill>
              </a:rPr>
              <a:t>(2700 patients vs ARISTOTLE enrolled 1993 Asian patients; ROCKET-AF enrolled just 932*)</a:t>
            </a:r>
            <a:r>
              <a:rPr lang="en-GB" sz="2400" baseline="30000" dirty="0" smtClean="0">
                <a:solidFill>
                  <a:schemeClr val="bg1"/>
                </a:solidFill>
              </a:rPr>
              <a:t>4,5</a:t>
            </a:r>
            <a:endParaRPr lang="en-GB" sz="2400" baseline="30000" dirty="0">
              <a:solidFill>
                <a:schemeClr val="bg1"/>
              </a:solidFill>
            </a:endParaRPr>
          </a:p>
        </p:txBody>
      </p:sp>
      <p:sp>
        <p:nvSpPr>
          <p:cNvPr id="2" name="TextBox 1"/>
          <p:cNvSpPr txBox="1"/>
          <p:nvPr/>
        </p:nvSpPr>
        <p:spPr bwMode="auto">
          <a:xfrm>
            <a:off x="609600" y="4476690"/>
            <a:ext cx="2286000" cy="400110"/>
          </a:xfrm>
          <a:prstGeom prst="rect">
            <a:avLst/>
          </a:prstGeom>
          <a:noFill/>
          <a:ln w="9525" algn="ctr">
            <a:noFill/>
            <a:miter lim="800000"/>
            <a:headEnd/>
            <a:tailEnd/>
          </a:ln>
        </p:spPr>
        <p:txBody>
          <a:bodyPr wrap="square" lIns="0" rtlCol="0">
            <a:spAutoFit/>
          </a:bodyPr>
          <a:lstStyle/>
          <a:p>
            <a:r>
              <a:rPr lang="en-US" altLang="ja-JP" sz="2000" b="1" dirty="0" smtClean="0">
                <a:ea typeface="ＭＳ Ｐゴシック" pitchFamily="34" charset="-128"/>
              </a:rPr>
              <a:t>Total           2782</a:t>
            </a:r>
            <a:endParaRPr lang="en-GB" sz="2000" dirty="0">
              <a:solidFill>
                <a:schemeClr val="tx1"/>
              </a:solidFill>
            </a:endParaRPr>
          </a:p>
        </p:txBody>
      </p:sp>
      <p:sp>
        <p:nvSpPr>
          <p:cNvPr id="5" name="TextBox 4"/>
          <p:cNvSpPr txBox="1"/>
          <p:nvPr/>
        </p:nvSpPr>
        <p:spPr bwMode="auto">
          <a:xfrm>
            <a:off x="469695" y="1257300"/>
            <a:ext cx="4275342" cy="646331"/>
          </a:xfrm>
          <a:prstGeom prst="rect">
            <a:avLst/>
          </a:prstGeom>
          <a:noFill/>
          <a:ln w="9525" algn="ctr">
            <a:noFill/>
            <a:miter lim="800000"/>
            <a:headEnd/>
            <a:tailEnd/>
          </a:ln>
        </p:spPr>
        <p:txBody>
          <a:bodyPr wrap="square" lIns="0" rtlCol="0">
            <a:spAutoFit/>
          </a:bodyPr>
          <a:lstStyle/>
          <a:p>
            <a:r>
              <a:rPr lang="en-US" altLang="ja-JP" b="1" dirty="0">
                <a:ea typeface="ＭＳ Ｐゴシック" pitchFamily="34" charset="-128"/>
              </a:rPr>
              <a:t>Asian patients enrolled in </a:t>
            </a:r>
            <a:r>
              <a:rPr lang="en-US" altLang="ja-JP" b="1" dirty="0" smtClean="0">
                <a:ea typeface="ＭＳ Ｐゴシック" pitchFamily="34" charset="-128"/>
              </a:rPr>
              <a:t>RE-LY</a:t>
            </a:r>
            <a:r>
              <a:rPr lang="en-US" altLang="ja-JP" b="1" baseline="30000" dirty="0" smtClean="0">
                <a:ea typeface="ＭＳ Ｐゴシック" pitchFamily="34" charset="-128"/>
              </a:rPr>
              <a:t>®</a:t>
            </a:r>
            <a:r>
              <a:rPr lang="en-US" altLang="ja-JP" baseline="30000" dirty="0" smtClean="0">
                <a:ea typeface="ＭＳ Ｐゴシック" pitchFamily="34" charset="-128"/>
              </a:rPr>
              <a:t>1-3</a:t>
            </a:r>
            <a:endParaRPr lang="en-US" altLang="ja-JP" b="1" dirty="0">
              <a:ea typeface="ＭＳ Ｐゴシック" pitchFamily="34" charset="-128"/>
            </a:endParaRPr>
          </a:p>
          <a:p>
            <a:endParaRPr lang="en-GB" dirty="0">
              <a:solidFill>
                <a:schemeClr val="tx1"/>
              </a:solidFill>
            </a:endParaRPr>
          </a:p>
        </p:txBody>
      </p:sp>
    </p:spTree>
    <p:extLst>
      <p:ext uri="{BB962C8B-B14F-4D97-AF65-F5344CB8AC3E}">
        <p14:creationId xmlns:p14="http://schemas.microsoft.com/office/powerpoint/2010/main" val="217054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1" grpId="0" animBg="1"/>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33666"/>
          <a:stretch/>
        </p:blipFill>
        <p:spPr bwMode="auto">
          <a:xfrm>
            <a:off x="755576" y="1146415"/>
            <a:ext cx="7848872" cy="55603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a:bodyPr>
          <a:lstStyle/>
          <a:p>
            <a:r>
              <a:rPr lang="en-US" dirty="0"/>
              <a:t>Dabigatran vs </a:t>
            </a:r>
            <a:r>
              <a:rPr lang="en-US" dirty="0" smtClean="0"/>
              <a:t>warfarin</a:t>
            </a:r>
            <a:endParaRPr lang="en-US" dirty="0"/>
          </a:p>
        </p:txBody>
      </p:sp>
    </p:spTree>
    <p:extLst>
      <p:ext uri="{BB962C8B-B14F-4D97-AF65-F5344CB8AC3E}">
        <p14:creationId xmlns:p14="http://schemas.microsoft.com/office/powerpoint/2010/main" val="55200460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66515"/>
          <a:stretch/>
        </p:blipFill>
        <p:spPr bwMode="auto">
          <a:xfrm>
            <a:off x="467544" y="1844824"/>
            <a:ext cx="8260593" cy="34255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a:bodyPr>
          <a:lstStyle/>
          <a:p>
            <a:r>
              <a:rPr lang="en-US" dirty="0"/>
              <a:t>Dabigatran vs </a:t>
            </a:r>
            <a:r>
              <a:rPr lang="en-US" dirty="0" smtClean="0"/>
              <a:t>warfarin</a:t>
            </a:r>
            <a:endParaRPr lang="en-US" dirty="0"/>
          </a:p>
        </p:txBody>
      </p:sp>
    </p:spTree>
    <p:extLst>
      <p:ext uri="{BB962C8B-B14F-4D97-AF65-F5344CB8AC3E}">
        <p14:creationId xmlns:p14="http://schemas.microsoft.com/office/powerpoint/2010/main" val="336276272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endParaRPr lang="en-US"/>
          </a:p>
        </p:txBody>
      </p:sp>
      <p:sp>
        <p:nvSpPr>
          <p:cNvPr id="2" name="Title 1"/>
          <p:cNvSpPr>
            <a:spLocks noGrp="1"/>
          </p:cNvSpPr>
          <p:nvPr>
            <p:ph type="title"/>
          </p:nvPr>
        </p:nvSpPr>
        <p:spPr/>
        <p:txBody>
          <a:bodyPr>
            <a:noAutofit/>
          </a:bodyPr>
          <a:lstStyle/>
          <a:p>
            <a:r>
              <a:rPr lang="en-US" sz="3200" dirty="0" smtClean="0"/>
              <a:t>Dabigatran vs Rivaroxaban </a:t>
            </a:r>
            <a:endParaRPr lang="en-US" sz="3200" dirty="0"/>
          </a:p>
        </p:txBody>
      </p:sp>
      <p:sp>
        <p:nvSpPr>
          <p:cNvPr id="5" name="Text Placeholder 4"/>
          <p:cNvSpPr>
            <a:spLocks noGrp="1"/>
          </p:cNvSpPr>
          <p:nvPr>
            <p:ph type="body" sz="quarter" idx="15"/>
          </p:nvPr>
        </p:nvSpPr>
        <p:spPr/>
        <p:txBody>
          <a:bodyPr/>
          <a:lstStyle/>
          <a:p>
            <a:endParaRPr lang="en-US"/>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608" y="1152128"/>
            <a:ext cx="7149872" cy="5589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79512" y="6419968"/>
            <a:ext cx="2246449" cy="338554"/>
          </a:xfrm>
          <a:prstGeom prst="rect">
            <a:avLst/>
          </a:prstGeom>
          <a:noFill/>
        </p:spPr>
        <p:txBody>
          <a:bodyPr wrap="none" rtlCol="0">
            <a:spAutoFit/>
          </a:bodyPr>
          <a:lstStyle/>
          <a:p>
            <a:r>
              <a:rPr lang="en-US" sz="1600" dirty="0" smtClean="0"/>
              <a:t>Chan YH et al. JACC 2016</a:t>
            </a:r>
            <a:endParaRPr lang="en-SG" sz="1600" dirty="0"/>
          </a:p>
        </p:txBody>
      </p:sp>
    </p:spTree>
    <p:extLst>
      <p:ext uri="{BB962C8B-B14F-4D97-AF65-F5344CB8AC3E}">
        <p14:creationId xmlns:p14="http://schemas.microsoft.com/office/powerpoint/2010/main" val="1269827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p:cNvSpPr>
            <a:spLocks noGrp="1"/>
          </p:cNvSpPr>
          <p:nvPr>
            <p:ph type="body" sz="quarter" idx="14"/>
          </p:nvPr>
        </p:nvSpPr>
        <p:spPr/>
        <p:txBody>
          <a:bodyPr/>
          <a:lstStyle/>
          <a:p>
            <a:endParaRPr lang="en-US"/>
          </a:p>
        </p:txBody>
      </p:sp>
      <p:sp>
        <p:nvSpPr>
          <p:cNvPr id="11" name="Title 10"/>
          <p:cNvSpPr>
            <a:spLocks noGrp="1"/>
          </p:cNvSpPr>
          <p:nvPr>
            <p:ph type="title"/>
          </p:nvPr>
        </p:nvSpPr>
        <p:spPr/>
        <p:txBody>
          <a:bodyPr/>
          <a:lstStyle/>
          <a:p>
            <a:r>
              <a:rPr lang="en-US" dirty="0" smtClean="0"/>
              <a:t>SUMMARY</a:t>
            </a:r>
            <a:endParaRPr lang="en-US" dirty="0"/>
          </a:p>
        </p:txBody>
      </p:sp>
      <p:sp>
        <p:nvSpPr>
          <p:cNvPr id="12" name="Content Placeholder 11"/>
          <p:cNvSpPr>
            <a:spLocks noGrp="1"/>
          </p:cNvSpPr>
          <p:nvPr>
            <p:ph idx="1"/>
          </p:nvPr>
        </p:nvSpPr>
        <p:spPr>
          <a:xfrm>
            <a:off x="457200" y="1342571"/>
            <a:ext cx="8229600" cy="4783593"/>
          </a:xfrm>
        </p:spPr>
        <p:txBody>
          <a:bodyPr>
            <a:normAutofit fontScale="77500" lnSpcReduction="20000"/>
          </a:bodyPr>
          <a:lstStyle/>
          <a:p>
            <a:r>
              <a:rPr lang="en-US" dirty="0"/>
              <a:t>Subgroup analysis of phase III studies comparing Asians against non-Asians show</a:t>
            </a:r>
          </a:p>
          <a:p>
            <a:pPr lvl="1"/>
            <a:r>
              <a:rPr lang="en-US" dirty="0"/>
              <a:t>similar efficacy or even greater efficacy of NOACs in Asians</a:t>
            </a:r>
          </a:p>
          <a:p>
            <a:pPr lvl="1"/>
            <a:r>
              <a:rPr lang="en-US" dirty="0"/>
              <a:t>Similar safety profile of NOACs in Asians with lower risk of GI bleeding</a:t>
            </a:r>
          </a:p>
          <a:p>
            <a:endParaRPr lang="en-US" dirty="0" smtClean="0"/>
          </a:p>
          <a:p>
            <a:r>
              <a:rPr lang="en-US" dirty="0" smtClean="0"/>
              <a:t>Magnitude </a:t>
            </a:r>
            <a:r>
              <a:rPr lang="en-US" dirty="0" smtClean="0"/>
              <a:t>of benefit of Dabigatran in reducing ischemic and hemorrhagic stroke was greater in Asian patients.</a:t>
            </a:r>
          </a:p>
          <a:p>
            <a:endParaRPr lang="en-US" sz="1400" dirty="0" smtClean="0"/>
          </a:p>
          <a:p>
            <a:endParaRPr lang="en-US" sz="1400" dirty="0" smtClean="0"/>
          </a:p>
          <a:p>
            <a:r>
              <a:rPr lang="en-US" dirty="0" smtClean="0"/>
              <a:t>The real world evidence from Asia reinforce the favorable efficacy and safety profile of Dabigatran compared to warfarin in Asian population</a:t>
            </a:r>
            <a:endParaRPr lang="en-US" dirty="0"/>
          </a:p>
        </p:txBody>
      </p:sp>
    </p:spTree>
    <p:extLst>
      <p:ext uri="{BB962C8B-B14F-4D97-AF65-F5344CB8AC3E}">
        <p14:creationId xmlns:p14="http://schemas.microsoft.com/office/powerpoint/2010/main" val="4043418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360512"/>
            <a:ext cx="6858000" cy="487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 Placeholder 1"/>
          <p:cNvSpPr>
            <a:spLocks noGrp="1"/>
          </p:cNvSpPr>
          <p:nvPr>
            <p:ph type="body" sz="quarter" idx="14"/>
          </p:nvPr>
        </p:nvSpPr>
        <p:spPr/>
        <p:txBody>
          <a:bodyPr/>
          <a:lstStyle/>
          <a:p>
            <a:endParaRPr lang="en-US"/>
          </a:p>
        </p:txBody>
      </p:sp>
      <p:sp>
        <p:nvSpPr>
          <p:cNvPr id="4" name="Title 3"/>
          <p:cNvSpPr>
            <a:spLocks noGrp="1"/>
          </p:cNvSpPr>
          <p:nvPr>
            <p:ph type="title"/>
          </p:nvPr>
        </p:nvSpPr>
        <p:spPr/>
        <p:txBody>
          <a:bodyPr>
            <a:normAutofit/>
          </a:bodyPr>
          <a:lstStyle/>
          <a:p>
            <a:r>
              <a:rPr lang="en-US" dirty="0" smtClean="0"/>
              <a:t>Systemic stroke/embolization events</a:t>
            </a:r>
            <a:endParaRPr lang="en-SG" dirty="0"/>
          </a:p>
        </p:txBody>
      </p:sp>
      <p:sp>
        <p:nvSpPr>
          <p:cNvPr id="5" name="TextBox 4"/>
          <p:cNvSpPr txBox="1"/>
          <p:nvPr/>
        </p:nvSpPr>
        <p:spPr>
          <a:xfrm>
            <a:off x="179512" y="2348880"/>
            <a:ext cx="1136017" cy="923330"/>
          </a:xfrm>
          <a:prstGeom prst="rect">
            <a:avLst/>
          </a:prstGeom>
          <a:noFill/>
        </p:spPr>
        <p:txBody>
          <a:bodyPr wrap="none" rtlCol="0">
            <a:spAutoFit/>
          </a:bodyPr>
          <a:lstStyle/>
          <a:p>
            <a:r>
              <a:rPr lang="en-US" dirty="0" smtClean="0">
                <a:solidFill>
                  <a:prstClr val="black"/>
                </a:solidFill>
              </a:rPr>
              <a:t>Relative</a:t>
            </a:r>
          </a:p>
          <a:p>
            <a:r>
              <a:rPr lang="en-US" dirty="0" smtClean="0">
                <a:solidFill>
                  <a:prstClr val="black"/>
                </a:solidFill>
              </a:rPr>
              <a:t>Risk </a:t>
            </a:r>
          </a:p>
          <a:p>
            <a:r>
              <a:rPr lang="en-US" dirty="0" smtClean="0">
                <a:solidFill>
                  <a:prstClr val="black"/>
                </a:solidFill>
              </a:rPr>
              <a:t>Reduction</a:t>
            </a:r>
            <a:endParaRPr lang="en-SG" dirty="0">
              <a:solidFill>
                <a:prstClr val="black"/>
              </a:solidFill>
            </a:endParaRPr>
          </a:p>
        </p:txBody>
      </p:sp>
      <p:sp>
        <p:nvSpPr>
          <p:cNvPr id="6" name="TextBox 5"/>
          <p:cNvSpPr txBox="1"/>
          <p:nvPr/>
        </p:nvSpPr>
        <p:spPr>
          <a:xfrm>
            <a:off x="3923928" y="6340678"/>
            <a:ext cx="998991" cy="369332"/>
          </a:xfrm>
          <a:prstGeom prst="rect">
            <a:avLst/>
          </a:prstGeom>
          <a:noFill/>
        </p:spPr>
        <p:txBody>
          <a:bodyPr wrap="none" rtlCol="0">
            <a:spAutoFit/>
          </a:bodyPr>
          <a:lstStyle/>
          <a:p>
            <a:r>
              <a:rPr lang="en-US" dirty="0" smtClean="0">
                <a:solidFill>
                  <a:prstClr val="black"/>
                </a:solidFill>
              </a:rPr>
              <a:t>* p&lt;0.05</a:t>
            </a:r>
            <a:endParaRPr lang="en-SG" dirty="0">
              <a:solidFill>
                <a:prstClr val="black"/>
              </a:solidFill>
            </a:endParaRPr>
          </a:p>
        </p:txBody>
      </p:sp>
      <p:sp>
        <p:nvSpPr>
          <p:cNvPr id="7" name="Rectangle 6"/>
          <p:cNvSpPr/>
          <p:nvPr/>
        </p:nvSpPr>
        <p:spPr>
          <a:xfrm>
            <a:off x="6508301" y="6381328"/>
            <a:ext cx="2312171" cy="307777"/>
          </a:xfrm>
          <a:prstGeom prst="rect">
            <a:avLst/>
          </a:prstGeom>
        </p:spPr>
        <p:txBody>
          <a:bodyPr wrap="none">
            <a:spAutoFit/>
          </a:bodyPr>
          <a:lstStyle/>
          <a:p>
            <a:r>
              <a:rPr lang="en-SG" sz="1400" dirty="0" err="1">
                <a:solidFill>
                  <a:prstClr val="black"/>
                </a:solidFill>
              </a:rPr>
              <a:t>Europace</a:t>
            </a:r>
            <a:r>
              <a:rPr lang="en-SG" sz="1400" dirty="0">
                <a:solidFill>
                  <a:prstClr val="black"/>
                </a:solidFill>
              </a:rPr>
              <a:t> (2015) 17, ii31–ii39</a:t>
            </a:r>
          </a:p>
        </p:txBody>
      </p:sp>
    </p:spTree>
    <p:extLst>
      <p:ext uri="{BB962C8B-B14F-4D97-AF65-F5344CB8AC3E}">
        <p14:creationId xmlns:p14="http://schemas.microsoft.com/office/powerpoint/2010/main" val="27117710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endParaRPr lang="en-US"/>
          </a:p>
        </p:txBody>
      </p:sp>
      <p:sp>
        <p:nvSpPr>
          <p:cNvPr id="2" name="Title 1"/>
          <p:cNvSpPr>
            <a:spLocks noGrp="1"/>
          </p:cNvSpPr>
          <p:nvPr>
            <p:ph type="title"/>
          </p:nvPr>
        </p:nvSpPr>
        <p:spPr/>
        <p:txBody>
          <a:bodyPr/>
          <a:lstStyle/>
          <a:p>
            <a:r>
              <a:rPr lang="en-US" dirty="0" smtClean="0"/>
              <a:t>Major bleeding events</a:t>
            </a:r>
            <a:endParaRPr lang="en-SG"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0138" y="1508720"/>
            <a:ext cx="6943725" cy="48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55784" y="3260027"/>
            <a:ext cx="1136017" cy="923330"/>
          </a:xfrm>
          <a:prstGeom prst="rect">
            <a:avLst/>
          </a:prstGeom>
          <a:noFill/>
        </p:spPr>
        <p:txBody>
          <a:bodyPr wrap="none" rtlCol="0">
            <a:spAutoFit/>
          </a:bodyPr>
          <a:lstStyle/>
          <a:p>
            <a:r>
              <a:rPr lang="en-US" dirty="0" smtClean="0">
                <a:solidFill>
                  <a:prstClr val="black"/>
                </a:solidFill>
              </a:rPr>
              <a:t>Relative</a:t>
            </a:r>
          </a:p>
          <a:p>
            <a:r>
              <a:rPr lang="en-US" dirty="0" smtClean="0">
                <a:solidFill>
                  <a:prstClr val="black"/>
                </a:solidFill>
              </a:rPr>
              <a:t>Risk </a:t>
            </a:r>
          </a:p>
          <a:p>
            <a:r>
              <a:rPr lang="en-US" dirty="0" smtClean="0">
                <a:solidFill>
                  <a:prstClr val="black"/>
                </a:solidFill>
              </a:rPr>
              <a:t>Reduction</a:t>
            </a:r>
            <a:endParaRPr lang="en-SG" dirty="0">
              <a:solidFill>
                <a:prstClr val="black"/>
              </a:solidFill>
            </a:endParaRPr>
          </a:p>
        </p:txBody>
      </p:sp>
      <p:sp>
        <p:nvSpPr>
          <p:cNvPr id="5" name="TextBox 4"/>
          <p:cNvSpPr txBox="1"/>
          <p:nvPr/>
        </p:nvSpPr>
        <p:spPr>
          <a:xfrm>
            <a:off x="3923928" y="6340678"/>
            <a:ext cx="998991" cy="369332"/>
          </a:xfrm>
          <a:prstGeom prst="rect">
            <a:avLst/>
          </a:prstGeom>
          <a:noFill/>
        </p:spPr>
        <p:txBody>
          <a:bodyPr wrap="none" rtlCol="0">
            <a:spAutoFit/>
          </a:bodyPr>
          <a:lstStyle/>
          <a:p>
            <a:r>
              <a:rPr lang="en-US" dirty="0" smtClean="0">
                <a:solidFill>
                  <a:prstClr val="black"/>
                </a:solidFill>
              </a:rPr>
              <a:t>* p&lt;0.05</a:t>
            </a:r>
            <a:endParaRPr lang="en-SG" dirty="0">
              <a:solidFill>
                <a:prstClr val="black"/>
              </a:solidFill>
            </a:endParaRPr>
          </a:p>
        </p:txBody>
      </p:sp>
      <p:sp>
        <p:nvSpPr>
          <p:cNvPr id="6" name="Rectangle 5"/>
          <p:cNvSpPr/>
          <p:nvPr/>
        </p:nvSpPr>
        <p:spPr>
          <a:xfrm>
            <a:off x="6508301" y="6381328"/>
            <a:ext cx="2312171" cy="307777"/>
          </a:xfrm>
          <a:prstGeom prst="rect">
            <a:avLst/>
          </a:prstGeom>
        </p:spPr>
        <p:txBody>
          <a:bodyPr wrap="none">
            <a:spAutoFit/>
          </a:bodyPr>
          <a:lstStyle/>
          <a:p>
            <a:r>
              <a:rPr lang="en-SG" sz="1400" dirty="0" err="1">
                <a:solidFill>
                  <a:prstClr val="black"/>
                </a:solidFill>
              </a:rPr>
              <a:t>Europace</a:t>
            </a:r>
            <a:r>
              <a:rPr lang="en-SG" sz="1400" dirty="0">
                <a:solidFill>
                  <a:prstClr val="black"/>
                </a:solidFill>
              </a:rPr>
              <a:t> (2015) 17, ii31–ii39</a:t>
            </a:r>
          </a:p>
        </p:txBody>
      </p:sp>
    </p:spTree>
    <p:extLst>
      <p:ext uri="{BB962C8B-B14F-4D97-AF65-F5344CB8AC3E}">
        <p14:creationId xmlns:p14="http://schemas.microsoft.com/office/powerpoint/2010/main" val="42514276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endParaRPr lang="en-US"/>
          </a:p>
        </p:txBody>
      </p:sp>
      <p:sp>
        <p:nvSpPr>
          <p:cNvPr id="2" name="Title 1"/>
          <p:cNvSpPr>
            <a:spLocks noGrp="1"/>
          </p:cNvSpPr>
          <p:nvPr>
            <p:ph type="title"/>
          </p:nvPr>
        </p:nvSpPr>
        <p:spPr/>
        <p:txBody>
          <a:bodyPr/>
          <a:lstStyle/>
          <a:p>
            <a:r>
              <a:rPr lang="en-US" dirty="0" smtClean="0"/>
              <a:t>Intracranial </a:t>
            </a:r>
            <a:r>
              <a:rPr lang="en-US" dirty="0" err="1" smtClean="0"/>
              <a:t>haemorrhage</a:t>
            </a:r>
            <a:endParaRPr lang="en-SG"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9663" y="1484784"/>
            <a:ext cx="6924675" cy="4857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55784" y="2782926"/>
            <a:ext cx="1136017" cy="923330"/>
          </a:xfrm>
          <a:prstGeom prst="rect">
            <a:avLst/>
          </a:prstGeom>
          <a:noFill/>
        </p:spPr>
        <p:txBody>
          <a:bodyPr wrap="none" rtlCol="0">
            <a:spAutoFit/>
          </a:bodyPr>
          <a:lstStyle/>
          <a:p>
            <a:r>
              <a:rPr lang="en-US" dirty="0" smtClean="0">
                <a:solidFill>
                  <a:prstClr val="black"/>
                </a:solidFill>
              </a:rPr>
              <a:t>Relative</a:t>
            </a:r>
          </a:p>
          <a:p>
            <a:r>
              <a:rPr lang="en-US" dirty="0" smtClean="0">
                <a:solidFill>
                  <a:prstClr val="black"/>
                </a:solidFill>
              </a:rPr>
              <a:t>Risk </a:t>
            </a:r>
          </a:p>
          <a:p>
            <a:r>
              <a:rPr lang="en-US" dirty="0" smtClean="0">
                <a:solidFill>
                  <a:prstClr val="black"/>
                </a:solidFill>
              </a:rPr>
              <a:t>Reduction</a:t>
            </a:r>
            <a:endParaRPr lang="en-SG" dirty="0">
              <a:solidFill>
                <a:prstClr val="black"/>
              </a:solidFill>
            </a:endParaRPr>
          </a:p>
        </p:txBody>
      </p:sp>
      <p:sp>
        <p:nvSpPr>
          <p:cNvPr id="5" name="TextBox 4"/>
          <p:cNvSpPr txBox="1"/>
          <p:nvPr/>
        </p:nvSpPr>
        <p:spPr>
          <a:xfrm>
            <a:off x="4077065" y="6340678"/>
            <a:ext cx="998991" cy="369332"/>
          </a:xfrm>
          <a:prstGeom prst="rect">
            <a:avLst/>
          </a:prstGeom>
          <a:noFill/>
        </p:spPr>
        <p:txBody>
          <a:bodyPr wrap="none" rtlCol="0">
            <a:spAutoFit/>
          </a:bodyPr>
          <a:lstStyle/>
          <a:p>
            <a:r>
              <a:rPr lang="en-US" dirty="0" smtClean="0">
                <a:solidFill>
                  <a:prstClr val="black"/>
                </a:solidFill>
              </a:rPr>
              <a:t>* p&lt;0.05</a:t>
            </a:r>
            <a:endParaRPr lang="en-SG" dirty="0">
              <a:solidFill>
                <a:prstClr val="black"/>
              </a:solidFill>
            </a:endParaRPr>
          </a:p>
        </p:txBody>
      </p:sp>
      <p:sp>
        <p:nvSpPr>
          <p:cNvPr id="6" name="Rectangle 5"/>
          <p:cNvSpPr/>
          <p:nvPr/>
        </p:nvSpPr>
        <p:spPr>
          <a:xfrm>
            <a:off x="6508301" y="6381328"/>
            <a:ext cx="2312171" cy="307777"/>
          </a:xfrm>
          <a:prstGeom prst="rect">
            <a:avLst/>
          </a:prstGeom>
        </p:spPr>
        <p:txBody>
          <a:bodyPr wrap="none">
            <a:spAutoFit/>
          </a:bodyPr>
          <a:lstStyle/>
          <a:p>
            <a:r>
              <a:rPr lang="en-SG" sz="1400" dirty="0" err="1">
                <a:solidFill>
                  <a:prstClr val="black"/>
                </a:solidFill>
              </a:rPr>
              <a:t>Europace</a:t>
            </a:r>
            <a:r>
              <a:rPr lang="en-SG" sz="1400" dirty="0">
                <a:solidFill>
                  <a:prstClr val="black"/>
                </a:solidFill>
              </a:rPr>
              <a:t> (2015) 17, ii31–ii39</a:t>
            </a:r>
          </a:p>
        </p:txBody>
      </p:sp>
    </p:spTree>
    <p:extLst>
      <p:ext uri="{BB962C8B-B14F-4D97-AF65-F5344CB8AC3E}">
        <p14:creationId xmlns:p14="http://schemas.microsoft.com/office/powerpoint/2010/main" val="24731955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endParaRPr lang="en-US"/>
          </a:p>
        </p:txBody>
      </p:sp>
      <p:sp>
        <p:nvSpPr>
          <p:cNvPr id="2" name="Title 1"/>
          <p:cNvSpPr>
            <a:spLocks noGrp="1"/>
          </p:cNvSpPr>
          <p:nvPr>
            <p:ph type="title"/>
          </p:nvPr>
        </p:nvSpPr>
        <p:spPr/>
        <p:txBody>
          <a:bodyPr/>
          <a:lstStyle/>
          <a:p>
            <a:r>
              <a:rPr lang="en-US" dirty="0" smtClean="0"/>
              <a:t>Gastrointestinal </a:t>
            </a:r>
            <a:r>
              <a:rPr lang="en-US" dirty="0" err="1" smtClean="0"/>
              <a:t>haemorrhage</a:t>
            </a:r>
            <a:endParaRPr lang="en-SG"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1563" y="1495003"/>
            <a:ext cx="7000875" cy="4886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55784" y="2782926"/>
            <a:ext cx="1136017" cy="923330"/>
          </a:xfrm>
          <a:prstGeom prst="rect">
            <a:avLst/>
          </a:prstGeom>
          <a:noFill/>
        </p:spPr>
        <p:txBody>
          <a:bodyPr wrap="none" rtlCol="0">
            <a:spAutoFit/>
          </a:bodyPr>
          <a:lstStyle/>
          <a:p>
            <a:r>
              <a:rPr lang="en-US" dirty="0" smtClean="0">
                <a:solidFill>
                  <a:prstClr val="black"/>
                </a:solidFill>
              </a:rPr>
              <a:t>Relative</a:t>
            </a:r>
          </a:p>
          <a:p>
            <a:r>
              <a:rPr lang="en-US" dirty="0" smtClean="0">
                <a:solidFill>
                  <a:prstClr val="black"/>
                </a:solidFill>
              </a:rPr>
              <a:t>Risk </a:t>
            </a:r>
          </a:p>
          <a:p>
            <a:r>
              <a:rPr lang="en-US" dirty="0" smtClean="0">
                <a:solidFill>
                  <a:prstClr val="black"/>
                </a:solidFill>
              </a:rPr>
              <a:t>Reduction</a:t>
            </a:r>
            <a:endParaRPr lang="en-SG" dirty="0">
              <a:solidFill>
                <a:prstClr val="black"/>
              </a:solidFill>
            </a:endParaRPr>
          </a:p>
        </p:txBody>
      </p:sp>
      <p:sp>
        <p:nvSpPr>
          <p:cNvPr id="5" name="TextBox 4"/>
          <p:cNvSpPr txBox="1"/>
          <p:nvPr/>
        </p:nvSpPr>
        <p:spPr>
          <a:xfrm>
            <a:off x="3923928" y="6340678"/>
            <a:ext cx="998991" cy="369332"/>
          </a:xfrm>
          <a:prstGeom prst="rect">
            <a:avLst/>
          </a:prstGeom>
          <a:noFill/>
        </p:spPr>
        <p:txBody>
          <a:bodyPr wrap="none" rtlCol="0">
            <a:spAutoFit/>
          </a:bodyPr>
          <a:lstStyle/>
          <a:p>
            <a:r>
              <a:rPr lang="en-US" dirty="0" smtClean="0">
                <a:solidFill>
                  <a:prstClr val="black"/>
                </a:solidFill>
              </a:rPr>
              <a:t>* p&lt;0.05</a:t>
            </a:r>
            <a:endParaRPr lang="en-SG" dirty="0">
              <a:solidFill>
                <a:prstClr val="black"/>
              </a:solidFill>
            </a:endParaRPr>
          </a:p>
        </p:txBody>
      </p:sp>
      <p:sp>
        <p:nvSpPr>
          <p:cNvPr id="6" name="Rectangle 5"/>
          <p:cNvSpPr/>
          <p:nvPr/>
        </p:nvSpPr>
        <p:spPr>
          <a:xfrm>
            <a:off x="6508301" y="6381328"/>
            <a:ext cx="2312171" cy="307777"/>
          </a:xfrm>
          <a:prstGeom prst="rect">
            <a:avLst/>
          </a:prstGeom>
        </p:spPr>
        <p:txBody>
          <a:bodyPr wrap="none">
            <a:spAutoFit/>
          </a:bodyPr>
          <a:lstStyle/>
          <a:p>
            <a:r>
              <a:rPr lang="en-SG" sz="1400" dirty="0" err="1">
                <a:solidFill>
                  <a:prstClr val="black"/>
                </a:solidFill>
              </a:rPr>
              <a:t>Europace</a:t>
            </a:r>
            <a:r>
              <a:rPr lang="en-SG" sz="1400" dirty="0">
                <a:solidFill>
                  <a:prstClr val="black"/>
                </a:solidFill>
              </a:rPr>
              <a:t> (2015) 17, ii31–ii39</a:t>
            </a:r>
          </a:p>
        </p:txBody>
      </p:sp>
    </p:spTree>
    <p:extLst>
      <p:ext uri="{BB962C8B-B14F-4D97-AF65-F5344CB8AC3E}">
        <p14:creationId xmlns:p14="http://schemas.microsoft.com/office/powerpoint/2010/main" val="667943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endParaRPr lang="en-US"/>
          </a:p>
        </p:txBody>
      </p:sp>
      <p:sp>
        <p:nvSpPr>
          <p:cNvPr id="2" name="Title 1"/>
          <p:cNvSpPr>
            <a:spLocks noGrp="1"/>
          </p:cNvSpPr>
          <p:nvPr>
            <p:ph type="title"/>
          </p:nvPr>
        </p:nvSpPr>
        <p:spPr/>
        <p:txBody>
          <a:bodyPr/>
          <a:lstStyle/>
          <a:p>
            <a:r>
              <a:rPr lang="en-US" dirty="0" smtClean="0"/>
              <a:t>Bleeding from any cause</a:t>
            </a:r>
            <a:endParaRPr lang="en-SG"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509861"/>
            <a:ext cx="7010400" cy="4943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55784" y="2782926"/>
            <a:ext cx="1136017" cy="923330"/>
          </a:xfrm>
          <a:prstGeom prst="rect">
            <a:avLst/>
          </a:prstGeom>
          <a:noFill/>
        </p:spPr>
        <p:txBody>
          <a:bodyPr wrap="none" rtlCol="0">
            <a:spAutoFit/>
          </a:bodyPr>
          <a:lstStyle/>
          <a:p>
            <a:r>
              <a:rPr lang="en-US" dirty="0" smtClean="0">
                <a:solidFill>
                  <a:prstClr val="black"/>
                </a:solidFill>
              </a:rPr>
              <a:t>Relative</a:t>
            </a:r>
          </a:p>
          <a:p>
            <a:r>
              <a:rPr lang="en-US" dirty="0" smtClean="0">
                <a:solidFill>
                  <a:prstClr val="black"/>
                </a:solidFill>
              </a:rPr>
              <a:t>Risk </a:t>
            </a:r>
          </a:p>
          <a:p>
            <a:r>
              <a:rPr lang="en-US" dirty="0" smtClean="0">
                <a:solidFill>
                  <a:prstClr val="black"/>
                </a:solidFill>
              </a:rPr>
              <a:t>Reduction</a:t>
            </a:r>
            <a:endParaRPr lang="en-SG" dirty="0">
              <a:solidFill>
                <a:prstClr val="black"/>
              </a:solidFill>
            </a:endParaRPr>
          </a:p>
        </p:txBody>
      </p:sp>
      <p:sp>
        <p:nvSpPr>
          <p:cNvPr id="5" name="TextBox 4"/>
          <p:cNvSpPr txBox="1"/>
          <p:nvPr/>
        </p:nvSpPr>
        <p:spPr>
          <a:xfrm>
            <a:off x="3923928" y="6340678"/>
            <a:ext cx="998991" cy="369332"/>
          </a:xfrm>
          <a:prstGeom prst="rect">
            <a:avLst/>
          </a:prstGeom>
          <a:noFill/>
        </p:spPr>
        <p:txBody>
          <a:bodyPr wrap="none" rtlCol="0">
            <a:spAutoFit/>
          </a:bodyPr>
          <a:lstStyle/>
          <a:p>
            <a:r>
              <a:rPr lang="en-US" dirty="0" smtClean="0">
                <a:solidFill>
                  <a:prstClr val="black"/>
                </a:solidFill>
              </a:rPr>
              <a:t>* p&lt;0.05</a:t>
            </a:r>
            <a:endParaRPr lang="en-SG" dirty="0">
              <a:solidFill>
                <a:prstClr val="black"/>
              </a:solidFill>
            </a:endParaRPr>
          </a:p>
        </p:txBody>
      </p:sp>
      <p:sp>
        <p:nvSpPr>
          <p:cNvPr id="6" name="Rectangle 5"/>
          <p:cNvSpPr/>
          <p:nvPr/>
        </p:nvSpPr>
        <p:spPr>
          <a:xfrm>
            <a:off x="6508301" y="6381328"/>
            <a:ext cx="2312171" cy="307777"/>
          </a:xfrm>
          <a:prstGeom prst="rect">
            <a:avLst/>
          </a:prstGeom>
        </p:spPr>
        <p:txBody>
          <a:bodyPr wrap="none">
            <a:spAutoFit/>
          </a:bodyPr>
          <a:lstStyle/>
          <a:p>
            <a:r>
              <a:rPr lang="en-SG" sz="1400" dirty="0" err="1">
                <a:solidFill>
                  <a:prstClr val="black"/>
                </a:solidFill>
              </a:rPr>
              <a:t>Europace</a:t>
            </a:r>
            <a:r>
              <a:rPr lang="en-SG" sz="1400" dirty="0">
                <a:solidFill>
                  <a:prstClr val="black"/>
                </a:solidFill>
              </a:rPr>
              <a:t> (2015) 17, ii31–ii39</a:t>
            </a:r>
          </a:p>
        </p:txBody>
      </p:sp>
    </p:spTree>
    <p:extLst>
      <p:ext uri="{BB962C8B-B14F-4D97-AF65-F5344CB8AC3E}">
        <p14:creationId xmlns:p14="http://schemas.microsoft.com/office/powerpoint/2010/main" val="15928351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endParaRPr lang="en-US"/>
          </a:p>
        </p:txBody>
      </p:sp>
      <p:sp>
        <p:nvSpPr>
          <p:cNvPr id="2" name="Title 1"/>
          <p:cNvSpPr>
            <a:spLocks noGrp="1"/>
          </p:cNvSpPr>
          <p:nvPr>
            <p:ph type="title"/>
          </p:nvPr>
        </p:nvSpPr>
        <p:spPr/>
        <p:txBody>
          <a:bodyPr/>
          <a:lstStyle/>
          <a:p>
            <a:r>
              <a:rPr lang="en-US" dirty="0" smtClean="0"/>
              <a:t>All cause mortality</a:t>
            </a:r>
            <a:endParaRPr lang="en-SG"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499195"/>
            <a:ext cx="6858000" cy="4810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55784" y="3260027"/>
            <a:ext cx="1136017" cy="923330"/>
          </a:xfrm>
          <a:prstGeom prst="rect">
            <a:avLst/>
          </a:prstGeom>
          <a:noFill/>
        </p:spPr>
        <p:txBody>
          <a:bodyPr wrap="none" rtlCol="0">
            <a:spAutoFit/>
          </a:bodyPr>
          <a:lstStyle/>
          <a:p>
            <a:r>
              <a:rPr lang="en-US" dirty="0" smtClean="0">
                <a:solidFill>
                  <a:prstClr val="black"/>
                </a:solidFill>
              </a:rPr>
              <a:t>Relative</a:t>
            </a:r>
          </a:p>
          <a:p>
            <a:r>
              <a:rPr lang="en-US" dirty="0" smtClean="0">
                <a:solidFill>
                  <a:prstClr val="black"/>
                </a:solidFill>
              </a:rPr>
              <a:t>Risk </a:t>
            </a:r>
          </a:p>
          <a:p>
            <a:r>
              <a:rPr lang="en-US" dirty="0" smtClean="0">
                <a:solidFill>
                  <a:prstClr val="black"/>
                </a:solidFill>
              </a:rPr>
              <a:t>Reduction</a:t>
            </a:r>
            <a:endParaRPr lang="en-SG" dirty="0">
              <a:solidFill>
                <a:prstClr val="black"/>
              </a:solidFill>
            </a:endParaRPr>
          </a:p>
        </p:txBody>
      </p:sp>
      <p:sp>
        <p:nvSpPr>
          <p:cNvPr id="5" name="TextBox 4"/>
          <p:cNvSpPr txBox="1"/>
          <p:nvPr/>
        </p:nvSpPr>
        <p:spPr>
          <a:xfrm>
            <a:off x="3923928" y="6340678"/>
            <a:ext cx="998991" cy="369332"/>
          </a:xfrm>
          <a:prstGeom prst="rect">
            <a:avLst/>
          </a:prstGeom>
          <a:noFill/>
        </p:spPr>
        <p:txBody>
          <a:bodyPr wrap="none" rtlCol="0">
            <a:spAutoFit/>
          </a:bodyPr>
          <a:lstStyle/>
          <a:p>
            <a:r>
              <a:rPr lang="en-US" dirty="0" smtClean="0">
                <a:solidFill>
                  <a:prstClr val="black"/>
                </a:solidFill>
              </a:rPr>
              <a:t>* p&lt;0.05</a:t>
            </a:r>
            <a:endParaRPr lang="en-SG" dirty="0">
              <a:solidFill>
                <a:prstClr val="black"/>
              </a:solidFill>
            </a:endParaRPr>
          </a:p>
        </p:txBody>
      </p:sp>
      <p:sp>
        <p:nvSpPr>
          <p:cNvPr id="6" name="Rectangle 5"/>
          <p:cNvSpPr/>
          <p:nvPr/>
        </p:nvSpPr>
        <p:spPr>
          <a:xfrm>
            <a:off x="6508301" y="6381328"/>
            <a:ext cx="2312171" cy="307777"/>
          </a:xfrm>
          <a:prstGeom prst="rect">
            <a:avLst/>
          </a:prstGeom>
        </p:spPr>
        <p:txBody>
          <a:bodyPr wrap="none">
            <a:spAutoFit/>
          </a:bodyPr>
          <a:lstStyle/>
          <a:p>
            <a:r>
              <a:rPr lang="en-SG" sz="1400" dirty="0" err="1">
                <a:solidFill>
                  <a:prstClr val="black"/>
                </a:solidFill>
              </a:rPr>
              <a:t>Europace</a:t>
            </a:r>
            <a:r>
              <a:rPr lang="en-SG" sz="1400" dirty="0">
                <a:solidFill>
                  <a:prstClr val="black"/>
                </a:solidFill>
              </a:rPr>
              <a:t> (2015) 17, ii31–ii39</a:t>
            </a:r>
          </a:p>
        </p:txBody>
      </p:sp>
    </p:spTree>
    <p:extLst>
      <p:ext uri="{BB962C8B-B14F-4D97-AF65-F5344CB8AC3E}">
        <p14:creationId xmlns:p14="http://schemas.microsoft.com/office/powerpoint/2010/main" val="44175304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Hyv_yLXHoUSF4tgjnNK9b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achwbdOcKk.72xXzEnqvhg"/>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iQWtF8ugxkulq0DCv4ZZf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_V5Q4EwG80uK51jo2Yku2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pOiKYRYE0ky277Fr1iXLR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Hyv_yLXHoUSF4tgjnNK9b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achwbdOcKk.72xXzEnqvh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iQWtF8ugxkulq0DCv4ZZf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_V5Q4EwG80uK51jo2Yku2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pOiKYRYE0ky277Fr1iXLRg"/>
</p:tagLst>
</file>

<file path=ppt/theme/theme1.xml><?xml version="1.0" encoding="utf-8"?>
<a:theme xmlns:a="http://schemas.openxmlformats.org/drawingml/2006/main" name="4_Office Theme">
  <a:themeElements>
    <a:clrScheme name="SPAF_revised_colours">
      <a:dk1>
        <a:srgbClr val="03497C"/>
      </a:dk1>
      <a:lt1>
        <a:sysClr val="window" lastClr="FFFFFF"/>
      </a:lt1>
      <a:dk2>
        <a:srgbClr val="0084CB"/>
      </a:dk2>
      <a:lt2>
        <a:srgbClr val="B5CBD9"/>
      </a:lt2>
      <a:accent1>
        <a:srgbClr val="AC2117"/>
      </a:accent1>
      <a:accent2>
        <a:srgbClr val="0F5385"/>
      </a:accent2>
      <a:accent3>
        <a:srgbClr val="FF0000"/>
      </a:accent3>
      <a:accent4>
        <a:srgbClr val="03497C"/>
      </a:accent4>
      <a:accent5>
        <a:srgbClr val="356E99"/>
      </a:accent5>
      <a:accent6>
        <a:srgbClr val="B5CBD9"/>
      </a:accent6>
      <a:hlink>
        <a:srgbClr val="0084CB"/>
      </a:hlink>
      <a:folHlink>
        <a:srgbClr val="89C5F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200" dirty="0" smtClean="0">
            <a:latin typeface="Arial" panose="020B0604020202020204" pitchFamily="34" charset="0"/>
            <a:cs typeface="Arial" panose="020B0604020202020204" pitchFamily="34" charset="0"/>
          </a:defRPr>
        </a:defPPr>
      </a:lstStyle>
    </a:txDef>
  </a:objectDefaults>
  <a:extraClrSchemeLst/>
</a:theme>
</file>

<file path=ppt/theme/theme2.xml><?xml version="1.0" encoding="utf-8"?>
<a:theme xmlns:a="http://schemas.openxmlformats.org/drawingml/2006/main" name="1_Office Theme">
  <a:themeElements>
    <a:clrScheme name="SPAF_revised_colours">
      <a:dk1>
        <a:srgbClr val="03497C"/>
      </a:dk1>
      <a:lt1>
        <a:sysClr val="window" lastClr="FFFFFF"/>
      </a:lt1>
      <a:dk2>
        <a:srgbClr val="0084CB"/>
      </a:dk2>
      <a:lt2>
        <a:srgbClr val="B5CBD9"/>
      </a:lt2>
      <a:accent1>
        <a:srgbClr val="AC2117"/>
      </a:accent1>
      <a:accent2>
        <a:srgbClr val="0F5385"/>
      </a:accent2>
      <a:accent3>
        <a:srgbClr val="AC2117"/>
      </a:accent3>
      <a:accent4>
        <a:srgbClr val="03497C"/>
      </a:accent4>
      <a:accent5>
        <a:srgbClr val="356E99"/>
      </a:accent5>
      <a:accent6>
        <a:srgbClr val="B5CBD9"/>
      </a:accent6>
      <a:hlink>
        <a:srgbClr val="0084CB"/>
      </a:hlink>
      <a:folHlink>
        <a:srgbClr val="89C5F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SPAF MSL theme">
  <a:themeElements>
    <a:clrScheme name="SPAF Academy">
      <a:dk1>
        <a:srgbClr val="00498B"/>
      </a:dk1>
      <a:lt1>
        <a:srgbClr val="FFFFFF"/>
      </a:lt1>
      <a:dk2>
        <a:srgbClr val="00498B"/>
      </a:dk2>
      <a:lt2>
        <a:srgbClr val="FFFFFF"/>
      </a:lt2>
      <a:accent1>
        <a:srgbClr val="CD1543"/>
      </a:accent1>
      <a:accent2>
        <a:srgbClr val="00498B"/>
      </a:accent2>
      <a:accent3>
        <a:srgbClr val="0084CB"/>
      </a:accent3>
      <a:accent4>
        <a:srgbClr val="007370"/>
      </a:accent4>
      <a:accent5>
        <a:srgbClr val="EAEAEA"/>
      </a:accent5>
      <a:accent6>
        <a:srgbClr val="FFFF00"/>
      </a:accent6>
      <a:hlink>
        <a:srgbClr val="0084CB"/>
      </a:hlink>
      <a:folHlink>
        <a:srgbClr val="990F32"/>
      </a:folHlink>
    </a:clrScheme>
    <a:fontScheme name="Master SPAF Academy Template">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498B"/>
        </a:solidFill>
        <a:ln w="25400" cap="flat" cmpd="sng" algn="ctr">
          <a:solidFill>
            <a:schemeClr val="accent1"/>
          </a:solidFill>
          <a:prstDash val="solid"/>
          <a:round/>
          <a:headEnd type="none" w="med" len="med"/>
          <a:tailEnd type="none" w="med" len="med"/>
        </a:ln>
        <a:effectLst/>
      </a:spPr>
      <a:bodyPr vert="horz" wrap="square" lIns="91414" tIns="45708" rIns="91414" bIns="45708" numCol="1" anchor="ctr" anchorCtr="0" compatLnSpc="1">
        <a:prstTxWarp prst="textNoShape">
          <a:avLst/>
        </a:prstTxWarp>
      </a:bodyPr>
      <a:lstStyle>
        <a:defPPr marL="0" marR="0" indent="0" algn="l" defTabSz="914400" rtl="0" eaLnBrk="0" fontAlgn="base" latinLnBrk="0" hangingPunct="0">
          <a:lnSpc>
            <a:spcPct val="85000"/>
          </a:lnSpc>
          <a:spcBef>
            <a:spcPct val="0"/>
          </a:spcBef>
          <a:spcAft>
            <a:spcPct val="0"/>
          </a:spcAft>
          <a:buClrTx/>
          <a:buSzTx/>
          <a:buFontTx/>
          <a:buNone/>
          <a:tabLst/>
          <a:defRPr kumimoji="0" lang="en-US" sz="1800" b="0" i="0" u="none" strike="noStrike" cap="none" normalizeH="0" baseline="0" smtClean="0">
            <a:ln>
              <a:noFill/>
            </a:ln>
            <a:solidFill>
              <a:schemeClr val="bg1"/>
            </a:solidFill>
            <a:effectLst/>
            <a:latin typeface="Tahoma" pitchFamily="34" charset="0"/>
            <a:ea typeface="ＭＳ Ｐゴシック" pitchFamily="34" charset="-128"/>
          </a:defRPr>
        </a:defPPr>
      </a:lstStyle>
    </a:spDef>
    <a:lnDef>
      <a:spPr bwMode="auto">
        <a:xfrm>
          <a:off x="0" y="0"/>
          <a:ext cx="1" cy="1"/>
        </a:xfrm>
        <a:custGeom>
          <a:avLst/>
          <a:gdLst/>
          <a:ahLst/>
          <a:cxnLst/>
          <a:rect l="0" t="0" r="0" b="0"/>
          <a:pathLst/>
        </a:custGeom>
        <a:solidFill>
          <a:srgbClr val="00498B"/>
        </a:solidFill>
        <a:ln w="25400" cap="flat" cmpd="sng" algn="ctr">
          <a:solidFill>
            <a:schemeClr val="accent1"/>
          </a:solidFill>
          <a:prstDash val="solid"/>
          <a:round/>
          <a:headEnd type="none" w="med" len="med"/>
          <a:tailEnd type="none" w="med" len="med"/>
        </a:ln>
        <a:effectLst/>
      </a:spPr>
      <a:bodyPr vert="horz" wrap="square" lIns="91414" tIns="45708" rIns="91414" bIns="45708" numCol="1" anchor="ctr" anchorCtr="0" compatLnSpc="1">
        <a:prstTxWarp prst="textNoShape">
          <a:avLst/>
        </a:prstTxWarp>
      </a:bodyPr>
      <a:lstStyle>
        <a:defPPr marL="0" marR="0" indent="0" algn="l" defTabSz="914400" rtl="0" eaLnBrk="0" fontAlgn="base" latinLnBrk="0" hangingPunct="0">
          <a:lnSpc>
            <a:spcPct val="85000"/>
          </a:lnSpc>
          <a:spcBef>
            <a:spcPct val="0"/>
          </a:spcBef>
          <a:spcAft>
            <a:spcPct val="0"/>
          </a:spcAft>
          <a:buClrTx/>
          <a:buSzTx/>
          <a:buFontTx/>
          <a:buNone/>
          <a:tabLst/>
          <a:defRPr kumimoji="0" lang="en-US" sz="1800" b="0" i="0" u="none" strike="noStrike" cap="none" normalizeH="0" baseline="0" smtClean="0">
            <a:ln>
              <a:noFill/>
            </a:ln>
            <a:solidFill>
              <a:schemeClr val="bg1"/>
            </a:solidFill>
            <a:effectLst/>
            <a:latin typeface="Tahoma" pitchFamily="34" charset="0"/>
            <a:ea typeface="ＭＳ Ｐゴシック" pitchFamily="34" charset="-128"/>
          </a:defRPr>
        </a:defPPr>
      </a:lstStyle>
    </a:lnDef>
    <a:txDef>
      <a:spPr bwMode="auto">
        <a:noFill/>
        <a:ln w="9525" algn="ctr">
          <a:noFill/>
          <a:miter lim="800000"/>
          <a:headEnd/>
          <a:tailEnd/>
        </a:ln>
      </a:spPr>
      <a:bodyPr lIns="0"/>
      <a:lstStyle>
        <a:defPPr>
          <a:defRPr sz="1100" dirty="0">
            <a:solidFill>
              <a:schemeClr val="tx1"/>
            </a:solidFill>
          </a:defRPr>
        </a:defPPr>
      </a:lstStyle>
    </a:txDef>
  </a:objectDefaults>
  <a:extraClrSchemeLst>
    <a:extraClrScheme>
      <a:clrScheme name="SPAF_Academy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PAF_Academy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PAF_Academy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PAF_Academy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PAF_Academy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PAF_Academy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PAF_Academy_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PAF_Academy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PAF_Academy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PAF_Academy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PAF_Academy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PAF_Academy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PAF_Academy_template 13">
        <a:dk1>
          <a:srgbClr val="005C84"/>
        </a:dk1>
        <a:lt1>
          <a:srgbClr val="FFFFFF"/>
        </a:lt1>
        <a:dk2>
          <a:srgbClr val="005C84"/>
        </a:dk2>
        <a:lt2>
          <a:srgbClr val="808080"/>
        </a:lt2>
        <a:accent1>
          <a:srgbClr val="A21636"/>
        </a:accent1>
        <a:accent2>
          <a:srgbClr val="0046AD"/>
        </a:accent2>
        <a:accent3>
          <a:srgbClr val="FFFFFF"/>
        </a:accent3>
        <a:accent4>
          <a:srgbClr val="004D70"/>
        </a:accent4>
        <a:accent5>
          <a:srgbClr val="CEABAE"/>
        </a:accent5>
        <a:accent6>
          <a:srgbClr val="003F9C"/>
        </a:accent6>
        <a:hlink>
          <a:srgbClr val="0084CB"/>
        </a:hlink>
        <a:folHlink>
          <a:srgbClr val="99CC00"/>
        </a:folHlink>
      </a:clrScheme>
      <a:clrMap bg1="lt1" tx1="dk1" bg2="lt2" tx2="dk2" accent1="accent1" accent2="accent2" accent3="accent3" accent4="accent4" accent5="accent5" accent6="accent6" hlink="hlink" folHlink="folHlink"/>
    </a:extraClrScheme>
    <a:extraClrScheme>
      <a:clrScheme name="SPAF_Academy_template 14">
        <a:dk1>
          <a:srgbClr val="0046AD"/>
        </a:dk1>
        <a:lt1>
          <a:srgbClr val="FFFFFF"/>
        </a:lt1>
        <a:dk2>
          <a:srgbClr val="0046AD"/>
        </a:dk2>
        <a:lt2>
          <a:srgbClr val="808080"/>
        </a:lt2>
        <a:accent1>
          <a:srgbClr val="A21636"/>
        </a:accent1>
        <a:accent2>
          <a:srgbClr val="005C84"/>
        </a:accent2>
        <a:accent3>
          <a:srgbClr val="FFFFFF"/>
        </a:accent3>
        <a:accent4>
          <a:srgbClr val="003A93"/>
        </a:accent4>
        <a:accent5>
          <a:srgbClr val="CEABAE"/>
        </a:accent5>
        <a:accent6>
          <a:srgbClr val="005377"/>
        </a:accent6>
        <a:hlink>
          <a:srgbClr val="0084CB"/>
        </a:hlink>
        <a:folHlink>
          <a:srgbClr val="99CC00"/>
        </a:folHlink>
      </a:clrScheme>
      <a:clrMap bg1="lt1" tx1="dk1" bg2="lt2" tx2="dk2" accent1="accent1" accent2="accent2" accent3="accent3" accent4="accent4" accent5="accent5" accent6="accent6" hlink="hlink" folHlink="folHlink"/>
    </a:extraClrScheme>
    <a:extraClrScheme>
      <a:clrScheme name="SPAF_Academy_template 15">
        <a:dk1>
          <a:srgbClr val="00498B"/>
        </a:dk1>
        <a:lt1>
          <a:srgbClr val="FFFFFF"/>
        </a:lt1>
        <a:dk2>
          <a:srgbClr val="00498B"/>
        </a:dk2>
        <a:lt2>
          <a:srgbClr val="005C84"/>
        </a:lt2>
        <a:accent1>
          <a:srgbClr val="A21636"/>
        </a:accent1>
        <a:accent2>
          <a:srgbClr val="00498B"/>
        </a:accent2>
        <a:accent3>
          <a:srgbClr val="FFFFFF"/>
        </a:accent3>
        <a:accent4>
          <a:srgbClr val="003D76"/>
        </a:accent4>
        <a:accent5>
          <a:srgbClr val="CEABAE"/>
        </a:accent5>
        <a:accent6>
          <a:srgbClr val="00417D"/>
        </a:accent6>
        <a:hlink>
          <a:srgbClr val="0084CB"/>
        </a:hlink>
        <a:folHlink>
          <a:srgbClr val="99CC00"/>
        </a:folHlink>
      </a:clrScheme>
      <a:clrMap bg1="lt1" tx1="dk1" bg2="lt2" tx2="dk2" accent1="accent1" accent2="accent2" accent3="accent3" accent4="accent4" accent5="accent5" accent6="accent6" hlink="hlink" folHlink="folHlink"/>
    </a:extraClrScheme>
    <a:extraClrScheme>
      <a:clrScheme name="SPAF_Academy_template 16">
        <a:dk1>
          <a:srgbClr val="00498B"/>
        </a:dk1>
        <a:lt1>
          <a:srgbClr val="FFFFFF"/>
        </a:lt1>
        <a:dk2>
          <a:srgbClr val="00498B"/>
        </a:dk2>
        <a:lt2>
          <a:srgbClr val="005C84"/>
        </a:lt2>
        <a:accent1>
          <a:srgbClr val="CD1543"/>
        </a:accent1>
        <a:accent2>
          <a:srgbClr val="00498B"/>
        </a:accent2>
        <a:accent3>
          <a:srgbClr val="FFFFFF"/>
        </a:accent3>
        <a:accent4>
          <a:srgbClr val="003D76"/>
        </a:accent4>
        <a:accent5>
          <a:srgbClr val="E3AAB0"/>
        </a:accent5>
        <a:accent6>
          <a:srgbClr val="00417D"/>
        </a:accent6>
        <a:hlink>
          <a:srgbClr val="0084CB"/>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Office Theme">
  <a:themeElements>
    <a:clrScheme name="SPAF_revised_colours">
      <a:dk1>
        <a:srgbClr val="03497C"/>
      </a:dk1>
      <a:lt1>
        <a:sysClr val="window" lastClr="FFFFFF"/>
      </a:lt1>
      <a:dk2>
        <a:srgbClr val="0084CB"/>
      </a:dk2>
      <a:lt2>
        <a:srgbClr val="B5CBD9"/>
      </a:lt2>
      <a:accent1>
        <a:srgbClr val="AC2117"/>
      </a:accent1>
      <a:accent2>
        <a:srgbClr val="0F5385"/>
      </a:accent2>
      <a:accent3>
        <a:srgbClr val="FF0000"/>
      </a:accent3>
      <a:accent4>
        <a:srgbClr val="03497C"/>
      </a:accent4>
      <a:accent5>
        <a:srgbClr val="356E99"/>
      </a:accent5>
      <a:accent6>
        <a:srgbClr val="B5CBD9"/>
      </a:accent6>
      <a:hlink>
        <a:srgbClr val="0084CB"/>
      </a:hlink>
      <a:folHlink>
        <a:srgbClr val="89C5F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200" dirty="0" smtClean="0">
            <a:latin typeface="Arial" panose="020B0604020202020204" pitchFamily="34" charset="0"/>
            <a:cs typeface="Arial" panose="020B0604020202020204" pitchFamily="34" charset="0"/>
          </a:defRPr>
        </a:defPPr>
      </a:lstStyle>
    </a:tx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SPAF Academy">
    <a:dk1>
      <a:srgbClr val="00498B"/>
    </a:dk1>
    <a:lt1>
      <a:srgbClr val="FFFFFF"/>
    </a:lt1>
    <a:dk2>
      <a:srgbClr val="00498B"/>
    </a:dk2>
    <a:lt2>
      <a:srgbClr val="FFFFFF"/>
    </a:lt2>
    <a:accent1>
      <a:srgbClr val="CD1543"/>
    </a:accent1>
    <a:accent2>
      <a:srgbClr val="00498B"/>
    </a:accent2>
    <a:accent3>
      <a:srgbClr val="0084CB"/>
    </a:accent3>
    <a:accent4>
      <a:srgbClr val="007370"/>
    </a:accent4>
    <a:accent5>
      <a:srgbClr val="EAEAEA"/>
    </a:accent5>
    <a:accent6>
      <a:srgbClr val="FFFF00"/>
    </a:accent6>
    <a:hlink>
      <a:srgbClr val="0084CB"/>
    </a:hlink>
    <a:folHlink>
      <a:srgbClr val="990F32"/>
    </a:folHlink>
  </a:clrScheme>
  <a:fontScheme name="Master SPAF Academy Template">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SPAF Academy">
    <a:dk1>
      <a:srgbClr val="00498B"/>
    </a:dk1>
    <a:lt1>
      <a:srgbClr val="FFFFFF"/>
    </a:lt1>
    <a:dk2>
      <a:srgbClr val="00498B"/>
    </a:dk2>
    <a:lt2>
      <a:srgbClr val="FFFFFF"/>
    </a:lt2>
    <a:accent1>
      <a:srgbClr val="CD1543"/>
    </a:accent1>
    <a:accent2>
      <a:srgbClr val="00498B"/>
    </a:accent2>
    <a:accent3>
      <a:srgbClr val="0084CB"/>
    </a:accent3>
    <a:accent4>
      <a:srgbClr val="007370"/>
    </a:accent4>
    <a:accent5>
      <a:srgbClr val="EAEAEA"/>
    </a:accent5>
    <a:accent6>
      <a:srgbClr val="FFFF00"/>
    </a:accent6>
    <a:hlink>
      <a:srgbClr val="0084CB"/>
    </a:hlink>
    <a:folHlink>
      <a:srgbClr val="990F32"/>
    </a:folHlink>
  </a:clrScheme>
  <a:fontScheme name="Master SPAF Academy Template">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703</TotalTime>
  <Words>3074</Words>
  <Application>Microsoft Office PowerPoint</Application>
  <PresentationFormat>On-screen Show (4:3)</PresentationFormat>
  <Paragraphs>485</Paragraphs>
  <Slides>33</Slides>
  <Notes>11</Notes>
  <HiddenSlides>0</HiddenSlides>
  <MMClips>0</MMClips>
  <ScaleCrop>false</ScaleCrop>
  <HeadingPairs>
    <vt:vector size="6" baseType="variant">
      <vt:variant>
        <vt:lpstr>Theme</vt:lpstr>
      </vt:variant>
      <vt:variant>
        <vt:i4>5</vt:i4>
      </vt:variant>
      <vt:variant>
        <vt:lpstr>Embedded OLE Servers</vt:lpstr>
      </vt:variant>
      <vt:variant>
        <vt:i4>1</vt:i4>
      </vt:variant>
      <vt:variant>
        <vt:lpstr>Slide Titles</vt:lpstr>
      </vt:variant>
      <vt:variant>
        <vt:i4>33</vt:i4>
      </vt:variant>
    </vt:vector>
  </HeadingPairs>
  <TitlesOfParts>
    <vt:vector size="39" baseType="lpstr">
      <vt:lpstr>4_Office Theme</vt:lpstr>
      <vt:lpstr>1_Office Theme</vt:lpstr>
      <vt:lpstr>2_SPAF MSL theme</vt:lpstr>
      <vt:lpstr>2_Office Theme</vt:lpstr>
      <vt:lpstr>5_Office Theme</vt:lpstr>
      <vt:lpstr>think-cell Slide</vt:lpstr>
      <vt:lpstr>Dabigatran in Asia</vt:lpstr>
      <vt:lpstr>NOAC vs Warfarin Atrial Fibrillation Studies – Asian representation</vt:lpstr>
      <vt:lpstr>RE-LY® Asian population analysis:  </vt:lpstr>
      <vt:lpstr>Systemic stroke/embolization events</vt:lpstr>
      <vt:lpstr>Major bleeding events</vt:lpstr>
      <vt:lpstr>Intracranial haemorrhage</vt:lpstr>
      <vt:lpstr>Gastrointestinal haemorrhage</vt:lpstr>
      <vt:lpstr>Bleeding from any cause</vt:lpstr>
      <vt:lpstr>All cause mortality</vt:lpstr>
      <vt:lpstr>NOACs Real world evidence in Asia</vt:lpstr>
      <vt:lpstr>Taiwan health insurance study</vt:lpstr>
      <vt:lpstr>Taiwan health insurance study assessed safety and effectiveness of dabigatran vs warfarin in patients with NVAF</vt:lpstr>
      <vt:lpstr>Analysis included older patients, generally with more comorbidities, vs RE-LY®</vt:lpstr>
      <vt:lpstr>Most patients received dabigatran 110 mg BID; patients receiving 150 mg were younger, and more often male, with a lower bleeding and stroke risk</vt:lpstr>
      <vt:lpstr>Reduced risks of ischaemic stroke, death, major bleeding, ICH and MI with dabigatran vs warfarin among new users</vt:lpstr>
      <vt:lpstr>Both doses of dabigatran were associated with a positive safety profile vs warfarin</vt:lpstr>
      <vt:lpstr>Taiwan health insurance analysis showed a favourable  safety and efficacy profile of dabigatran </vt:lpstr>
      <vt:lpstr>Hong Kong registry</vt:lpstr>
      <vt:lpstr>Hong-Kong hospital study evaluated the risk of stroke and ICH with dabigatran vs warfarin in patients with NVAF</vt:lpstr>
      <vt:lpstr>Hong-Kong hospital registry</vt:lpstr>
      <vt:lpstr>Dabigatran was associated with the lowest incidence of ischaemic stroke</vt:lpstr>
      <vt:lpstr>Kaplan-Meier Estimates of ischemic stroke-free survival </vt:lpstr>
      <vt:lpstr>Dabigatran was associated with the lowest incidence of ICH</vt:lpstr>
      <vt:lpstr>Ischemic Stroke and Intracranial Haemorrhage With Aspirin, Dabigatran, and Warfarin</vt:lpstr>
      <vt:lpstr>Malaysia registry</vt:lpstr>
      <vt:lpstr>A single center experience of the efficacy and safety of dabigatran for SPAF</vt:lpstr>
      <vt:lpstr>A single center experience of the efficacy and safety of dabigatran for SPAF</vt:lpstr>
      <vt:lpstr>Dabigatran and Rivaroxaban in Taiwan health insurance database</vt:lpstr>
      <vt:lpstr>Study background</vt:lpstr>
      <vt:lpstr>Dabigatran vs warfarin</vt:lpstr>
      <vt:lpstr>Dabigatran vs warfarin</vt:lpstr>
      <vt:lpstr>Dabigatran vs Rivaroxaban </vt:lpstr>
      <vt:lpstr>SUMMARY</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NOACs – Clinical Practice Data from Asia</dc:title>
  <dc:creator>Heng Joo</dc:creator>
  <cp:lastModifiedBy>Trivedi,Dr.,Prabhav</cp:lastModifiedBy>
  <cp:revision>38</cp:revision>
  <dcterms:created xsi:type="dcterms:W3CDTF">2016-10-02T15:41:44Z</dcterms:created>
  <dcterms:modified xsi:type="dcterms:W3CDTF">2017-11-09T09:46:52Z</dcterms:modified>
</cp:coreProperties>
</file>