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1"/>
  </p:sldMasterIdLst>
  <p:notesMasterIdLst>
    <p:notesMasterId r:id="rId11"/>
  </p:notesMasterIdLst>
  <p:handoutMasterIdLst>
    <p:handoutMasterId r:id="rId12"/>
  </p:handoutMasterIdLst>
  <p:sldIdLst>
    <p:sldId id="421" r:id="rId2"/>
    <p:sldId id="422" r:id="rId3"/>
    <p:sldId id="435" r:id="rId4"/>
    <p:sldId id="431" r:id="rId5"/>
    <p:sldId id="432" r:id="rId6"/>
    <p:sldId id="427" r:id="rId7"/>
    <p:sldId id="426" r:id="rId8"/>
    <p:sldId id="425" r:id="rId9"/>
    <p:sldId id="433" r:id="rId10"/>
  </p:sldIdLst>
  <p:sldSz cx="9144000" cy="6858000" type="screen4x3"/>
  <p:notesSz cx="9926638" cy="6797675"/>
  <p:custShowLst>
    <p:custShow name="Tepper ESC 2015" id="0">
      <p:sldLst/>
    </p:custShow>
    <p:custShow name="Lin ESC 2015" id="1">
      <p:sldLst/>
    </p:custShow>
    <p:custShow name="Amin ASH 2015" id="2">
      <p:sldLst/>
    </p:custShow>
    <p:custShow name="Lip ACC 2016" id="3">
      <p:sldLst/>
    </p:custShow>
    <p:custShow name="Deitelzweig pub 2016" id="4">
      <p:sldLst/>
    </p:custShow>
    <p:custShow name="Pan ACC 2016" id="5">
      <p:sldLst/>
    </p:custShow>
    <p:custShow name="Al-Khalili pub 2016" id="6">
      <p:sldLst/>
    </p:custShow>
    <p:custShow name="Gorst_Rasmussen pub 2016" id="7">
      <p:sldLst/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774" userDrawn="1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20">
          <p15:clr>
            <a:srgbClr val="A4A3A4"/>
          </p15:clr>
        </p15:guide>
        <p15:guide id="2" pos="3127">
          <p15:clr>
            <a:srgbClr val="A4A3A4"/>
          </p15:clr>
        </p15:guide>
        <p15:guide id="3" pos="723">
          <p15:clr>
            <a:srgbClr val="A4A3A4"/>
          </p15:clr>
        </p15:guide>
        <p15:guide id="4" pos="5269">
          <p15:clr>
            <a:srgbClr val="A4A3A4"/>
          </p15:clr>
        </p15:guide>
        <p15:guide id="5" pos="87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Ben Dean" initials="BD" lastIdx="23" clrIdx="7"/>
  <p:cmAuthor id="8" name="Maria Herse" initials="MH" lastIdx="2" clrIdx="8"/>
  <p:cmAuthor id="9" name="Thomas Oecken Richards" initials="TOR" lastIdx="3" clrIdx="9"/>
  <p:cmAuthor id="10" name="Hunter,Dr.,James_Craig (MED TA Card) BIP-DE-I" initials="H(TCB" lastIdx="16" clrIdx="10"/>
  <p:cmAuthor id="11" name="Meyerhoff,Dr.,Juliane (TA_CVD) BIP-DE-I" initials="JM" lastIdx="20" clrIdx="11"/>
  <p:cmAuthor id="12" name="Elisabeth Dodds" initials="ED" lastIdx="8" clrIdx="12">
    <p:extLst/>
  </p:cmAuthor>
  <p:cmAuthor id="6" name="Author" initials="A" lastIdx="0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FC6CB"/>
    <a:srgbClr val="E5E8EA"/>
    <a:srgbClr val="FCC24E"/>
    <a:srgbClr val="F2A104"/>
    <a:srgbClr val="B381D9"/>
    <a:srgbClr val="9A0000"/>
    <a:srgbClr val="EBFFFF"/>
    <a:srgbClr val="D9FFFE"/>
    <a:srgbClr val="AC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85619" autoAdjust="0"/>
  </p:normalViewPr>
  <p:slideViewPr>
    <p:cSldViewPr snapToGrid="0" snapToObjects="1">
      <p:cViewPr>
        <p:scale>
          <a:sx n="90" d="100"/>
          <a:sy n="90" d="100"/>
        </p:scale>
        <p:origin x="-1842" y="-234"/>
      </p:cViewPr>
      <p:guideLst>
        <p:guide orient="horz" pos="1774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 snapToObjects="1">
      <p:cViewPr>
        <p:scale>
          <a:sx n="110" d="100"/>
          <a:sy n="110" d="100"/>
        </p:scale>
        <p:origin x="-2262" y="-198"/>
      </p:cViewPr>
      <p:guideLst>
        <p:guide orient="horz" pos="2120"/>
        <p:guide pos="3127"/>
        <p:guide pos="723"/>
        <p:guide pos="5269"/>
        <p:guide pos="87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508361080170097E-2"/>
          <c:y val="8.0039890735616417E-2"/>
          <c:w val="0.91112655660004427"/>
          <c:h val="0.744293457990402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dabigatran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DCFB-457B-92EC-D55205F33876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DCFB-457B-92EC-D55205F33876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DCFB-457B-92EC-D55205F33876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DCFB-457B-92EC-D55205F33876}"/>
              </c:ext>
            </c:extLst>
          </c:dPt>
          <c:cat>
            <c:strRef>
              <c:f>Sheet1!$A$2:$A$6</c:f>
              <c:strCache>
                <c:ptCount val="5"/>
                <c:pt idx="0">
                  <c:v>Major extracranial bleeding</c:v>
                </c:pt>
                <c:pt idx="1">
                  <c:v>Major GI bleeding</c:v>
                </c:pt>
                <c:pt idx="2">
                  <c:v>ICH</c:v>
                </c:pt>
                <c:pt idx="3">
                  <c:v>Thromboembolic stroke</c:v>
                </c:pt>
                <c:pt idx="4">
                  <c:v>Death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2.66</c:v>
                </c:pt>
                <c:pt idx="1">
                  <c:v>2.33</c:v>
                </c:pt>
                <c:pt idx="2">
                  <c:v>0.37</c:v>
                </c:pt>
                <c:pt idx="3">
                  <c:v>0.97</c:v>
                </c:pt>
                <c:pt idx="4">
                  <c:v>2.2200000000000002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CFB-457B-92EC-D55205F3387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rivaroxaban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Major extracranial bleeding</c:v>
                </c:pt>
                <c:pt idx="1">
                  <c:v>Major GI bleeding</c:v>
                </c:pt>
                <c:pt idx="2">
                  <c:v>ICH</c:v>
                </c:pt>
                <c:pt idx="3">
                  <c:v>Thromboembolic stroke</c:v>
                </c:pt>
                <c:pt idx="4">
                  <c:v>Death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3.94</c:v>
                </c:pt>
                <c:pt idx="1">
                  <c:v>3.25</c:v>
                </c:pt>
                <c:pt idx="2">
                  <c:v>0.57999999999999996</c:v>
                </c:pt>
                <c:pt idx="3">
                  <c:v>0.77</c:v>
                </c:pt>
                <c:pt idx="4">
                  <c:v>2.4700000000000002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CFB-457B-92EC-D55205F338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193088"/>
        <c:axId val="109194624"/>
      </c:barChart>
      <c:catAx>
        <c:axId val="109193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solidFill>
                  <a:schemeClr val="tx1"/>
                </a:solidFill>
              </a:defRPr>
            </a:pPr>
            <a:endParaRPr lang="en-US"/>
          </a:p>
        </c:txPr>
        <c:crossAx val="109194624"/>
        <c:crosses val="autoZero"/>
        <c:auto val="1"/>
        <c:lblAlgn val="ctr"/>
        <c:lblOffset val="100"/>
        <c:noMultiLvlLbl val="0"/>
      </c:catAx>
      <c:valAx>
        <c:axId val="109194624"/>
        <c:scaling>
          <c:orientation val="minMax"/>
          <c:max val="5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09193088"/>
        <c:crosses val="autoZero"/>
        <c:crossBetween val="between"/>
        <c:maj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15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801" y="0"/>
            <a:ext cx="43015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0EEF2-1D8B-3A4C-B879-8048A6C9E054}" type="datetimeFigureOut">
              <a:rPr lang="en-US" smtClean="0"/>
              <a:t>12/5/2017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6456611"/>
            <a:ext cx="43015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801" y="6456611"/>
            <a:ext cx="43015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F278A-EC7C-124E-A65D-1FCC6D9D90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95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15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801" y="0"/>
            <a:ext cx="43015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DFBF0C-6C25-6A45-932C-7DE0703AD4BF}" type="datetimeFigureOut">
              <a:rPr lang="en-US" smtClean="0"/>
              <a:t>12/5/2017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28897"/>
            <a:ext cx="7941310" cy="305895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1100" dirty="0" err="1"/>
              <a:t>Blaahhhh</a:t>
            </a:r>
            <a:r>
              <a:rPr lang="en-GB" sz="1100" baseline="0" dirty="0"/>
              <a:t>.</a:t>
            </a:r>
          </a:p>
          <a:p>
            <a:pPr marL="45720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1100" baseline="0" dirty="0" err="1"/>
              <a:t>blahhh</a:t>
            </a:r>
            <a:r>
              <a:rPr lang="en-GB" sz="1100" baseline="0" dirty="0"/>
              <a:t>  </a:t>
            </a:r>
            <a:endParaRPr lang="en-GB" sz="1100" dirty="0"/>
          </a:p>
          <a:p>
            <a:pPr marR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000" dirty="0"/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Ref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Ref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6456611"/>
            <a:ext cx="43015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801" y="6456611"/>
            <a:ext cx="43015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5C6415-1257-C940-8E42-D9A7FF4103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661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marR="0" indent="-17145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Arial" pitchFamily="34" charset="0"/>
      <a:buChar char="•"/>
      <a:tabLst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indent="-171450" algn="l" defTabSz="457200" rtl="0" eaLnBrk="1" latinLnBrk="0" hangingPunct="1">
      <a:spcBef>
        <a:spcPts val="0"/>
      </a:spcBef>
      <a:spcAft>
        <a:spcPts val="0"/>
      </a:spcAft>
      <a:buFont typeface="Lucida Grande"/>
      <a:buChar char="—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nn-NO" sz="1000" b="0" i="0" dirty="0"/>
              <a:t>DJ Graham</a:t>
            </a:r>
            <a:r>
              <a:rPr lang="nn-NO" sz="1000" b="0" i="0" baseline="30000" dirty="0"/>
              <a:t>1</a:t>
            </a:r>
            <a:r>
              <a:rPr lang="nn-NO" sz="1000" b="0" i="0" dirty="0"/>
              <a:t>, ME Reichman</a:t>
            </a:r>
            <a:r>
              <a:rPr lang="nn-NO" sz="1000" b="0" i="0" baseline="30000" dirty="0"/>
              <a:t>1</a:t>
            </a:r>
            <a:r>
              <a:rPr lang="nn-NO" sz="1000" b="0" i="0" dirty="0"/>
              <a:t>, M Wernecke</a:t>
            </a:r>
            <a:r>
              <a:rPr lang="nn-NO" sz="1000" b="0" i="0" baseline="30000" dirty="0"/>
              <a:t>2</a:t>
            </a:r>
            <a:r>
              <a:rPr lang="nn-NO" sz="1000" b="0" i="0" dirty="0"/>
              <a:t>, Y Hsueh</a:t>
            </a:r>
            <a:r>
              <a:rPr lang="nn-NO" sz="1000" b="0" i="0" baseline="30000" dirty="0"/>
              <a:t>3</a:t>
            </a:r>
            <a:r>
              <a:rPr lang="nn-NO" sz="1000" b="0" i="0" dirty="0"/>
              <a:t>, R Izem</a:t>
            </a:r>
            <a:r>
              <a:rPr lang="nn-NO" sz="1000" b="0" i="0" baseline="30000" dirty="0"/>
              <a:t>3</a:t>
            </a:r>
            <a:r>
              <a:rPr lang="nn-NO" sz="1000" b="0" i="0" dirty="0"/>
              <a:t>, MR Southworth</a:t>
            </a:r>
            <a:r>
              <a:rPr lang="nn-NO" sz="1000" b="0" i="0" baseline="30000" dirty="0"/>
              <a:t>4</a:t>
            </a:r>
            <a:r>
              <a:rPr lang="nn-NO" sz="1000" b="0" i="0" dirty="0"/>
              <a:t>, Y Wei</a:t>
            </a:r>
            <a:r>
              <a:rPr lang="nn-NO" sz="1000" b="0" i="0" baseline="30000" dirty="0"/>
              <a:t>2</a:t>
            </a:r>
            <a:r>
              <a:rPr lang="nn-NO" sz="1000" b="0" i="0" dirty="0"/>
              <a:t>, J Liao</a:t>
            </a:r>
            <a:r>
              <a:rPr lang="nn-NO" sz="1000" b="0" i="0" baseline="30000" dirty="0"/>
              <a:t>2</a:t>
            </a:r>
            <a:r>
              <a:rPr lang="nn-NO" sz="1000" b="0" i="0" dirty="0"/>
              <a:t>, MR Goulding</a:t>
            </a:r>
            <a:r>
              <a:rPr lang="nn-NO" sz="1000" b="0" i="0" baseline="30000" dirty="0"/>
              <a:t>1</a:t>
            </a:r>
            <a:r>
              <a:rPr lang="nn-NO" sz="1000" b="0" i="0" dirty="0"/>
              <a:t>, K Mott</a:t>
            </a:r>
            <a:r>
              <a:rPr lang="nn-NO" sz="1000" b="0" i="0" baseline="30000" dirty="0"/>
              <a:t>1</a:t>
            </a:r>
            <a:r>
              <a:rPr lang="nn-NO" sz="1000" b="0" i="0" dirty="0"/>
              <a:t>, Y Chillarige</a:t>
            </a:r>
            <a:r>
              <a:rPr lang="nn-NO" sz="1000" b="0" i="0" baseline="30000" dirty="0"/>
              <a:t>2</a:t>
            </a:r>
            <a:r>
              <a:rPr lang="nn-NO" sz="1000" b="0" i="0" dirty="0"/>
              <a:t>, TE MaCurdy</a:t>
            </a:r>
            <a:r>
              <a:rPr lang="nn-NO" sz="1000" b="0" i="0" baseline="30000" dirty="0"/>
              <a:t>2,5</a:t>
            </a:r>
            <a:r>
              <a:rPr lang="nn-NO" sz="1000" b="0" i="0" dirty="0"/>
              <a:t>, C Worrall</a:t>
            </a:r>
            <a:r>
              <a:rPr lang="nn-NO" sz="1000" b="0" i="0" baseline="30000" dirty="0"/>
              <a:t>6</a:t>
            </a:r>
            <a:r>
              <a:rPr lang="nn-NO" sz="1000" b="0" i="0" dirty="0"/>
              <a:t>, JA Kelman</a:t>
            </a:r>
            <a:r>
              <a:rPr lang="nn-NO" sz="1000" b="0" i="0" baseline="30000" dirty="0"/>
              <a:t>6</a:t>
            </a:r>
            <a:r>
              <a:rPr lang="nn-NO" sz="1000" b="0" i="0" baseline="0" dirty="0"/>
              <a:t>;</a:t>
            </a:r>
            <a:endParaRPr lang="nn-NO" sz="1000" b="0" i="0" dirty="0"/>
          </a:p>
          <a:p>
            <a:pPr marL="0" indent="0">
              <a:spcAft>
                <a:spcPts val="600"/>
              </a:spcAft>
              <a:buNone/>
            </a:pPr>
            <a:r>
              <a:rPr lang="nn-NO" sz="1000" b="0" i="0" baseline="30000" dirty="0"/>
              <a:t>1</a:t>
            </a:r>
            <a:r>
              <a:rPr lang="nn-NO" sz="1000" b="0" i="0" baseline="0" dirty="0"/>
              <a:t>Office of Surveillance and Epidemiology, Centre for Drug Evaluation and Research, Food and Drug Administation, Silver Spring, MD, USA; </a:t>
            </a:r>
            <a:r>
              <a:rPr lang="nn-NO" sz="1000" b="0" i="0" baseline="30000" dirty="0"/>
              <a:t>2</a:t>
            </a:r>
            <a:r>
              <a:rPr lang="nn-NO" sz="1000" b="0" i="0" baseline="0" dirty="0"/>
              <a:t>Acumen LLC, Burlingame, CA, USA; </a:t>
            </a:r>
            <a:r>
              <a:rPr lang="nn-NO" sz="1000" b="0" i="0" baseline="30000" dirty="0"/>
              <a:t>3</a:t>
            </a:r>
            <a:r>
              <a:rPr lang="nn-NO" sz="1000" b="0" i="0" baseline="0" dirty="0"/>
              <a:t>Office of Biostatistics, Center for Drug Evaluation and Research, Food and Drug Administation, Silver Spring, MD, USA; </a:t>
            </a:r>
            <a:r>
              <a:rPr lang="nn-NO" sz="1000" b="0" i="0" baseline="30000" dirty="0"/>
              <a:t>4</a:t>
            </a:r>
            <a:r>
              <a:rPr lang="nn-NO" sz="1000" b="0" i="0" baseline="0" dirty="0"/>
              <a:t>Office of New Drugs, Center for Drug Evaluation and Research, Food and Drug Administation, Silver Spring, MD, USA; </a:t>
            </a:r>
            <a:r>
              <a:rPr lang="nn-NO" sz="1000" b="0" i="0" baseline="30000" dirty="0"/>
              <a:t>5</a:t>
            </a:r>
            <a:r>
              <a:rPr lang="nn-NO" sz="1000" b="0" i="0" baseline="0" dirty="0"/>
              <a:t>Department of Economics, Stanford University, Stanford, CA, USA; </a:t>
            </a:r>
            <a:r>
              <a:rPr lang="nn-NO" sz="1000" b="0" i="0" baseline="30000" dirty="0"/>
              <a:t>6</a:t>
            </a:r>
            <a:r>
              <a:rPr lang="nn-NO" sz="1000" b="0" i="0" baseline="0" dirty="0"/>
              <a:t>Centers for Medicare &amp; Medicaid Services, Washington, DC, USA</a:t>
            </a:r>
          </a:p>
          <a:p>
            <a:pPr marL="0" indent="0">
              <a:spcAft>
                <a:spcPts val="600"/>
              </a:spcAft>
              <a:buNone/>
            </a:pPr>
            <a:endParaRPr lang="nn-NO" sz="1000" b="0" i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C6415-1257-C940-8E42-D9A7FF4103C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767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1000" dirty="0"/>
              <a:t>Mean duration (range) follow-up: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1000" dirty="0"/>
              <a:t>Dabigatran 108 days (0–969)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1000" dirty="0"/>
              <a:t>Rivaroxaban 111 (0–923) days</a:t>
            </a:r>
          </a:p>
          <a:p>
            <a:pPr marL="0" indent="0">
              <a:buNone/>
            </a:pPr>
            <a:r>
              <a:rPr lang="en-GB" sz="1000" dirty="0"/>
              <a:t>Women (%): dabigatran, 47; rivaroxaban, 47</a:t>
            </a:r>
          </a:p>
          <a:p>
            <a:endParaRPr lang="en-GB" sz="1000" dirty="0"/>
          </a:p>
          <a:p>
            <a:pPr marL="0" indent="0">
              <a:buNone/>
            </a:pPr>
            <a:r>
              <a:rPr lang="en-GB" sz="1000" b="0" dirty="0" smtClean="0"/>
              <a:t>No major limitations are identified, but the following points should be considered when assessing the results:</a:t>
            </a:r>
            <a:endParaRPr lang="en-GB" sz="1000" b="0" dirty="0"/>
          </a:p>
          <a:p>
            <a:r>
              <a:rPr lang="en-GB" sz="120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3-day gap in prescription fills is likely to exclude many non-adherent </a:t>
            </a:r>
            <a:r>
              <a:rPr lang="en-GB" sz="120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patients</a:t>
            </a:r>
            <a:r>
              <a:rPr lang="en-GB" sz="1200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r>
              <a:rPr lang="en-GB" sz="1200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lang="en-GB" sz="120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atients </a:t>
            </a:r>
            <a:r>
              <a:rPr lang="en-GB" sz="120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were censored at kidney transplantation or initiation of dialysis, admission to a skilled nursing facility or nursing home, or transfer to hospice care, and this is likely to</a:t>
            </a:r>
            <a:r>
              <a:rPr lang="en-GB" sz="1200" i="0" kern="1200" baseline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sz="120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result in higher losses in follow-up for patients whose health status deteriorates</a:t>
            </a:r>
          </a:p>
          <a:p>
            <a:endParaRPr lang="en-GB" sz="1000" dirty="0"/>
          </a:p>
          <a:p>
            <a:pPr marL="0" indent="0">
              <a:buNone/>
            </a:pPr>
            <a:r>
              <a:rPr lang="en-GB" sz="1000" b="1" dirty="0"/>
              <a:t>Reference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1000" b="0" baseline="0" dirty="0"/>
              <a:t>Graham DJ et al. </a:t>
            </a:r>
            <a:r>
              <a:rPr lang="en-GB" sz="1000" b="0" dirty="0">
                <a:solidFill>
                  <a:srgbClr val="0F5385"/>
                </a:solidFill>
                <a:cs typeface="Arial" panose="020B0604020202020204" pitchFamily="34" charset="0"/>
              </a:rPr>
              <a:t>JAMA Intern Med 2016; doi:10.1001/jamainternmed.2016.5954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sz="1000" b="0" dirty="0">
              <a:solidFill>
                <a:srgbClr val="0F538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C6415-1257-C940-8E42-D9A7FF4103C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293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 rtl="0">
              <a:buNone/>
              <a:defRPr sz="1200" b="1" i="0" u="none" strike="noStrike" kern="1200" baseline="0">
                <a:solidFill>
                  <a:srgbClr val="1E4784"/>
                </a:solidFill>
                <a:latin typeface="+mn-lt"/>
                <a:ea typeface="+mn-ea"/>
                <a:cs typeface="+mn-cs"/>
              </a:defRPr>
            </a:pPr>
            <a:r>
              <a:rPr lang="en-GB" sz="800" b="1" i="0" u="none" strike="noStrike" kern="1200" baseline="0" dirty="0">
                <a:solidFill>
                  <a:srgbClr val="1E478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Crude unadjusted incidence rate per 1000 person-years (number of events)</a:t>
            </a:r>
          </a:p>
          <a:p>
            <a:pPr marL="0" indent="0" algn="l">
              <a:buNone/>
            </a:pPr>
            <a:r>
              <a:rPr lang="en-GB" sz="800" b="0" i="1" baseline="0" dirty="0"/>
              <a:t>Thromboembolic stroke</a:t>
            </a:r>
            <a:r>
              <a:rPr lang="en-GB" sz="800" b="0" baseline="0" dirty="0"/>
              <a:t>:</a:t>
            </a:r>
          </a:p>
          <a:p>
            <a:pPr marL="0" indent="0" algn="l">
              <a:buNone/>
            </a:pPr>
            <a:r>
              <a:rPr lang="en-GB" sz="800" b="0" baseline="0" dirty="0"/>
              <a:t>Dabigatran: 9.7 (150)</a:t>
            </a:r>
          </a:p>
          <a:p>
            <a:pPr marL="0" indent="0" algn="l">
              <a:buNone/>
            </a:pPr>
            <a:r>
              <a:rPr lang="en-GB" sz="800" b="0" baseline="0" dirty="0"/>
              <a:t>Rivaroxaban: 7.7 (156)</a:t>
            </a:r>
          </a:p>
          <a:p>
            <a:pPr marL="0" indent="0" algn="l">
              <a:buNone/>
            </a:pPr>
            <a:r>
              <a:rPr lang="en-GB" sz="800" b="0" baseline="0" dirty="0"/>
              <a:t>Adjusted HR vs dabigatran (</a:t>
            </a:r>
            <a:r>
              <a:rPr lang="en-GB" sz="800" dirty="0"/>
              <a:t>95% CI)</a:t>
            </a:r>
            <a:r>
              <a:rPr lang="en-GB" sz="800" b="0" baseline="0" dirty="0"/>
              <a:t>: 0.81 (0.65–1.01)</a:t>
            </a:r>
          </a:p>
          <a:p>
            <a:pPr marL="0" indent="0" algn="l">
              <a:buNone/>
            </a:pPr>
            <a:r>
              <a:rPr lang="en-GB" sz="800" b="0" i="1" dirty="0"/>
              <a:t>Intracranial</a:t>
            </a:r>
            <a:r>
              <a:rPr lang="en-GB" sz="800" b="0" i="1" baseline="0" dirty="0"/>
              <a:t> haemorrhage</a:t>
            </a:r>
            <a:endParaRPr lang="en-GB" sz="800" b="0" baseline="0" dirty="0"/>
          </a:p>
          <a:p>
            <a:pPr marL="0" indent="0" algn="l">
              <a:buNone/>
            </a:pPr>
            <a:r>
              <a:rPr lang="en-GB" sz="800" b="0" baseline="0" dirty="0"/>
              <a:t>Dabigatran: 3.7 (58)</a:t>
            </a:r>
          </a:p>
          <a:p>
            <a:pPr marL="0" indent="0" algn="l">
              <a:buNone/>
            </a:pPr>
            <a:r>
              <a:rPr lang="en-GB" sz="800" b="0" baseline="0" dirty="0"/>
              <a:t>Rivaroxaban: 5.8 (118)</a:t>
            </a:r>
          </a:p>
          <a:p>
            <a:pPr marL="0" indent="0" algn="l">
              <a:buNone/>
            </a:pPr>
            <a:r>
              <a:rPr lang="en-GB" sz="800" b="0" baseline="0" dirty="0"/>
              <a:t>Adjusted HR vs dabigatran (</a:t>
            </a:r>
            <a:r>
              <a:rPr lang="en-GB" sz="800" dirty="0"/>
              <a:t>95% CI)</a:t>
            </a:r>
            <a:r>
              <a:rPr lang="en-GB" sz="800" b="0" baseline="0" dirty="0"/>
              <a:t>: 1.65 (1.20–2.26)</a:t>
            </a:r>
          </a:p>
          <a:p>
            <a:pPr marL="0" indent="0" algn="l">
              <a:buNone/>
            </a:pPr>
            <a:r>
              <a:rPr lang="en-GB" sz="800" b="0" i="1" baseline="0" dirty="0"/>
              <a:t>Major extracranial bleeding event</a:t>
            </a:r>
            <a:r>
              <a:rPr lang="en-GB" sz="800" b="0" baseline="0" dirty="0"/>
              <a:t>:</a:t>
            </a:r>
          </a:p>
          <a:p>
            <a:pPr marL="0" indent="0" algn="l">
              <a:buNone/>
            </a:pPr>
            <a:r>
              <a:rPr lang="en-GB" sz="800" b="0" baseline="0" dirty="0"/>
              <a:t>Dabigatran: 26.6 (413)</a:t>
            </a:r>
          </a:p>
          <a:p>
            <a:pPr marL="0" indent="0" algn="l">
              <a:buNone/>
            </a:pPr>
            <a:r>
              <a:rPr lang="en-GB" sz="800" b="0" baseline="0" dirty="0"/>
              <a:t>Rivaroxaban: 39.4 (796)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800" b="0" baseline="0" dirty="0"/>
              <a:t>Adjusted HR vs dabigatran (</a:t>
            </a:r>
            <a:r>
              <a:rPr lang="en-GB" sz="800" dirty="0"/>
              <a:t>95% CI)</a:t>
            </a:r>
            <a:r>
              <a:rPr lang="en-GB" sz="800" b="0" baseline="0" dirty="0"/>
              <a:t>: 1.48 (1.32–1.67)</a:t>
            </a:r>
          </a:p>
          <a:p>
            <a:pPr marL="0" indent="0" algn="l">
              <a:buNone/>
            </a:pPr>
            <a:r>
              <a:rPr lang="en-GB" sz="800" b="0" i="1" baseline="0" dirty="0"/>
              <a:t>Major gastrointestinal bleeding event</a:t>
            </a:r>
            <a:r>
              <a:rPr lang="en-GB" sz="800" b="0" baseline="0" dirty="0"/>
              <a:t>:</a:t>
            </a:r>
          </a:p>
          <a:p>
            <a:pPr marL="0" indent="0" algn="l">
              <a:buNone/>
            </a:pPr>
            <a:r>
              <a:rPr lang="en-GB" sz="800" b="0" baseline="0" dirty="0"/>
              <a:t>Dabigatran: 23.3 (362)</a:t>
            </a:r>
          </a:p>
          <a:p>
            <a:pPr marL="0" indent="0" algn="l">
              <a:buNone/>
            </a:pPr>
            <a:r>
              <a:rPr lang="en-GB" sz="800" b="0" baseline="0" dirty="0"/>
              <a:t>Rivaroxaban: 32.5 (656)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800" b="0" baseline="0" dirty="0"/>
              <a:t>Adjusted HR vs dabigatran (</a:t>
            </a:r>
            <a:r>
              <a:rPr lang="en-GB" sz="800" dirty="0"/>
              <a:t>95% CI)</a:t>
            </a:r>
            <a:r>
              <a:rPr lang="en-GB" sz="800" b="0" baseline="0" dirty="0"/>
              <a:t>: 1.40 (1.23–1.32)</a:t>
            </a:r>
          </a:p>
          <a:p>
            <a:pPr marL="0" indent="0" algn="l">
              <a:buNone/>
            </a:pPr>
            <a:r>
              <a:rPr lang="en-GB" sz="800" b="0" i="1" baseline="0" dirty="0"/>
              <a:t>Mortality</a:t>
            </a:r>
            <a:r>
              <a:rPr lang="en-GB" sz="800" b="0" baseline="0" dirty="0"/>
              <a:t>:</a:t>
            </a:r>
          </a:p>
          <a:p>
            <a:pPr marL="0" indent="0" algn="l">
              <a:buNone/>
            </a:pPr>
            <a:r>
              <a:rPr lang="en-GB" sz="800" b="0" baseline="0" dirty="0"/>
              <a:t>Dabigatran: 22.2 (346)</a:t>
            </a:r>
          </a:p>
          <a:p>
            <a:pPr marL="0" indent="0" algn="l">
              <a:buNone/>
            </a:pPr>
            <a:r>
              <a:rPr lang="en-GB" sz="800" b="0" baseline="0" dirty="0"/>
              <a:t>Rivaroxaban: 24.7 (500)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800" b="0" baseline="0" dirty="0"/>
              <a:t>Adjusted HR vs dabigatran (</a:t>
            </a:r>
            <a:r>
              <a:rPr lang="en-GB" sz="800" dirty="0"/>
              <a:t>95% CI)</a:t>
            </a:r>
            <a:r>
              <a:rPr lang="en-GB" sz="800" b="0" baseline="0" dirty="0"/>
              <a:t>: 1.15 (1.00–1.32)</a:t>
            </a:r>
          </a:p>
          <a:p>
            <a:pPr marL="0" indent="0">
              <a:buNone/>
            </a:pPr>
            <a:endParaRPr lang="en-GB" sz="800" b="0" dirty="0"/>
          </a:p>
          <a:p>
            <a:pPr marL="0" indent="0">
              <a:buNone/>
            </a:pPr>
            <a:r>
              <a:rPr lang="en-GB" sz="800" b="0" dirty="0"/>
              <a:t>In patients ≥75 years or with CHADS</a:t>
            </a:r>
            <a:r>
              <a:rPr lang="en-GB" sz="800" b="0" baseline="-25000" dirty="0"/>
              <a:t>2</a:t>
            </a:r>
            <a:r>
              <a:rPr lang="en-GB" sz="800" b="0" dirty="0"/>
              <a:t> &gt;2, rivaroxaban was associated with a significant increase in mortality compared with dabigatran.</a:t>
            </a:r>
          </a:p>
          <a:p>
            <a:pPr marL="0" indent="0">
              <a:buNone/>
            </a:pPr>
            <a:endParaRPr lang="en-GB" sz="800" b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800" b="0" dirty="0" smtClean="0"/>
              <a:t>No major limitations are identified, but the following points should be considered when assessing the results:</a:t>
            </a:r>
            <a:endParaRPr lang="en-GB" sz="800" b="1" dirty="0" smtClean="0"/>
          </a:p>
          <a:p>
            <a:r>
              <a:rPr lang="en-GB" sz="80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3-day gap in prescription fills is likely to exclude many non-adherent patients</a:t>
            </a:r>
            <a:r>
              <a:rPr lang="en-GB" sz="800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r>
              <a:rPr lang="en-GB" sz="800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lang="en-GB" sz="80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atients were censored at kidney transplantation or initiation of dialysis, admission to a skilled nursing facility or nursing home, or transfer to hospice care, and this is likely to</a:t>
            </a:r>
            <a:r>
              <a:rPr lang="en-GB" sz="800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sz="80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result in higher losses in follow-up for patients whose health status deteriorates</a:t>
            </a:r>
          </a:p>
          <a:p>
            <a:endParaRPr lang="en-GB" sz="1000" dirty="0"/>
          </a:p>
          <a:p>
            <a:pPr marL="0" indent="0">
              <a:buNone/>
            </a:pPr>
            <a:r>
              <a:rPr lang="en-GB" sz="1000" b="1" dirty="0"/>
              <a:t>Reference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1000" b="0" baseline="0" dirty="0"/>
              <a:t>Graham DJ et al. </a:t>
            </a:r>
            <a:r>
              <a:rPr lang="en-GB" sz="1000" b="0" dirty="0">
                <a:solidFill>
                  <a:srgbClr val="0F5385"/>
                </a:solidFill>
                <a:cs typeface="Arial" panose="020B0604020202020204" pitchFamily="34" charset="0"/>
              </a:rPr>
              <a:t>JAMA Intern Med 2016; doi:10.1001/jamainternmed.2016.5954</a:t>
            </a:r>
          </a:p>
          <a:p>
            <a:pPr marL="0" indent="0">
              <a:buNone/>
            </a:pPr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C6415-1257-C940-8E42-D9A7FF4103C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241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800" b="0" dirty="0" smtClean="0"/>
              <a:t>No major limitations are identified, but the following points should be considered when assessing the results:</a:t>
            </a:r>
            <a:endParaRPr lang="en-GB" sz="800" b="1" dirty="0" smtClean="0"/>
          </a:p>
          <a:p>
            <a:r>
              <a:rPr lang="en-GB" sz="80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3-day gap in prescription fills is likely to exclude many non-adherent patients</a:t>
            </a:r>
            <a:r>
              <a:rPr lang="en-GB" sz="800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r>
              <a:rPr lang="en-GB" sz="800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lang="en-GB" sz="80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atients were censored at kidney transplantation or initiation of dialysis, admission to a skilled nursing facility or nursing home, or transfer to hospice care, and this is likely to</a:t>
            </a:r>
            <a:r>
              <a:rPr lang="en-GB" sz="800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sz="80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result in higher losses in follow-up for patients whose health status deteriorates</a:t>
            </a:r>
          </a:p>
          <a:p>
            <a:endParaRPr lang="en-GB" sz="1000" dirty="0"/>
          </a:p>
          <a:p>
            <a:pPr marL="0" indent="0">
              <a:buNone/>
            </a:pPr>
            <a:r>
              <a:rPr lang="en-GB" sz="1000" b="1" dirty="0"/>
              <a:t>Reference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1000" b="0" baseline="0" dirty="0"/>
              <a:t>Graham DJ et al. </a:t>
            </a:r>
            <a:r>
              <a:rPr lang="en-GB" sz="1000" b="0" dirty="0">
                <a:solidFill>
                  <a:srgbClr val="0F5385"/>
                </a:solidFill>
                <a:cs typeface="Arial" panose="020B0604020202020204" pitchFamily="34" charset="0"/>
              </a:rPr>
              <a:t>JAMA Intern Med 2016; doi:10.1001/jamainternmed.2016.5954</a:t>
            </a:r>
          </a:p>
          <a:p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C6415-1257-C940-8E42-D9A7FF4103C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679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800" b="0" dirty="0" smtClean="0"/>
              <a:t>No major limitations are identified, but the following points should be considered when assessing the results:</a:t>
            </a:r>
            <a:endParaRPr lang="en-GB" sz="800" b="1" dirty="0" smtClean="0"/>
          </a:p>
          <a:p>
            <a:r>
              <a:rPr lang="en-GB" sz="80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3-day gap in prescription fills is likely to exclude many non-adherent patients</a:t>
            </a:r>
            <a:r>
              <a:rPr lang="en-GB" sz="800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r>
              <a:rPr lang="en-GB" sz="800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lang="en-GB" sz="80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atients were censored at kidney transplantation or initiation of dialysis, admission to a skilled nursing facility or nursing home, or transfer to hospice care, and this is likely to</a:t>
            </a:r>
            <a:r>
              <a:rPr lang="en-GB" sz="800" i="0" kern="1200" baseline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sz="800" i="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result in higher losses in follow-up for patients whose health status deteriorates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1000" b="1" dirty="0"/>
              <a:t>Reference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1000" b="0" baseline="0" dirty="0"/>
              <a:t>Graham DJ et al. </a:t>
            </a:r>
            <a:r>
              <a:rPr lang="en-GB" sz="1000" b="0" dirty="0">
                <a:solidFill>
                  <a:srgbClr val="0F5385"/>
                </a:solidFill>
                <a:cs typeface="Arial" panose="020B0604020202020204" pitchFamily="34" charset="0"/>
              </a:rPr>
              <a:t>JAMA Intern Med 2016; doi:10.1001/jamainternmed.2016.5954</a:t>
            </a:r>
          </a:p>
          <a:p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C6415-1257-C940-8E42-D9A7FF4103C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679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8B981E-1FF5-8347-B91A-08243D0B7EB2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778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C6415-1257-C940-8E42-D9A7FF4103C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143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200" b="0" dirty="0"/>
              <a:t>Weighted</a:t>
            </a:r>
            <a:r>
              <a:rPr lang="en-GB" sz="1200" b="0" baseline="0" dirty="0"/>
              <a:t> cohort based on inverse probability of treatment weighting.</a:t>
            </a:r>
            <a:endParaRPr lang="en-GB" sz="1200" b="0" dirty="0"/>
          </a:p>
          <a:p>
            <a:pPr marL="0" indent="0">
              <a:buNone/>
            </a:pPr>
            <a:endParaRPr lang="en-GB" sz="1200" b="1" dirty="0"/>
          </a:p>
          <a:p>
            <a:pPr marL="0" indent="0">
              <a:buNone/>
            </a:pPr>
            <a:r>
              <a:rPr lang="en-GB" sz="1200" b="1" dirty="0"/>
              <a:t>Reference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1200" b="0" baseline="0" dirty="0"/>
              <a:t>Graham DJ et al. </a:t>
            </a:r>
            <a:r>
              <a:rPr lang="en-GB" sz="1200" b="0" dirty="0">
                <a:solidFill>
                  <a:srgbClr val="0F5385"/>
                </a:solidFill>
                <a:cs typeface="Arial" panose="020B0604020202020204" pitchFamily="34" charset="0"/>
              </a:rPr>
              <a:t>JAMA Intern Med 2016; doi:10.1001/jamainternmed.2016.5954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C6415-1257-C940-8E42-D9A7FF4103C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2939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100" b="1" dirty="0"/>
              <a:t>Reference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1100" b="0" baseline="0" dirty="0"/>
              <a:t>Graham DJ et al. </a:t>
            </a:r>
            <a:r>
              <a:rPr lang="en-GB" sz="1100" b="0" dirty="0">
                <a:solidFill>
                  <a:srgbClr val="0F5385"/>
                </a:solidFill>
                <a:cs typeface="Arial" panose="020B0604020202020204" pitchFamily="34" charset="0"/>
              </a:rPr>
              <a:t>JAMA Intern Med 2016;doi:10.1001/jamainternmed.2016.5954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AF943-1B63-4B8A-BFBB-AD057D1C735C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22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403366"/>
            <a:ext cx="2133600" cy="326211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fld id="{017236E0-EA9F-5F42-BA6F-65D07869A041}" type="datetime1">
              <a:rPr lang="en-GB" smtClean="0">
                <a:solidFill>
                  <a:srgbClr val="1E4784">
                    <a:tint val="75000"/>
                  </a:srgbClr>
                </a:solidFill>
              </a:rPr>
              <a:pPr/>
              <a:t>05/12/2017</a:t>
            </a:fld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410491"/>
            <a:ext cx="5867400" cy="319087"/>
          </a:xfrm>
        </p:spPr>
        <p:txBody>
          <a:bodyPr/>
          <a:lstStyle>
            <a:lvl1pPr algn="l">
              <a:defRPr sz="800"/>
            </a:lvl1pPr>
          </a:lstStyle>
          <a:p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329191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3285868"/>
            <a:ext cx="9144000" cy="11545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1E4784"/>
              </a:solidFill>
            </a:endParaRPr>
          </a:p>
        </p:txBody>
      </p:sp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3469080"/>
            <a:ext cx="7772400" cy="1500187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Click to add subtitle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22313" y="2083261"/>
            <a:ext cx="7772400" cy="1362075"/>
          </a:xfrm>
        </p:spPr>
        <p:txBody>
          <a:bodyPr anchor="ctr">
            <a:noAutofit/>
          </a:bodyPr>
          <a:lstStyle>
            <a:lvl1pPr algn="l">
              <a:defRPr sz="3500" b="1" cap="none"/>
            </a:lvl1pPr>
          </a:lstStyle>
          <a:p>
            <a:r>
              <a:rPr lang="en-GB" noProof="0" dirty="0"/>
              <a:t>Click to edit Master title</a:t>
            </a:r>
          </a:p>
        </p:txBody>
      </p:sp>
    </p:spTree>
    <p:extLst>
      <p:ext uri="{BB962C8B-B14F-4D97-AF65-F5344CB8AC3E}">
        <p14:creationId xmlns:p14="http://schemas.microsoft.com/office/powerpoint/2010/main" val="312317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origin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199" y="6377516"/>
            <a:ext cx="8057073" cy="365125"/>
          </a:xfrm>
        </p:spPr>
        <p:txBody>
          <a:bodyPr/>
          <a:lstStyle>
            <a:lvl1pPr algn="l">
              <a:defRPr sz="800"/>
            </a:lvl1pPr>
          </a:lstStyle>
          <a:p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576191" y="6511775"/>
            <a:ext cx="5255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066355A-084C-D24E-9AD2-7E4FC41EA627}" type="slidenum">
              <a:rPr lang="en-GB" sz="800" noProof="0" smtClean="0">
                <a:solidFill>
                  <a:schemeClr val="tx1"/>
                </a:solidFill>
              </a:rPr>
              <a:pPr algn="r"/>
              <a:t>‹#›</a:t>
            </a:fld>
            <a:endParaRPr lang="en-GB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854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plus refe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60363" y="1600201"/>
            <a:ext cx="8428037" cy="4525963"/>
          </a:xfrm>
        </p:spPr>
        <p:txBody>
          <a:bodyPr/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0363" y="6444476"/>
            <a:ext cx="8326437" cy="276999"/>
          </a:xfrm>
        </p:spPr>
        <p:txBody>
          <a:bodyPr wrap="square" anchor="b">
            <a:spAutoFit/>
          </a:bodyPr>
          <a:lstStyle>
            <a:lvl1pPr marL="0" indent="0">
              <a:buNone/>
              <a:defRPr sz="1200"/>
            </a:lvl1pPr>
            <a:lvl2pPr marL="230188" indent="0">
              <a:buNone/>
              <a:defRPr/>
            </a:lvl2pPr>
            <a:lvl3pPr marL="514350" indent="0">
              <a:buNone/>
              <a:defRPr/>
            </a:lvl3pPr>
            <a:lvl4pPr marL="690563" indent="0">
              <a:buNone/>
              <a:defRPr/>
            </a:lvl4pPr>
            <a:lvl5pPr marL="912812" indent="0">
              <a:buNone/>
              <a:defRPr/>
            </a:lvl5pPr>
          </a:lstStyle>
          <a:p>
            <a:pPr lvl="0"/>
            <a:r>
              <a:rPr lang="en-GB" noProof="0" dirty="0"/>
              <a:t>Click to edit reference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3070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0362" y="6444476"/>
            <a:ext cx="8326437" cy="276999"/>
          </a:xfrm>
        </p:spPr>
        <p:txBody>
          <a:bodyPr wrap="square" anchor="b">
            <a:spAutoFit/>
          </a:bodyPr>
          <a:lstStyle>
            <a:lvl1pPr marL="0" indent="0">
              <a:buNone/>
              <a:defRPr sz="1200"/>
            </a:lvl1pPr>
            <a:lvl2pPr marL="230188" indent="0">
              <a:buNone/>
              <a:defRPr/>
            </a:lvl2pPr>
            <a:lvl3pPr marL="514350" indent="0">
              <a:buNone/>
              <a:defRPr/>
            </a:lvl3pPr>
            <a:lvl4pPr marL="690563" indent="0">
              <a:buNone/>
              <a:defRPr/>
            </a:lvl4pPr>
            <a:lvl5pPr marL="912812" indent="0">
              <a:buNone/>
              <a:defRPr/>
            </a:lvl5pPr>
          </a:lstStyle>
          <a:p>
            <a:pPr lvl="0"/>
            <a:r>
              <a:rPr lang="en-GB" noProof="0" dirty="0"/>
              <a:t>Click to edit reference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7475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114904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496" y="1"/>
            <a:ext cx="8441904" cy="1149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363" y="1600201"/>
            <a:ext cx="842803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1"/>
            <a:ext cx="6096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srgbClr val="1E4784">
                  <a:tint val="75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9144000" cy="11545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1E4784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8576191" y="6511775"/>
            <a:ext cx="5255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066355A-084C-D24E-9AD2-7E4FC41EA627}" type="slidenum">
              <a:rPr lang="en-GB" sz="800" noProof="0" smtClean="0">
                <a:solidFill>
                  <a:schemeClr val="tx1"/>
                </a:solidFill>
              </a:rPr>
              <a:pPr algn="r"/>
              <a:t>‹#›</a:t>
            </a:fld>
            <a:endParaRPr lang="en-GB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07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9" r:id="rId2"/>
    <p:sldLayoutId id="2147483680" r:id="rId3"/>
    <p:sldLayoutId id="2147483683" r:id="rId4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3038" indent="-173038" algn="l" defTabSz="457200" rtl="0" eaLnBrk="1" latinLnBrk="0" hangingPunct="1">
        <a:spcBef>
          <a:spcPct val="20000"/>
        </a:spcBef>
        <a:buClr>
          <a:schemeClr val="accent5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5938" indent="-285750" algn="l" defTabSz="457200" rtl="0" eaLnBrk="1" latinLnBrk="0" hangingPunct="1">
        <a:spcBef>
          <a:spcPct val="20000"/>
        </a:spcBef>
        <a:buClr>
          <a:schemeClr val="accent5"/>
        </a:buClr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8975" indent="-174625" algn="l" defTabSz="457200" rtl="0" eaLnBrk="1" latinLnBrk="0" hangingPunct="1">
        <a:spcBef>
          <a:spcPct val="20000"/>
        </a:spcBef>
        <a:buClr>
          <a:schemeClr val="accent5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19163" indent="-228600" algn="l" defTabSz="457200" rtl="0" eaLnBrk="1" latinLnBrk="0" hangingPunct="1">
        <a:spcBef>
          <a:spcPct val="20000"/>
        </a:spcBef>
        <a:buClr>
          <a:schemeClr val="accent5"/>
        </a:buClr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25525" indent="-112713" algn="l" defTabSz="457200" rtl="0" eaLnBrk="1" latinLnBrk="0" hangingPunct="1">
        <a:spcBef>
          <a:spcPct val="20000"/>
        </a:spcBef>
        <a:buClr>
          <a:schemeClr val="accent5"/>
        </a:buClr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idx="1"/>
          </p:nvPr>
        </p:nvSpPr>
        <p:spPr>
          <a:xfrm>
            <a:off x="722313" y="3528714"/>
            <a:ext cx="7772400" cy="1500187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nn-NO" sz="1600" b="1" dirty="0"/>
              <a:t>DJ Graham, ME Reichman, M Wernecke, Y Hsueh, R Izem, MR Southworth, Y Wei,</a:t>
            </a:r>
            <a:br>
              <a:rPr lang="nn-NO" sz="1600" b="1" dirty="0"/>
            </a:br>
            <a:r>
              <a:rPr lang="nn-NO" sz="1600" b="1" dirty="0"/>
              <a:t>J Liao, MR Goulding, K Mott, Y Chillarige, TE MaCurdy, C Worrall, JA Kelman</a:t>
            </a:r>
          </a:p>
          <a:p>
            <a:pPr>
              <a:spcAft>
                <a:spcPts val="600"/>
              </a:spcAft>
            </a:pPr>
            <a:endParaRPr lang="en-GB" sz="1600" baseline="30000" dirty="0"/>
          </a:p>
          <a:p>
            <a:pPr>
              <a:spcAft>
                <a:spcPts val="600"/>
              </a:spcAft>
            </a:pPr>
            <a:endParaRPr lang="en-GB" sz="1600" baseline="30000" dirty="0"/>
          </a:p>
          <a:p>
            <a:pPr>
              <a:spcAft>
                <a:spcPts val="600"/>
              </a:spcAft>
            </a:pPr>
            <a:r>
              <a:rPr lang="en-GB" sz="1600" b="1" dirty="0">
                <a:cs typeface="Arial" panose="020B0604020202020204" pitchFamily="34" charset="0"/>
              </a:rPr>
              <a:t>JAMA Intern Med 2016; doi:10.1001/jamainternmed.2016.5954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62454"/>
            <a:ext cx="7772400" cy="1362075"/>
          </a:xfrm>
        </p:spPr>
        <p:txBody>
          <a:bodyPr>
            <a:noAutofit/>
          </a:bodyPr>
          <a:lstStyle/>
          <a:p>
            <a:r>
              <a:rPr lang="en-GB" sz="2400" dirty="0"/>
              <a:t>Stroke, bleeding, and mortality risks in elderly Medicare beneficiaries treated with dabigatran</a:t>
            </a:r>
            <a:br>
              <a:rPr lang="en-GB" sz="2400" dirty="0"/>
            </a:br>
            <a:r>
              <a:rPr lang="en-GB" sz="2400" dirty="0"/>
              <a:t>or rivaroxaban for nonvalvular atrial fibrillation</a:t>
            </a:r>
            <a:endParaRPr lang="en-US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8056427" y="-3"/>
            <a:ext cx="1288723" cy="962028"/>
            <a:chOff x="8056427" y="-3"/>
            <a:chExt cx="1288723" cy="962028"/>
          </a:xfrm>
        </p:grpSpPr>
        <p:sp>
          <p:nvSpPr>
            <p:cNvPr id="5" name="Right Triangle 4"/>
            <p:cNvSpPr/>
            <p:nvPr/>
          </p:nvSpPr>
          <p:spPr bwMode="auto">
            <a:xfrm rot="10800000">
              <a:off x="8056427" y="-3"/>
              <a:ext cx="1087571" cy="962028"/>
            </a:xfrm>
            <a:prstGeom prst="rtTriangl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14" tIns="45708" rIns="91414" bIns="45708" numCol="1" rtlCol="0" anchor="ctr" anchorCtr="1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dirty="0">
                <a:solidFill>
                  <a:prstClr val="white"/>
                </a:solidFill>
                <a:latin typeface="Tahoma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 rot="2501246">
              <a:off x="8179446" y="143898"/>
              <a:ext cx="1165704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50" b="1" dirty="0">
                  <a:solidFill>
                    <a:schemeClr val="bg1"/>
                  </a:solidFill>
                </a:rPr>
                <a:t>FDA</a:t>
              </a:r>
              <a:br>
                <a:rPr lang="en-GB" sz="1050" b="1" dirty="0">
                  <a:solidFill>
                    <a:schemeClr val="bg1"/>
                  </a:solidFill>
                </a:rPr>
              </a:br>
              <a:r>
                <a:rPr lang="en-GB" sz="1050" b="1" dirty="0">
                  <a:solidFill>
                    <a:schemeClr val="bg1"/>
                  </a:solidFill>
                </a:rPr>
                <a:t>Medicare study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132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46496" y="1"/>
            <a:ext cx="8045150" cy="1149048"/>
          </a:xfrm>
        </p:spPr>
        <p:txBody>
          <a:bodyPr>
            <a:normAutofit/>
          </a:bodyPr>
          <a:lstStyle/>
          <a:p>
            <a:r>
              <a:rPr lang="en-GB" sz="2000" dirty="0"/>
              <a:t>An independent FDA study of &gt;118 000 Medicare patients compared dabigatran 150 mg BID with rivaroxaban 20 mg OD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60363" y="6444476"/>
            <a:ext cx="8326437" cy="276999"/>
          </a:xfrm>
        </p:spPr>
        <p:txBody>
          <a:bodyPr/>
          <a:lstStyle/>
          <a:p>
            <a:r>
              <a:rPr lang="en-GB" dirty="0"/>
              <a:t>CMS, Centers for Medicare and Medicaid Services; ICH, intracranial haemorrhage; Graham et al. </a:t>
            </a:r>
            <a:r>
              <a:rPr lang="en-GB" dirty="0">
                <a:solidFill>
                  <a:srgbClr val="0F5385"/>
                </a:solidFill>
                <a:cs typeface="Arial" panose="020B0604020202020204" pitchFamily="34" charset="0"/>
              </a:rPr>
              <a:t>JAMA Intern Med 2016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312736" y="2297244"/>
            <a:ext cx="8475664" cy="1548000"/>
            <a:chOff x="312736" y="2348881"/>
            <a:chExt cx="8475664" cy="1620000"/>
          </a:xfrm>
        </p:grpSpPr>
        <p:sp>
          <p:nvSpPr>
            <p:cNvPr id="12" name="Rectangle 11"/>
            <p:cNvSpPr/>
            <p:nvPr/>
          </p:nvSpPr>
          <p:spPr>
            <a:xfrm>
              <a:off x="312736" y="2348881"/>
              <a:ext cx="8475664" cy="162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87425" indent="-93663"/>
              <a:r>
                <a:rPr lang="en-GB" sz="1600" b="1" dirty="0">
                  <a:solidFill>
                    <a:srgbClr val="03497C"/>
                  </a:solidFill>
                  <a:cs typeface="Arial" panose="020B0604020202020204" pitchFamily="34" charset="0"/>
                </a:rPr>
                <a:t>Methods</a:t>
              </a:r>
            </a:p>
            <a:p>
              <a:pPr marL="1076325" indent="-182563">
                <a:buFont typeface="Arial" panose="020B0604020202020204" pitchFamily="34" charset="0"/>
                <a:buChar char="•"/>
              </a:pPr>
              <a:r>
                <a:rPr lang="en-GB" sz="1600" dirty="0">
                  <a:solidFill>
                    <a:srgbClr val="03497C"/>
                  </a:solidFill>
                  <a:cs typeface="Arial" panose="020B0604020202020204" pitchFamily="34" charset="0"/>
                </a:rPr>
                <a:t>Retrospective analysis of Medicare database (Nov 2011–Jun 2014)</a:t>
              </a:r>
            </a:p>
            <a:p>
              <a:pPr marL="1076325" indent="-182563">
                <a:buFont typeface="Arial" panose="020B0604020202020204" pitchFamily="34" charset="0"/>
                <a:buChar char="•"/>
              </a:pPr>
              <a:r>
                <a:rPr lang="en-GB" sz="1600" dirty="0">
                  <a:solidFill>
                    <a:schemeClr val="tx1"/>
                  </a:solidFill>
                  <a:cs typeface="Arial" panose="020B0604020202020204" pitchFamily="34" charset="0"/>
                </a:rPr>
                <a:t>Follow up until outcome of interest, death, end of study, treatment discontinuation (&gt;3 day gap in anticoagulant supply), switching to different OAC</a:t>
              </a:r>
            </a:p>
            <a:p>
              <a:pPr marL="1076325" indent="-182563">
                <a:buFont typeface="Arial" panose="020B0604020202020204" pitchFamily="34" charset="0"/>
                <a:buChar char="•"/>
              </a:pPr>
              <a:r>
                <a:rPr lang="en-GB" sz="1600" dirty="0">
                  <a:solidFill>
                    <a:srgbClr val="03497C"/>
                  </a:solidFill>
                  <a:cs typeface="Arial" panose="020B0604020202020204" pitchFamily="34" charset="0"/>
                </a:rPr>
                <a:t>Cox regression and inverse probability of treatment weighting based on propensity score</a:t>
              </a: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989" y="2502352"/>
              <a:ext cx="667722" cy="667722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/>
        </p:nvGrpSpPr>
        <p:grpSpPr>
          <a:xfrm>
            <a:off x="312736" y="1408097"/>
            <a:ext cx="8475664" cy="796829"/>
            <a:chOff x="312736" y="1408097"/>
            <a:chExt cx="8475664" cy="796829"/>
          </a:xfrm>
        </p:grpSpPr>
        <p:sp>
          <p:nvSpPr>
            <p:cNvPr id="19" name="Rectangle 18"/>
            <p:cNvSpPr/>
            <p:nvPr/>
          </p:nvSpPr>
          <p:spPr>
            <a:xfrm>
              <a:off x="312736" y="1408097"/>
              <a:ext cx="8475664" cy="79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87425" indent="-93663"/>
              <a:r>
                <a:rPr lang="en-GB" sz="1600" b="1" dirty="0">
                  <a:solidFill>
                    <a:schemeClr val="accent2"/>
                  </a:solidFill>
                  <a:cs typeface="Arial" panose="020B0604020202020204" pitchFamily="34" charset="0"/>
                </a:rPr>
                <a:t>Outcomes</a:t>
              </a:r>
            </a:p>
            <a:p>
              <a:pPr marL="1076325" indent="-182563">
                <a:buFont typeface="Arial" panose="020B0604020202020204" pitchFamily="34" charset="0"/>
                <a:buChar char="•"/>
              </a:pPr>
              <a:r>
                <a:rPr lang="en-GB" sz="1600" dirty="0">
                  <a:solidFill>
                    <a:schemeClr val="accent2"/>
                  </a:solidFill>
                  <a:cs typeface="Arial" panose="020B0604020202020204" pitchFamily="34" charset="0"/>
                </a:rPr>
                <a:t>Thromboembolic stroke, ICH, major extracranial bleeding events including</a:t>
              </a:r>
              <a:br>
                <a:rPr lang="en-GB" sz="1600" dirty="0">
                  <a:solidFill>
                    <a:schemeClr val="accent2"/>
                  </a:solidFill>
                  <a:cs typeface="Arial" panose="020B0604020202020204" pitchFamily="34" charset="0"/>
                </a:rPr>
              </a:br>
              <a:r>
                <a:rPr lang="en-GB" sz="1600" dirty="0">
                  <a:solidFill>
                    <a:schemeClr val="accent2"/>
                  </a:solidFill>
                  <a:cs typeface="Arial" panose="020B0604020202020204" pitchFamily="34" charset="0"/>
                </a:rPr>
                <a:t>major GI bleeding, and mortality </a:t>
              </a:r>
            </a:p>
          </p:txBody>
        </p:sp>
        <p:pic>
          <p:nvPicPr>
            <p:cNvPr id="18" name="Picture 2" descr="\\192.169.1.216\Amiculum\7.4\7point4\Clients\BI\Pradaxa\SPAF ACADEMY\601218_BI Open day launch event\Edit\04 Slides\Plenary\noun_7732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679" y="1419786"/>
              <a:ext cx="785140" cy="7851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oup 5"/>
          <p:cNvGrpSpPr/>
          <p:nvPr/>
        </p:nvGrpSpPr>
        <p:grpSpPr>
          <a:xfrm>
            <a:off x="312736" y="3925987"/>
            <a:ext cx="8475664" cy="1044000"/>
            <a:chOff x="312736" y="3470254"/>
            <a:chExt cx="8475664" cy="1044000"/>
          </a:xfrm>
        </p:grpSpPr>
        <p:sp>
          <p:nvSpPr>
            <p:cNvPr id="20" name="Rectangle 19"/>
            <p:cNvSpPr/>
            <p:nvPr/>
          </p:nvSpPr>
          <p:spPr>
            <a:xfrm>
              <a:off x="312736" y="3470254"/>
              <a:ext cx="8475664" cy="10440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87425" indent="-93663"/>
              <a:r>
                <a:rPr lang="en-GB" sz="1600" b="1" dirty="0">
                  <a:solidFill>
                    <a:srgbClr val="00B050"/>
                  </a:solidFill>
                  <a:cs typeface="Arial" panose="020B0604020202020204" pitchFamily="34" charset="0"/>
                </a:rPr>
                <a:t>Patients</a:t>
              </a:r>
            </a:p>
            <a:p>
              <a:pPr marL="1076325" indent="-182563">
                <a:buFont typeface="Arial" panose="020B0604020202020204" pitchFamily="34" charset="0"/>
                <a:buChar char="•"/>
              </a:pPr>
              <a:r>
                <a:rPr lang="en-GB" sz="1600" dirty="0">
                  <a:solidFill>
                    <a:srgbClr val="00B050"/>
                  </a:solidFill>
                  <a:cs typeface="Arial" panose="020B0604020202020204" pitchFamily="34" charset="0"/>
                </a:rPr>
                <a:t>New users of dabigatran 150 mg BID, or rivaroxaban 20 mg OD with NVAF,</a:t>
              </a:r>
              <a:br>
                <a:rPr lang="en-GB" sz="1600" dirty="0">
                  <a:solidFill>
                    <a:srgbClr val="00B050"/>
                  </a:solidFill>
                  <a:cs typeface="Arial" panose="020B0604020202020204" pitchFamily="34" charset="0"/>
                </a:rPr>
              </a:br>
              <a:r>
                <a:rPr lang="en-GB" sz="1600" dirty="0">
                  <a:solidFill>
                    <a:srgbClr val="00B050"/>
                  </a:solidFill>
                  <a:cs typeface="Arial" panose="020B0604020202020204" pitchFamily="34" charset="0"/>
                </a:rPr>
                <a:t>aged ≥65 years, average follow-up duration &lt;4 months</a:t>
              </a:r>
            </a:p>
            <a:p>
              <a:pPr marL="1076325" indent="-182563">
                <a:buFont typeface="Arial" panose="020B0604020202020204" pitchFamily="34" charset="0"/>
                <a:buChar char="•"/>
              </a:pPr>
              <a:r>
                <a:rPr lang="en-GB" sz="1600" dirty="0">
                  <a:solidFill>
                    <a:srgbClr val="00B050"/>
                  </a:solidFill>
                  <a:cs typeface="Arial" panose="020B0604020202020204" pitchFamily="34" charset="0"/>
                </a:rPr>
                <a:t>N=118 891 (52 240 dabigatran, 66 651 rivaroxaban)</a:t>
              </a:r>
              <a:endParaRPr lang="en-GB" sz="1600" b="1" dirty="0">
                <a:solidFill>
                  <a:srgbClr val="00B05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499791" y="3676772"/>
              <a:ext cx="376848" cy="682230"/>
              <a:chOff x="502364" y="4362723"/>
              <a:chExt cx="600742" cy="1087556"/>
            </a:xfrm>
            <a:solidFill>
              <a:srgbClr val="00B050"/>
            </a:solidFill>
          </p:grpSpPr>
          <p:sp>
            <p:nvSpPr>
              <p:cNvPr id="13" name="Rounded Rectangle 11"/>
              <p:cNvSpPr>
                <a:spLocks noChangeAspect="1"/>
              </p:cNvSpPr>
              <p:nvPr/>
            </p:nvSpPr>
            <p:spPr>
              <a:xfrm>
                <a:off x="802735" y="4362725"/>
                <a:ext cx="300371" cy="539152"/>
              </a:xfrm>
              <a:custGeom>
                <a:avLst/>
                <a:gdLst/>
                <a:ahLst/>
                <a:cxnLst/>
                <a:rect l="l" t="t" r="r" b="b"/>
                <a:pathLst>
                  <a:path w="1556792" h="2794354">
                    <a:moveTo>
                      <a:pt x="785723" y="0"/>
                    </a:moveTo>
                    <a:cubicBezTo>
                      <a:pt x="984546" y="0"/>
                      <a:pt x="1145723" y="161177"/>
                      <a:pt x="1145723" y="360000"/>
                    </a:cubicBezTo>
                    <a:cubicBezTo>
                      <a:pt x="1145723" y="522687"/>
                      <a:pt x="1037810" y="660168"/>
                      <a:pt x="889157" y="703100"/>
                    </a:cubicBezTo>
                    <a:lnTo>
                      <a:pt x="1051810" y="703100"/>
                    </a:lnTo>
                    <a:cubicBezTo>
                      <a:pt x="1073552" y="703100"/>
                      <a:pt x="1094039" y="708476"/>
                      <a:pt x="1111237" y="719439"/>
                    </a:cubicBezTo>
                    <a:cubicBezTo>
                      <a:pt x="1157225" y="733316"/>
                      <a:pt x="1196869" y="766309"/>
                      <a:pt x="1218860" y="813224"/>
                    </a:cubicBezTo>
                    <a:lnTo>
                      <a:pt x="1539733" y="1497751"/>
                    </a:lnTo>
                    <a:cubicBezTo>
                      <a:pt x="1581926" y="1587764"/>
                      <a:pt x="1543161" y="1694939"/>
                      <a:pt x="1453148" y="1737132"/>
                    </a:cubicBezTo>
                    <a:cubicBezTo>
                      <a:pt x="1363136" y="1779325"/>
                      <a:pt x="1255961" y="1740560"/>
                      <a:pt x="1213768" y="1650548"/>
                    </a:cubicBezTo>
                    <a:lnTo>
                      <a:pt x="1180868" y="1580362"/>
                    </a:lnTo>
                    <a:lnTo>
                      <a:pt x="1180868" y="1753052"/>
                    </a:lnTo>
                    <a:lnTo>
                      <a:pt x="1180868" y="1767842"/>
                    </a:lnTo>
                    <a:lnTo>
                      <a:pt x="1180868" y="2614354"/>
                    </a:lnTo>
                    <a:cubicBezTo>
                      <a:pt x="1180868" y="2713765"/>
                      <a:pt x="1100279" y="2794354"/>
                      <a:pt x="1000868" y="2794354"/>
                    </a:cubicBezTo>
                    <a:cubicBezTo>
                      <a:pt x="901457" y="2794354"/>
                      <a:pt x="820868" y="2713765"/>
                      <a:pt x="820868" y="2614354"/>
                    </a:cubicBezTo>
                    <a:lnTo>
                      <a:pt x="820868" y="1896900"/>
                    </a:lnTo>
                    <a:lnTo>
                      <a:pt x="766536" y="1896900"/>
                    </a:lnTo>
                    <a:lnTo>
                      <a:pt x="766536" y="2608003"/>
                    </a:lnTo>
                    <a:cubicBezTo>
                      <a:pt x="766536" y="2707414"/>
                      <a:pt x="685947" y="2788003"/>
                      <a:pt x="586536" y="2788003"/>
                    </a:cubicBezTo>
                    <a:cubicBezTo>
                      <a:pt x="487125" y="2788003"/>
                      <a:pt x="406536" y="2707414"/>
                      <a:pt x="406536" y="2608003"/>
                    </a:cubicBezTo>
                    <a:lnTo>
                      <a:pt x="406536" y="1767842"/>
                    </a:lnTo>
                    <a:lnTo>
                      <a:pt x="406536" y="1746701"/>
                    </a:lnTo>
                    <a:lnTo>
                      <a:pt x="406536" y="1515057"/>
                    </a:lnTo>
                    <a:lnTo>
                      <a:pt x="343024" y="1650548"/>
                    </a:lnTo>
                    <a:cubicBezTo>
                      <a:pt x="300831" y="1740560"/>
                      <a:pt x="193656" y="1779325"/>
                      <a:pt x="103644" y="1737132"/>
                    </a:cubicBezTo>
                    <a:cubicBezTo>
                      <a:pt x="13631" y="1694939"/>
                      <a:pt x="-25134" y="1587764"/>
                      <a:pt x="17059" y="1497751"/>
                    </a:cubicBezTo>
                    <a:lnTo>
                      <a:pt x="337932" y="813224"/>
                    </a:lnTo>
                    <a:cubicBezTo>
                      <a:pt x="366192" y="752937"/>
                      <a:pt x="423602" y="715638"/>
                      <a:pt x="485735" y="713166"/>
                    </a:cubicBezTo>
                    <a:cubicBezTo>
                      <a:pt x="501053" y="706658"/>
                      <a:pt x="517908" y="703100"/>
                      <a:pt x="535594" y="703100"/>
                    </a:cubicBezTo>
                    <a:lnTo>
                      <a:pt x="682289" y="703100"/>
                    </a:lnTo>
                    <a:cubicBezTo>
                      <a:pt x="533636" y="660168"/>
                      <a:pt x="425723" y="522687"/>
                      <a:pt x="425723" y="360000"/>
                    </a:cubicBezTo>
                    <a:cubicBezTo>
                      <a:pt x="425723" y="161177"/>
                      <a:pt x="586900" y="0"/>
                      <a:pt x="7857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rgbClr val="0F5385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Rounded Rectangle 11"/>
              <p:cNvSpPr>
                <a:spLocks noChangeAspect="1"/>
              </p:cNvSpPr>
              <p:nvPr/>
            </p:nvSpPr>
            <p:spPr>
              <a:xfrm>
                <a:off x="502364" y="4911129"/>
                <a:ext cx="300371" cy="539150"/>
              </a:xfrm>
              <a:custGeom>
                <a:avLst/>
                <a:gdLst/>
                <a:ahLst/>
                <a:cxnLst/>
                <a:rect l="l" t="t" r="r" b="b"/>
                <a:pathLst>
                  <a:path w="1556792" h="2794354">
                    <a:moveTo>
                      <a:pt x="785723" y="0"/>
                    </a:moveTo>
                    <a:cubicBezTo>
                      <a:pt x="984546" y="0"/>
                      <a:pt x="1145723" y="161177"/>
                      <a:pt x="1145723" y="360000"/>
                    </a:cubicBezTo>
                    <a:cubicBezTo>
                      <a:pt x="1145723" y="522687"/>
                      <a:pt x="1037810" y="660168"/>
                      <a:pt x="889157" y="703100"/>
                    </a:cubicBezTo>
                    <a:lnTo>
                      <a:pt x="1051810" y="703100"/>
                    </a:lnTo>
                    <a:cubicBezTo>
                      <a:pt x="1073552" y="703100"/>
                      <a:pt x="1094039" y="708476"/>
                      <a:pt x="1111237" y="719439"/>
                    </a:cubicBezTo>
                    <a:cubicBezTo>
                      <a:pt x="1157225" y="733316"/>
                      <a:pt x="1196869" y="766309"/>
                      <a:pt x="1218860" y="813224"/>
                    </a:cubicBezTo>
                    <a:lnTo>
                      <a:pt x="1539733" y="1497751"/>
                    </a:lnTo>
                    <a:cubicBezTo>
                      <a:pt x="1581926" y="1587764"/>
                      <a:pt x="1543161" y="1694939"/>
                      <a:pt x="1453148" y="1737132"/>
                    </a:cubicBezTo>
                    <a:cubicBezTo>
                      <a:pt x="1363136" y="1779325"/>
                      <a:pt x="1255961" y="1740560"/>
                      <a:pt x="1213768" y="1650548"/>
                    </a:cubicBezTo>
                    <a:lnTo>
                      <a:pt x="1180868" y="1580362"/>
                    </a:lnTo>
                    <a:lnTo>
                      <a:pt x="1180868" y="1753052"/>
                    </a:lnTo>
                    <a:lnTo>
                      <a:pt x="1180868" y="1767842"/>
                    </a:lnTo>
                    <a:lnTo>
                      <a:pt x="1180868" y="2614354"/>
                    </a:lnTo>
                    <a:cubicBezTo>
                      <a:pt x="1180868" y="2713765"/>
                      <a:pt x="1100279" y="2794354"/>
                      <a:pt x="1000868" y="2794354"/>
                    </a:cubicBezTo>
                    <a:cubicBezTo>
                      <a:pt x="901457" y="2794354"/>
                      <a:pt x="820868" y="2713765"/>
                      <a:pt x="820868" y="2614354"/>
                    </a:cubicBezTo>
                    <a:lnTo>
                      <a:pt x="820868" y="1896900"/>
                    </a:lnTo>
                    <a:lnTo>
                      <a:pt x="766536" y="1896900"/>
                    </a:lnTo>
                    <a:lnTo>
                      <a:pt x="766536" y="2608003"/>
                    </a:lnTo>
                    <a:cubicBezTo>
                      <a:pt x="766536" y="2707414"/>
                      <a:pt x="685947" y="2788003"/>
                      <a:pt x="586536" y="2788003"/>
                    </a:cubicBezTo>
                    <a:cubicBezTo>
                      <a:pt x="487125" y="2788003"/>
                      <a:pt x="406536" y="2707414"/>
                      <a:pt x="406536" y="2608003"/>
                    </a:cubicBezTo>
                    <a:lnTo>
                      <a:pt x="406536" y="1767842"/>
                    </a:lnTo>
                    <a:lnTo>
                      <a:pt x="406536" y="1746701"/>
                    </a:lnTo>
                    <a:lnTo>
                      <a:pt x="406536" y="1515057"/>
                    </a:lnTo>
                    <a:lnTo>
                      <a:pt x="343024" y="1650548"/>
                    </a:lnTo>
                    <a:cubicBezTo>
                      <a:pt x="300831" y="1740560"/>
                      <a:pt x="193656" y="1779325"/>
                      <a:pt x="103644" y="1737132"/>
                    </a:cubicBezTo>
                    <a:cubicBezTo>
                      <a:pt x="13631" y="1694939"/>
                      <a:pt x="-25134" y="1587764"/>
                      <a:pt x="17059" y="1497751"/>
                    </a:cubicBezTo>
                    <a:lnTo>
                      <a:pt x="337932" y="813224"/>
                    </a:lnTo>
                    <a:cubicBezTo>
                      <a:pt x="366192" y="752937"/>
                      <a:pt x="423602" y="715638"/>
                      <a:pt x="485735" y="713166"/>
                    </a:cubicBezTo>
                    <a:cubicBezTo>
                      <a:pt x="501053" y="706658"/>
                      <a:pt x="517908" y="703100"/>
                      <a:pt x="535594" y="703100"/>
                    </a:cubicBezTo>
                    <a:lnTo>
                      <a:pt x="682289" y="703100"/>
                    </a:lnTo>
                    <a:cubicBezTo>
                      <a:pt x="533636" y="660168"/>
                      <a:pt x="425723" y="522687"/>
                      <a:pt x="425723" y="360000"/>
                    </a:cubicBezTo>
                    <a:cubicBezTo>
                      <a:pt x="425723" y="161177"/>
                      <a:pt x="586900" y="0"/>
                      <a:pt x="7857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rgbClr val="0F5385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Rounded Rectangle 11"/>
              <p:cNvSpPr>
                <a:spLocks noChangeAspect="1"/>
              </p:cNvSpPr>
              <p:nvPr/>
            </p:nvSpPr>
            <p:spPr>
              <a:xfrm>
                <a:off x="502916" y="4362723"/>
                <a:ext cx="300371" cy="539150"/>
              </a:xfrm>
              <a:custGeom>
                <a:avLst/>
                <a:gdLst/>
                <a:ahLst/>
                <a:cxnLst/>
                <a:rect l="l" t="t" r="r" b="b"/>
                <a:pathLst>
                  <a:path w="1556792" h="2794354">
                    <a:moveTo>
                      <a:pt x="785723" y="0"/>
                    </a:moveTo>
                    <a:cubicBezTo>
                      <a:pt x="984546" y="0"/>
                      <a:pt x="1145723" y="161177"/>
                      <a:pt x="1145723" y="360000"/>
                    </a:cubicBezTo>
                    <a:cubicBezTo>
                      <a:pt x="1145723" y="522687"/>
                      <a:pt x="1037810" y="660168"/>
                      <a:pt x="889157" y="703100"/>
                    </a:cubicBezTo>
                    <a:lnTo>
                      <a:pt x="1051810" y="703100"/>
                    </a:lnTo>
                    <a:cubicBezTo>
                      <a:pt x="1073552" y="703100"/>
                      <a:pt x="1094039" y="708476"/>
                      <a:pt x="1111237" y="719439"/>
                    </a:cubicBezTo>
                    <a:cubicBezTo>
                      <a:pt x="1157225" y="733316"/>
                      <a:pt x="1196869" y="766309"/>
                      <a:pt x="1218860" y="813224"/>
                    </a:cubicBezTo>
                    <a:lnTo>
                      <a:pt x="1539733" y="1497751"/>
                    </a:lnTo>
                    <a:cubicBezTo>
                      <a:pt x="1581926" y="1587764"/>
                      <a:pt x="1543161" y="1694939"/>
                      <a:pt x="1453148" y="1737132"/>
                    </a:cubicBezTo>
                    <a:cubicBezTo>
                      <a:pt x="1363136" y="1779325"/>
                      <a:pt x="1255961" y="1740560"/>
                      <a:pt x="1213768" y="1650548"/>
                    </a:cubicBezTo>
                    <a:lnTo>
                      <a:pt x="1180868" y="1580362"/>
                    </a:lnTo>
                    <a:lnTo>
                      <a:pt x="1180868" y="1753052"/>
                    </a:lnTo>
                    <a:lnTo>
                      <a:pt x="1180868" y="1767842"/>
                    </a:lnTo>
                    <a:lnTo>
                      <a:pt x="1180868" y="2614354"/>
                    </a:lnTo>
                    <a:cubicBezTo>
                      <a:pt x="1180868" y="2713765"/>
                      <a:pt x="1100279" y="2794354"/>
                      <a:pt x="1000868" y="2794354"/>
                    </a:cubicBezTo>
                    <a:cubicBezTo>
                      <a:pt x="901457" y="2794354"/>
                      <a:pt x="820868" y="2713765"/>
                      <a:pt x="820868" y="2614354"/>
                    </a:cubicBezTo>
                    <a:lnTo>
                      <a:pt x="820868" y="1896900"/>
                    </a:lnTo>
                    <a:lnTo>
                      <a:pt x="766536" y="1896900"/>
                    </a:lnTo>
                    <a:lnTo>
                      <a:pt x="766536" y="2608003"/>
                    </a:lnTo>
                    <a:cubicBezTo>
                      <a:pt x="766536" y="2707414"/>
                      <a:pt x="685947" y="2788003"/>
                      <a:pt x="586536" y="2788003"/>
                    </a:cubicBezTo>
                    <a:cubicBezTo>
                      <a:pt x="487125" y="2788003"/>
                      <a:pt x="406536" y="2707414"/>
                      <a:pt x="406536" y="2608003"/>
                    </a:cubicBezTo>
                    <a:lnTo>
                      <a:pt x="406536" y="1767842"/>
                    </a:lnTo>
                    <a:lnTo>
                      <a:pt x="406536" y="1746701"/>
                    </a:lnTo>
                    <a:lnTo>
                      <a:pt x="406536" y="1515057"/>
                    </a:lnTo>
                    <a:lnTo>
                      <a:pt x="343024" y="1650548"/>
                    </a:lnTo>
                    <a:cubicBezTo>
                      <a:pt x="300831" y="1740560"/>
                      <a:pt x="193656" y="1779325"/>
                      <a:pt x="103644" y="1737132"/>
                    </a:cubicBezTo>
                    <a:cubicBezTo>
                      <a:pt x="13631" y="1694939"/>
                      <a:pt x="-25134" y="1587764"/>
                      <a:pt x="17059" y="1497751"/>
                    </a:cubicBezTo>
                    <a:lnTo>
                      <a:pt x="337932" y="813224"/>
                    </a:lnTo>
                    <a:cubicBezTo>
                      <a:pt x="366192" y="752937"/>
                      <a:pt x="423602" y="715638"/>
                      <a:pt x="485735" y="713166"/>
                    </a:cubicBezTo>
                    <a:cubicBezTo>
                      <a:pt x="501053" y="706658"/>
                      <a:pt x="517908" y="703100"/>
                      <a:pt x="535594" y="703100"/>
                    </a:cubicBezTo>
                    <a:lnTo>
                      <a:pt x="682289" y="703100"/>
                    </a:lnTo>
                    <a:cubicBezTo>
                      <a:pt x="533636" y="660168"/>
                      <a:pt x="425723" y="522687"/>
                      <a:pt x="425723" y="360000"/>
                    </a:cubicBezTo>
                    <a:cubicBezTo>
                      <a:pt x="425723" y="161177"/>
                      <a:pt x="586900" y="0"/>
                      <a:pt x="7857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rgbClr val="0F5385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Rounded Rectangle 11"/>
              <p:cNvSpPr>
                <a:spLocks noChangeAspect="1"/>
              </p:cNvSpPr>
              <p:nvPr/>
            </p:nvSpPr>
            <p:spPr>
              <a:xfrm>
                <a:off x="802735" y="4900968"/>
                <a:ext cx="300371" cy="539150"/>
              </a:xfrm>
              <a:custGeom>
                <a:avLst/>
                <a:gdLst/>
                <a:ahLst/>
                <a:cxnLst/>
                <a:rect l="l" t="t" r="r" b="b"/>
                <a:pathLst>
                  <a:path w="1556792" h="2794354">
                    <a:moveTo>
                      <a:pt x="785723" y="0"/>
                    </a:moveTo>
                    <a:cubicBezTo>
                      <a:pt x="984546" y="0"/>
                      <a:pt x="1145723" y="161177"/>
                      <a:pt x="1145723" y="360000"/>
                    </a:cubicBezTo>
                    <a:cubicBezTo>
                      <a:pt x="1145723" y="522687"/>
                      <a:pt x="1037810" y="660168"/>
                      <a:pt x="889157" y="703100"/>
                    </a:cubicBezTo>
                    <a:lnTo>
                      <a:pt x="1051810" y="703100"/>
                    </a:lnTo>
                    <a:cubicBezTo>
                      <a:pt x="1073552" y="703100"/>
                      <a:pt x="1094039" y="708476"/>
                      <a:pt x="1111237" y="719439"/>
                    </a:cubicBezTo>
                    <a:cubicBezTo>
                      <a:pt x="1157225" y="733316"/>
                      <a:pt x="1196869" y="766309"/>
                      <a:pt x="1218860" y="813224"/>
                    </a:cubicBezTo>
                    <a:lnTo>
                      <a:pt x="1539733" y="1497751"/>
                    </a:lnTo>
                    <a:cubicBezTo>
                      <a:pt x="1581926" y="1587764"/>
                      <a:pt x="1543161" y="1694939"/>
                      <a:pt x="1453148" y="1737132"/>
                    </a:cubicBezTo>
                    <a:cubicBezTo>
                      <a:pt x="1363136" y="1779325"/>
                      <a:pt x="1255961" y="1740560"/>
                      <a:pt x="1213768" y="1650548"/>
                    </a:cubicBezTo>
                    <a:lnTo>
                      <a:pt x="1180868" y="1580362"/>
                    </a:lnTo>
                    <a:lnTo>
                      <a:pt x="1180868" y="1753052"/>
                    </a:lnTo>
                    <a:lnTo>
                      <a:pt x="1180868" y="1767842"/>
                    </a:lnTo>
                    <a:lnTo>
                      <a:pt x="1180868" y="2614354"/>
                    </a:lnTo>
                    <a:cubicBezTo>
                      <a:pt x="1180868" y="2713765"/>
                      <a:pt x="1100279" y="2794354"/>
                      <a:pt x="1000868" y="2794354"/>
                    </a:cubicBezTo>
                    <a:cubicBezTo>
                      <a:pt x="901457" y="2794354"/>
                      <a:pt x="820868" y="2713765"/>
                      <a:pt x="820868" y="2614354"/>
                    </a:cubicBezTo>
                    <a:lnTo>
                      <a:pt x="820868" y="1896900"/>
                    </a:lnTo>
                    <a:lnTo>
                      <a:pt x="766536" y="1896900"/>
                    </a:lnTo>
                    <a:lnTo>
                      <a:pt x="766536" y="2608003"/>
                    </a:lnTo>
                    <a:cubicBezTo>
                      <a:pt x="766536" y="2707414"/>
                      <a:pt x="685947" y="2788003"/>
                      <a:pt x="586536" y="2788003"/>
                    </a:cubicBezTo>
                    <a:cubicBezTo>
                      <a:pt x="487125" y="2788003"/>
                      <a:pt x="406536" y="2707414"/>
                      <a:pt x="406536" y="2608003"/>
                    </a:cubicBezTo>
                    <a:lnTo>
                      <a:pt x="406536" y="1767842"/>
                    </a:lnTo>
                    <a:lnTo>
                      <a:pt x="406536" y="1746701"/>
                    </a:lnTo>
                    <a:lnTo>
                      <a:pt x="406536" y="1515057"/>
                    </a:lnTo>
                    <a:lnTo>
                      <a:pt x="343024" y="1650548"/>
                    </a:lnTo>
                    <a:cubicBezTo>
                      <a:pt x="300831" y="1740560"/>
                      <a:pt x="193656" y="1779325"/>
                      <a:pt x="103644" y="1737132"/>
                    </a:cubicBezTo>
                    <a:cubicBezTo>
                      <a:pt x="13631" y="1694939"/>
                      <a:pt x="-25134" y="1587764"/>
                      <a:pt x="17059" y="1497751"/>
                    </a:cubicBezTo>
                    <a:lnTo>
                      <a:pt x="337932" y="813224"/>
                    </a:lnTo>
                    <a:cubicBezTo>
                      <a:pt x="366192" y="752937"/>
                      <a:pt x="423602" y="715638"/>
                      <a:pt x="485735" y="713166"/>
                    </a:cubicBezTo>
                    <a:cubicBezTo>
                      <a:pt x="501053" y="706658"/>
                      <a:pt x="517908" y="703100"/>
                      <a:pt x="535594" y="703100"/>
                    </a:cubicBezTo>
                    <a:lnTo>
                      <a:pt x="682289" y="703100"/>
                    </a:lnTo>
                    <a:cubicBezTo>
                      <a:pt x="533636" y="660168"/>
                      <a:pt x="425723" y="522687"/>
                      <a:pt x="425723" y="360000"/>
                    </a:cubicBezTo>
                    <a:cubicBezTo>
                      <a:pt x="425723" y="161177"/>
                      <a:pt x="586900" y="0"/>
                      <a:pt x="78572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rgbClr val="0F5385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312736" y="5686927"/>
            <a:ext cx="8475664" cy="540000"/>
            <a:chOff x="312736" y="5963953"/>
            <a:chExt cx="8475664" cy="540000"/>
          </a:xfrm>
        </p:grpSpPr>
        <p:sp>
          <p:nvSpPr>
            <p:cNvPr id="17" name="Rectangle 16"/>
            <p:cNvSpPr/>
            <p:nvPr/>
          </p:nvSpPr>
          <p:spPr>
            <a:xfrm>
              <a:off x="312736" y="5963953"/>
              <a:ext cx="8475664" cy="540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87425" indent="-93663"/>
              <a:r>
                <a:rPr lang="en-GB" sz="1600" b="1" dirty="0">
                  <a:solidFill>
                    <a:schemeClr val="accent4">
                      <a:lumMod val="75000"/>
                    </a:schemeClr>
                  </a:solidFill>
                  <a:cs typeface="Arial" panose="020B0604020202020204" pitchFamily="34" charset="0"/>
                </a:rPr>
                <a:t>Funding</a:t>
              </a:r>
            </a:p>
            <a:p>
              <a:pPr marL="1076325" indent="-182563">
                <a:buFont typeface="Arial" panose="020B0604020202020204" pitchFamily="34" charset="0"/>
                <a:buChar char="•"/>
              </a:pPr>
              <a:r>
                <a:rPr lang="en-GB" sz="1600" dirty="0">
                  <a:solidFill>
                    <a:schemeClr val="accent4">
                      <a:lumMod val="75000"/>
                    </a:schemeClr>
                  </a:solidFill>
                  <a:cs typeface="Arial" panose="020B0604020202020204" pitchFamily="34" charset="0"/>
                </a:rPr>
                <a:t>Interagency agreement between the CMS and FDA </a:t>
              </a:r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159" y="5967388"/>
              <a:ext cx="481059" cy="481059"/>
            </a:xfrm>
            <a:prstGeom prst="rect">
              <a:avLst/>
            </a:prstGeom>
          </p:spPr>
        </p:pic>
      </p:grpSp>
      <p:grpSp>
        <p:nvGrpSpPr>
          <p:cNvPr id="30" name="Group 29"/>
          <p:cNvGrpSpPr/>
          <p:nvPr/>
        </p:nvGrpSpPr>
        <p:grpSpPr>
          <a:xfrm>
            <a:off x="8056427" y="-3"/>
            <a:ext cx="1288723" cy="962028"/>
            <a:chOff x="8056427" y="-3"/>
            <a:chExt cx="1288723" cy="962028"/>
          </a:xfrm>
        </p:grpSpPr>
        <p:sp>
          <p:nvSpPr>
            <p:cNvPr id="32" name="Right Triangle 31"/>
            <p:cNvSpPr/>
            <p:nvPr/>
          </p:nvSpPr>
          <p:spPr bwMode="auto">
            <a:xfrm rot="10800000">
              <a:off x="8056427" y="-3"/>
              <a:ext cx="1087571" cy="962028"/>
            </a:xfrm>
            <a:prstGeom prst="rtTriangl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14" tIns="45708" rIns="91414" bIns="45708" numCol="1" rtlCol="0" anchor="ctr" anchorCtr="1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dirty="0">
                <a:solidFill>
                  <a:prstClr val="white"/>
                </a:solidFill>
                <a:latin typeface="Tahoma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 rot="2501246">
              <a:off x="8179446" y="143898"/>
              <a:ext cx="1165704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50" b="1" dirty="0">
                  <a:solidFill>
                    <a:schemeClr val="bg1"/>
                  </a:solidFill>
                </a:rPr>
                <a:t>FDA</a:t>
              </a:r>
              <a:br>
                <a:rPr lang="en-GB" sz="1050" b="1" dirty="0">
                  <a:solidFill>
                    <a:schemeClr val="bg1"/>
                  </a:solidFill>
                </a:rPr>
              </a:br>
              <a:r>
                <a:rPr lang="en-GB" sz="1050" b="1" dirty="0">
                  <a:solidFill>
                    <a:schemeClr val="bg1"/>
                  </a:solidFill>
                </a:rPr>
                <a:t>Medicare study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16679" y="5050730"/>
            <a:ext cx="8475664" cy="543879"/>
            <a:chOff x="316679" y="5067221"/>
            <a:chExt cx="8475664" cy="543879"/>
          </a:xfrm>
        </p:grpSpPr>
        <p:sp>
          <p:nvSpPr>
            <p:cNvPr id="24" name="Rectangle 23"/>
            <p:cNvSpPr/>
            <p:nvPr/>
          </p:nvSpPr>
          <p:spPr>
            <a:xfrm>
              <a:off x="316679" y="5067221"/>
              <a:ext cx="8475664" cy="5400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87425" indent="-93663"/>
              <a:r>
                <a:rPr lang="en-GB" sz="1600" b="1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Limitations</a:t>
              </a:r>
              <a:endParaRPr lang="en-GB" sz="1600" b="1" dirty="0">
                <a:solidFill>
                  <a:srgbClr val="000000"/>
                </a:solidFill>
                <a:cs typeface="Arial" panose="020B0604020202020204" pitchFamily="34" charset="0"/>
              </a:endParaRPr>
            </a:p>
            <a:p>
              <a:pPr marL="1076325" indent="-182563">
                <a:buFont typeface="Arial" panose="020B0604020202020204" pitchFamily="34" charset="0"/>
                <a:buChar char="•"/>
              </a:pPr>
              <a:r>
                <a:rPr lang="en-GB" sz="1600" dirty="0" smtClean="0">
                  <a:solidFill>
                    <a:srgbClr val="000000"/>
                  </a:solidFill>
                  <a:cs typeface="Arial" panose="020B0604020202020204" pitchFamily="34" charset="0"/>
                </a:rPr>
                <a:t>No major limitations identified</a:t>
              </a:r>
              <a:endParaRPr lang="en-GB" sz="1600" dirty="0">
                <a:solidFill>
                  <a:srgbClr val="000000"/>
                </a:solidFill>
                <a:cs typeface="Arial" panose="020B0604020202020204" pitchFamily="34" charset="0"/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453634" y="5087880"/>
              <a:ext cx="452063" cy="523220"/>
              <a:chOff x="463159" y="1623035"/>
              <a:chExt cx="452063" cy="52322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463159" y="1642565"/>
                <a:ext cx="452063" cy="452063"/>
              </a:xfrm>
              <a:prstGeom prst="ellipse">
                <a:avLst/>
              </a:prstGeom>
              <a:noFill/>
              <a:ln w="25400">
                <a:solidFill>
                  <a:schemeClr val="tx1">
                    <a:lumMod val="50000"/>
                  </a:schemeClr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46434" y="1623035"/>
                <a:ext cx="30489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800" b="1" dirty="0">
                    <a:solidFill>
                      <a:schemeClr val="tx1">
                        <a:lumMod val="50000"/>
                      </a:schemeClr>
                    </a:solidFill>
                  </a:rPr>
                  <a:t>!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8840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96" y="1"/>
            <a:ext cx="8183933" cy="1149048"/>
          </a:xfrm>
        </p:spPr>
        <p:txBody>
          <a:bodyPr>
            <a:normAutofit/>
          </a:bodyPr>
          <a:lstStyle/>
          <a:p>
            <a:r>
              <a:rPr lang="en-GB" sz="2000" dirty="0"/>
              <a:t>An independent FDA study of &gt;118 000 Medicare patients compared dabigatran 150 mg BID with rivaroxaban 20 mg OD</a:t>
            </a:r>
            <a:endParaRPr lang="en-GB" sz="1800" dirty="0"/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360361" y="6122760"/>
            <a:ext cx="8545100" cy="461665"/>
          </a:xfrm>
          <a:prstGeom prst="rect">
            <a:avLst/>
          </a:prstGeom>
        </p:spPr>
        <p:txBody>
          <a:bodyPr/>
          <a:lstStyle>
            <a:lvl1pPr marL="173038" indent="-173038" algn="l" defTabSz="4572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5938" indent="-285750" algn="l" defTabSz="4572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8975" indent="-174625" algn="l" defTabSz="4572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9163" indent="-228600" algn="l" defTabSz="4572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5525" indent="-112713" algn="l" defTabSz="4572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dirty="0"/>
              <a:t>*Incidence rates are unadjusted; hazard ratios (HR) are a</a:t>
            </a:r>
            <a:r>
              <a:rPr lang="en-GB" sz="1200" dirty="0">
                <a:solidFill>
                  <a:srgbClr val="03497C"/>
                </a:solidFill>
                <a:cs typeface="Arial" panose="020B0604020202020204" pitchFamily="34" charset="0"/>
              </a:rPr>
              <a:t>djusted HR (95% CI) comparing inverse probability of treatment-weighted new-user cohorts; bold values indicate statistical significance; average follow-up duration &lt;4 months;</a:t>
            </a:r>
            <a:br>
              <a:rPr lang="en-GB" sz="1200" dirty="0">
                <a:solidFill>
                  <a:srgbClr val="03497C"/>
                </a:solidFill>
                <a:cs typeface="Arial" panose="020B0604020202020204" pitchFamily="34" charset="0"/>
              </a:rPr>
            </a:br>
            <a:r>
              <a:rPr lang="en-GB" sz="1200" dirty="0">
                <a:solidFill>
                  <a:srgbClr val="03497C"/>
                </a:solidFill>
                <a:cs typeface="Arial" panose="020B0604020202020204" pitchFamily="34" charset="0"/>
              </a:rPr>
              <a:t>ICH, intracranial haemorrhage; GI, gastrointestinal; </a:t>
            </a:r>
            <a:r>
              <a:rPr lang="en-GB" sz="1200" dirty="0"/>
              <a:t>Graham et al. </a:t>
            </a:r>
            <a:r>
              <a:rPr lang="en-GB" sz="1200" dirty="0">
                <a:solidFill>
                  <a:srgbClr val="0F5385"/>
                </a:solidFill>
                <a:cs typeface="Arial" panose="020B0604020202020204" pitchFamily="34" charset="0"/>
              </a:rPr>
              <a:t>JAMA Intern Med 2016</a:t>
            </a:r>
            <a:endParaRPr lang="en-GB" sz="1200" dirty="0"/>
          </a:p>
        </p:txBody>
      </p:sp>
      <p:sp>
        <p:nvSpPr>
          <p:cNvPr id="33" name="Rectangle 32"/>
          <p:cNvSpPr/>
          <p:nvPr/>
        </p:nvSpPr>
        <p:spPr>
          <a:xfrm>
            <a:off x="348727" y="5034783"/>
            <a:ext cx="8475664" cy="9194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1"/>
                </a:solidFill>
                <a:cs typeface="Arial" panose="020B0604020202020204" pitchFamily="34" charset="0"/>
              </a:rPr>
              <a:t>Dabigatran was associated with a statistically significantly lower risk of</a:t>
            </a:r>
            <a:br>
              <a:rPr lang="en-GB" sz="1600" b="1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GB" sz="1600" b="1" dirty="0">
                <a:solidFill>
                  <a:schemeClr val="bg1"/>
                </a:solidFill>
                <a:cs typeface="Arial" panose="020B0604020202020204" pitchFamily="34" charset="0"/>
              </a:rPr>
              <a:t>major extracranial bleeding, major GI bleeding and ICH compared with rivaroxaban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62522" y="1581030"/>
            <a:ext cx="8755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cs typeface="Arial" panose="020B0604020202020204" pitchFamily="34" charset="0"/>
              </a:rPr>
              <a:t>Dabigatran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462522" y="1820799"/>
            <a:ext cx="9781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dirty="0">
                <a:cs typeface="Arial" panose="020B0604020202020204" pitchFamily="34" charset="0"/>
              </a:rPr>
              <a:t>Rivaroxaban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8056427" y="-3"/>
            <a:ext cx="1288723" cy="962028"/>
            <a:chOff x="8056427" y="-3"/>
            <a:chExt cx="1288723" cy="962028"/>
          </a:xfrm>
        </p:grpSpPr>
        <p:sp>
          <p:nvSpPr>
            <p:cNvPr id="43" name="Right Triangle 42"/>
            <p:cNvSpPr/>
            <p:nvPr/>
          </p:nvSpPr>
          <p:spPr bwMode="auto">
            <a:xfrm rot="10800000">
              <a:off x="8056427" y="-3"/>
              <a:ext cx="1087571" cy="962028"/>
            </a:xfrm>
            <a:prstGeom prst="rtTriangl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14" tIns="45708" rIns="91414" bIns="45708" numCol="1" rtlCol="0" anchor="ctr" anchorCtr="1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dirty="0">
                <a:solidFill>
                  <a:prstClr val="white"/>
                </a:solidFill>
                <a:latin typeface="Tahoma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 rot="2501246">
              <a:off x="8179446" y="143898"/>
              <a:ext cx="1165704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50" b="1" dirty="0">
                  <a:solidFill>
                    <a:schemeClr val="bg1"/>
                  </a:solidFill>
                </a:rPr>
                <a:t>FDA</a:t>
              </a:r>
              <a:br>
                <a:rPr lang="en-GB" sz="1050" b="1" dirty="0">
                  <a:solidFill>
                    <a:schemeClr val="bg1"/>
                  </a:solidFill>
                </a:rPr>
              </a:br>
              <a:r>
                <a:rPr lang="en-GB" sz="1050" b="1" dirty="0">
                  <a:solidFill>
                    <a:schemeClr val="bg1"/>
                  </a:solidFill>
                </a:rPr>
                <a:t>Medicare study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7347127" y="1647094"/>
            <a:ext cx="129481" cy="12948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7347127" y="1886863"/>
            <a:ext cx="129481" cy="129481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4" name="Group 13"/>
          <p:cNvGrpSpPr/>
          <p:nvPr/>
        </p:nvGrpSpPr>
        <p:grpSpPr>
          <a:xfrm>
            <a:off x="307838" y="1420608"/>
            <a:ext cx="8493012" cy="3378228"/>
            <a:chOff x="307838" y="2023936"/>
            <a:chExt cx="8150968" cy="3378228"/>
          </a:xfrm>
        </p:grpSpPr>
        <p:graphicFrame>
          <p:nvGraphicFramePr>
            <p:cNvPr id="8" name="Content Placeholder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33279352"/>
                </p:ext>
              </p:extLst>
            </p:nvPr>
          </p:nvGraphicFramePr>
          <p:xfrm>
            <a:off x="643653" y="2023936"/>
            <a:ext cx="7815153" cy="337822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2" name="TextBox 21"/>
            <p:cNvSpPr txBox="1"/>
            <p:nvPr/>
          </p:nvSpPr>
          <p:spPr>
            <a:xfrm>
              <a:off x="3927502" y="4176660"/>
              <a:ext cx="140183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b="1" dirty="0">
                  <a:cs typeface="Arial" panose="020B0604020202020204" pitchFamily="34" charset="0"/>
                </a:rPr>
                <a:t>HR 1.65 (1.20–2.26)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106279" y="2513989"/>
              <a:ext cx="140183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b="1" dirty="0">
                  <a:cs typeface="Arial" panose="020B0604020202020204" pitchFamily="34" charset="0"/>
                </a:rPr>
                <a:t>HR 1.48 (1.32–1.67)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524415" y="2844425"/>
              <a:ext cx="140183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b="1" dirty="0">
                  <a:cs typeface="Arial" panose="020B0604020202020204" pitchFamily="34" charset="0"/>
                </a:rPr>
                <a:t>HR 1.40 (1.23–1.59)</a:t>
              </a:r>
            </a:p>
          </p:txBody>
        </p:sp>
        <p:sp>
          <p:nvSpPr>
            <p:cNvPr id="3" name="Rectangle 2"/>
            <p:cNvSpPr/>
            <p:nvPr/>
          </p:nvSpPr>
          <p:spPr>
            <a:xfrm rot="16200000">
              <a:off x="-963268" y="3347955"/>
              <a:ext cx="300387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 sz="1200" b="1" i="0" u="none" strike="noStrike" kern="1200" baseline="0">
                  <a:solidFill>
                    <a:srgbClr val="1E4784"/>
                  </a:solidFill>
                  <a:latin typeface="+mn-lt"/>
                  <a:ea typeface="+mn-ea"/>
                  <a:cs typeface="+mn-cs"/>
                </a:defRPr>
              </a:pPr>
              <a:r>
                <a:rPr lang="en-GB" dirty="0"/>
                <a:t>Incidence rate</a:t>
              </a:r>
            </a:p>
            <a:p>
              <a:pPr algn="ctr">
                <a:defRPr sz="1200" b="1" i="0" u="none" strike="noStrike" kern="1200" baseline="0">
                  <a:solidFill>
                    <a:srgbClr val="1E4784"/>
                  </a:solidFill>
                  <a:latin typeface="+mn-lt"/>
                  <a:ea typeface="+mn-ea"/>
                  <a:cs typeface="+mn-cs"/>
                </a:defRPr>
              </a:pPr>
              <a:r>
                <a:rPr lang="en-GB" dirty="0"/>
                <a:t>per 100 person-years*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382595" y="3980055"/>
              <a:ext cx="140183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cs typeface="Arial" panose="020B0604020202020204" pitchFamily="34" charset="0"/>
                </a:rPr>
                <a:t>HR 0.81 (0.65–1.01)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67410" y="3230247"/>
              <a:ext cx="140183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cs typeface="Arial" panose="020B0604020202020204" pitchFamily="34" charset="0"/>
                </a:rPr>
                <a:t>HR 1.15 (1.00–1.32)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786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42776" y="2305133"/>
            <a:ext cx="4295275" cy="2554978"/>
            <a:chOff x="442776" y="2305133"/>
            <a:chExt cx="4295275" cy="2554978"/>
          </a:xfrm>
        </p:grpSpPr>
        <p:sp>
          <p:nvSpPr>
            <p:cNvPr id="1039" name="Freeform 1038"/>
            <p:cNvSpPr/>
            <p:nvPr/>
          </p:nvSpPr>
          <p:spPr>
            <a:xfrm>
              <a:off x="1005601" y="3410742"/>
              <a:ext cx="1464945" cy="901065"/>
            </a:xfrm>
            <a:custGeom>
              <a:avLst/>
              <a:gdLst>
                <a:gd name="connsiteX0" fmla="*/ 0 w 1464945"/>
                <a:gd name="connsiteY0" fmla="*/ 901065 h 901065"/>
                <a:gd name="connsiteX1" fmla="*/ 0 w 1464945"/>
                <a:gd name="connsiteY1" fmla="*/ 824865 h 901065"/>
                <a:gd name="connsiteX2" fmla="*/ 26670 w 1464945"/>
                <a:gd name="connsiteY2" fmla="*/ 824865 h 901065"/>
                <a:gd name="connsiteX3" fmla="*/ 26670 w 1464945"/>
                <a:gd name="connsiteY3" fmla="*/ 792480 h 901065"/>
                <a:gd name="connsiteX4" fmla="*/ 64770 w 1464945"/>
                <a:gd name="connsiteY4" fmla="*/ 792480 h 901065"/>
                <a:gd name="connsiteX5" fmla="*/ 64770 w 1464945"/>
                <a:gd name="connsiteY5" fmla="*/ 767715 h 901065"/>
                <a:gd name="connsiteX6" fmla="*/ 116205 w 1464945"/>
                <a:gd name="connsiteY6" fmla="*/ 767715 h 901065"/>
                <a:gd name="connsiteX7" fmla="*/ 118110 w 1464945"/>
                <a:gd name="connsiteY7" fmla="*/ 733425 h 901065"/>
                <a:gd name="connsiteX8" fmla="*/ 139065 w 1464945"/>
                <a:gd name="connsiteY8" fmla="*/ 733425 h 901065"/>
                <a:gd name="connsiteX9" fmla="*/ 140970 w 1464945"/>
                <a:gd name="connsiteY9" fmla="*/ 702945 h 901065"/>
                <a:gd name="connsiteX10" fmla="*/ 177165 w 1464945"/>
                <a:gd name="connsiteY10" fmla="*/ 704850 h 901065"/>
                <a:gd name="connsiteX11" fmla="*/ 177165 w 1464945"/>
                <a:gd name="connsiteY11" fmla="*/ 681990 h 901065"/>
                <a:gd name="connsiteX12" fmla="*/ 201930 w 1464945"/>
                <a:gd name="connsiteY12" fmla="*/ 680085 h 901065"/>
                <a:gd name="connsiteX13" fmla="*/ 203835 w 1464945"/>
                <a:gd name="connsiteY13" fmla="*/ 649605 h 901065"/>
                <a:gd name="connsiteX14" fmla="*/ 236220 w 1464945"/>
                <a:gd name="connsiteY14" fmla="*/ 651510 h 901065"/>
                <a:gd name="connsiteX15" fmla="*/ 238125 w 1464945"/>
                <a:gd name="connsiteY15" fmla="*/ 619125 h 901065"/>
                <a:gd name="connsiteX16" fmla="*/ 287655 w 1464945"/>
                <a:gd name="connsiteY16" fmla="*/ 619125 h 901065"/>
                <a:gd name="connsiteX17" fmla="*/ 287655 w 1464945"/>
                <a:gd name="connsiteY17" fmla="*/ 594360 h 901065"/>
                <a:gd name="connsiteX18" fmla="*/ 320040 w 1464945"/>
                <a:gd name="connsiteY18" fmla="*/ 594360 h 901065"/>
                <a:gd name="connsiteX19" fmla="*/ 323850 w 1464945"/>
                <a:gd name="connsiteY19" fmla="*/ 546735 h 901065"/>
                <a:gd name="connsiteX20" fmla="*/ 350520 w 1464945"/>
                <a:gd name="connsiteY20" fmla="*/ 548640 h 901065"/>
                <a:gd name="connsiteX21" fmla="*/ 354330 w 1464945"/>
                <a:gd name="connsiteY21" fmla="*/ 512445 h 901065"/>
                <a:gd name="connsiteX22" fmla="*/ 403860 w 1464945"/>
                <a:gd name="connsiteY22" fmla="*/ 510540 h 901065"/>
                <a:gd name="connsiteX23" fmla="*/ 405765 w 1464945"/>
                <a:gd name="connsiteY23" fmla="*/ 485775 h 901065"/>
                <a:gd name="connsiteX24" fmla="*/ 457200 w 1464945"/>
                <a:gd name="connsiteY24" fmla="*/ 485775 h 901065"/>
                <a:gd name="connsiteX25" fmla="*/ 459105 w 1464945"/>
                <a:gd name="connsiteY25" fmla="*/ 459105 h 901065"/>
                <a:gd name="connsiteX26" fmla="*/ 483870 w 1464945"/>
                <a:gd name="connsiteY26" fmla="*/ 459105 h 901065"/>
                <a:gd name="connsiteX27" fmla="*/ 491490 w 1464945"/>
                <a:gd name="connsiteY27" fmla="*/ 422910 h 901065"/>
                <a:gd name="connsiteX28" fmla="*/ 525780 w 1464945"/>
                <a:gd name="connsiteY28" fmla="*/ 422910 h 901065"/>
                <a:gd name="connsiteX29" fmla="*/ 527685 w 1464945"/>
                <a:gd name="connsiteY29" fmla="*/ 407670 h 901065"/>
                <a:gd name="connsiteX30" fmla="*/ 552450 w 1464945"/>
                <a:gd name="connsiteY30" fmla="*/ 411480 h 901065"/>
                <a:gd name="connsiteX31" fmla="*/ 554355 w 1464945"/>
                <a:gd name="connsiteY31" fmla="*/ 392430 h 901065"/>
                <a:gd name="connsiteX32" fmla="*/ 573405 w 1464945"/>
                <a:gd name="connsiteY32" fmla="*/ 386715 h 901065"/>
                <a:gd name="connsiteX33" fmla="*/ 573405 w 1464945"/>
                <a:gd name="connsiteY33" fmla="*/ 369570 h 901065"/>
                <a:gd name="connsiteX34" fmla="*/ 605790 w 1464945"/>
                <a:gd name="connsiteY34" fmla="*/ 369570 h 901065"/>
                <a:gd name="connsiteX35" fmla="*/ 603885 w 1464945"/>
                <a:gd name="connsiteY35" fmla="*/ 358140 h 901065"/>
                <a:gd name="connsiteX36" fmla="*/ 661035 w 1464945"/>
                <a:gd name="connsiteY36" fmla="*/ 358140 h 901065"/>
                <a:gd name="connsiteX37" fmla="*/ 655320 w 1464945"/>
                <a:gd name="connsiteY37" fmla="*/ 344805 h 901065"/>
                <a:gd name="connsiteX38" fmla="*/ 676275 w 1464945"/>
                <a:gd name="connsiteY38" fmla="*/ 346710 h 901065"/>
                <a:gd name="connsiteX39" fmla="*/ 676275 w 1464945"/>
                <a:gd name="connsiteY39" fmla="*/ 333375 h 901065"/>
                <a:gd name="connsiteX40" fmla="*/ 706755 w 1464945"/>
                <a:gd name="connsiteY40" fmla="*/ 333375 h 901065"/>
                <a:gd name="connsiteX41" fmla="*/ 708660 w 1464945"/>
                <a:gd name="connsiteY41" fmla="*/ 320040 h 901065"/>
                <a:gd name="connsiteX42" fmla="*/ 721995 w 1464945"/>
                <a:gd name="connsiteY42" fmla="*/ 320040 h 901065"/>
                <a:gd name="connsiteX43" fmla="*/ 721995 w 1464945"/>
                <a:gd name="connsiteY43" fmla="*/ 302895 h 901065"/>
                <a:gd name="connsiteX44" fmla="*/ 784860 w 1464945"/>
                <a:gd name="connsiteY44" fmla="*/ 302895 h 901065"/>
                <a:gd name="connsiteX45" fmla="*/ 786765 w 1464945"/>
                <a:gd name="connsiteY45" fmla="*/ 283845 h 901065"/>
                <a:gd name="connsiteX46" fmla="*/ 803910 w 1464945"/>
                <a:gd name="connsiteY46" fmla="*/ 281940 h 901065"/>
                <a:gd name="connsiteX47" fmla="*/ 802005 w 1464945"/>
                <a:gd name="connsiteY47" fmla="*/ 264795 h 901065"/>
                <a:gd name="connsiteX48" fmla="*/ 826770 w 1464945"/>
                <a:gd name="connsiteY48" fmla="*/ 264795 h 901065"/>
                <a:gd name="connsiteX49" fmla="*/ 826770 w 1464945"/>
                <a:gd name="connsiteY49" fmla="*/ 238125 h 901065"/>
                <a:gd name="connsiteX50" fmla="*/ 895350 w 1464945"/>
                <a:gd name="connsiteY50" fmla="*/ 238125 h 901065"/>
                <a:gd name="connsiteX51" fmla="*/ 897255 w 1464945"/>
                <a:gd name="connsiteY51" fmla="*/ 215265 h 901065"/>
                <a:gd name="connsiteX52" fmla="*/ 925830 w 1464945"/>
                <a:gd name="connsiteY52" fmla="*/ 213360 h 901065"/>
                <a:gd name="connsiteX53" fmla="*/ 925830 w 1464945"/>
                <a:gd name="connsiteY53" fmla="*/ 190500 h 901065"/>
                <a:gd name="connsiteX54" fmla="*/ 952500 w 1464945"/>
                <a:gd name="connsiteY54" fmla="*/ 190500 h 901065"/>
                <a:gd name="connsiteX55" fmla="*/ 952500 w 1464945"/>
                <a:gd name="connsiteY55" fmla="*/ 169545 h 901065"/>
                <a:gd name="connsiteX56" fmla="*/ 1038225 w 1464945"/>
                <a:gd name="connsiteY56" fmla="*/ 169545 h 901065"/>
                <a:gd name="connsiteX57" fmla="*/ 1043940 w 1464945"/>
                <a:gd name="connsiteY57" fmla="*/ 154305 h 901065"/>
                <a:gd name="connsiteX58" fmla="*/ 1072515 w 1464945"/>
                <a:gd name="connsiteY58" fmla="*/ 156210 h 901065"/>
                <a:gd name="connsiteX59" fmla="*/ 1076325 w 1464945"/>
                <a:gd name="connsiteY59" fmla="*/ 133350 h 901065"/>
                <a:gd name="connsiteX60" fmla="*/ 1114425 w 1464945"/>
                <a:gd name="connsiteY60" fmla="*/ 137160 h 901065"/>
                <a:gd name="connsiteX61" fmla="*/ 1120140 w 1464945"/>
                <a:gd name="connsiteY61" fmla="*/ 97155 h 901065"/>
                <a:gd name="connsiteX62" fmla="*/ 1184910 w 1464945"/>
                <a:gd name="connsiteY62" fmla="*/ 97155 h 901065"/>
                <a:gd name="connsiteX63" fmla="*/ 1183005 w 1464945"/>
                <a:gd name="connsiteY63" fmla="*/ 83820 h 901065"/>
                <a:gd name="connsiteX64" fmla="*/ 1247775 w 1464945"/>
                <a:gd name="connsiteY64" fmla="*/ 83820 h 901065"/>
                <a:gd name="connsiteX65" fmla="*/ 1251585 w 1464945"/>
                <a:gd name="connsiteY65" fmla="*/ 70485 h 901065"/>
                <a:gd name="connsiteX66" fmla="*/ 1327785 w 1464945"/>
                <a:gd name="connsiteY66" fmla="*/ 70485 h 901065"/>
                <a:gd name="connsiteX67" fmla="*/ 1327785 w 1464945"/>
                <a:gd name="connsiteY67" fmla="*/ 60960 h 901065"/>
                <a:gd name="connsiteX68" fmla="*/ 1367790 w 1464945"/>
                <a:gd name="connsiteY68" fmla="*/ 62865 h 901065"/>
                <a:gd name="connsiteX69" fmla="*/ 1369695 w 1464945"/>
                <a:gd name="connsiteY69" fmla="*/ 30480 h 901065"/>
                <a:gd name="connsiteX70" fmla="*/ 1426845 w 1464945"/>
                <a:gd name="connsiteY70" fmla="*/ 34290 h 901065"/>
                <a:gd name="connsiteX71" fmla="*/ 1432560 w 1464945"/>
                <a:gd name="connsiteY71" fmla="*/ 17145 h 901065"/>
                <a:gd name="connsiteX72" fmla="*/ 1464945 w 1464945"/>
                <a:gd name="connsiteY72" fmla="*/ 19050 h 901065"/>
                <a:gd name="connsiteX73" fmla="*/ 1464945 w 1464945"/>
                <a:gd name="connsiteY73" fmla="*/ 0 h 901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1464945" h="901065">
                  <a:moveTo>
                    <a:pt x="0" y="901065"/>
                  </a:moveTo>
                  <a:lnTo>
                    <a:pt x="0" y="824865"/>
                  </a:lnTo>
                  <a:lnTo>
                    <a:pt x="26670" y="824865"/>
                  </a:lnTo>
                  <a:lnTo>
                    <a:pt x="26670" y="792480"/>
                  </a:lnTo>
                  <a:lnTo>
                    <a:pt x="64770" y="792480"/>
                  </a:lnTo>
                  <a:lnTo>
                    <a:pt x="64770" y="767715"/>
                  </a:lnTo>
                  <a:lnTo>
                    <a:pt x="116205" y="767715"/>
                  </a:lnTo>
                  <a:lnTo>
                    <a:pt x="118110" y="733425"/>
                  </a:lnTo>
                  <a:lnTo>
                    <a:pt x="139065" y="733425"/>
                  </a:lnTo>
                  <a:lnTo>
                    <a:pt x="140970" y="702945"/>
                  </a:lnTo>
                  <a:lnTo>
                    <a:pt x="177165" y="704850"/>
                  </a:lnTo>
                  <a:lnTo>
                    <a:pt x="177165" y="681990"/>
                  </a:lnTo>
                  <a:lnTo>
                    <a:pt x="201930" y="680085"/>
                  </a:lnTo>
                  <a:lnTo>
                    <a:pt x="203835" y="649605"/>
                  </a:lnTo>
                  <a:lnTo>
                    <a:pt x="236220" y="651510"/>
                  </a:lnTo>
                  <a:lnTo>
                    <a:pt x="238125" y="619125"/>
                  </a:lnTo>
                  <a:lnTo>
                    <a:pt x="287655" y="619125"/>
                  </a:lnTo>
                  <a:lnTo>
                    <a:pt x="287655" y="594360"/>
                  </a:lnTo>
                  <a:lnTo>
                    <a:pt x="320040" y="594360"/>
                  </a:lnTo>
                  <a:lnTo>
                    <a:pt x="323850" y="546735"/>
                  </a:lnTo>
                  <a:lnTo>
                    <a:pt x="350520" y="548640"/>
                  </a:lnTo>
                  <a:lnTo>
                    <a:pt x="354330" y="512445"/>
                  </a:lnTo>
                  <a:lnTo>
                    <a:pt x="403860" y="510540"/>
                  </a:lnTo>
                  <a:lnTo>
                    <a:pt x="405765" y="485775"/>
                  </a:lnTo>
                  <a:lnTo>
                    <a:pt x="457200" y="485775"/>
                  </a:lnTo>
                  <a:lnTo>
                    <a:pt x="459105" y="459105"/>
                  </a:lnTo>
                  <a:lnTo>
                    <a:pt x="483870" y="459105"/>
                  </a:lnTo>
                  <a:lnTo>
                    <a:pt x="491490" y="422910"/>
                  </a:lnTo>
                  <a:lnTo>
                    <a:pt x="525780" y="422910"/>
                  </a:lnTo>
                  <a:lnTo>
                    <a:pt x="527685" y="407670"/>
                  </a:lnTo>
                  <a:lnTo>
                    <a:pt x="552450" y="411480"/>
                  </a:lnTo>
                  <a:lnTo>
                    <a:pt x="554355" y="392430"/>
                  </a:lnTo>
                  <a:lnTo>
                    <a:pt x="573405" y="386715"/>
                  </a:lnTo>
                  <a:lnTo>
                    <a:pt x="573405" y="369570"/>
                  </a:lnTo>
                  <a:lnTo>
                    <a:pt x="605790" y="369570"/>
                  </a:lnTo>
                  <a:lnTo>
                    <a:pt x="603885" y="358140"/>
                  </a:lnTo>
                  <a:lnTo>
                    <a:pt x="661035" y="358140"/>
                  </a:lnTo>
                  <a:lnTo>
                    <a:pt x="655320" y="344805"/>
                  </a:lnTo>
                  <a:lnTo>
                    <a:pt x="676275" y="346710"/>
                  </a:lnTo>
                  <a:lnTo>
                    <a:pt x="676275" y="333375"/>
                  </a:lnTo>
                  <a:lnTo>
                    <a:pt x="706755" y="333375"/>
                  </a:lnTo>
                  <a:lnTo>
                    <a:pt x="708660" y="320040"/>
                  </a:lnTo>
                  <a:lnTo>
                    <a:pt x="721995" y="320040"/>
                  </a:lnTo>
                  <a:lnTo>
                    <a:pt x="721995" y="302895"/>
                  </a:lnTo>
                  <a:lnTo>
                    <a:pt x="784860" y="302895"/>
                  </a:lnTo>
                  <a:lnTo>
                    <a:pt x="786765" y="283845"/>
                  </a:lnTo>
                  <a:lnTo>
                    <a:pt x="803910" y="281940"/>
                  </a:lnTo>
                  <a:lnTo>
                    <a:pt x="802005" y="264795"/>
                  </a:lnTo>
                  <a:lnTo>
                    <a:pt x="826770" y="264795"/>
                  </a:lnTo>
                  <a:lnTo>
                    <a:pt x="826770" y="238125"/>
                  </a:lnTo>
                  <a:lnTo>
                    <a:pt x="895350" y="238125"/>
                  </a:lnTo>
                  <a:lnTo>
                    <a:pt x="897255" y="215265"/>
                  </a:lnTo>
                  <a:lnTo>
                    <a:pt x="925830" y="213360"/>
                  </a:lnTo>
                  <a:lnTo>
                    <a:pt x="925830" y="190500"/>
                  </a:lnTo>
                  <a:lnTo>
                    <a:pt x="952500" y="190500"/>
                  </a:lnTo>
                  <a:lnTo>
                    <a:pt x="952500" y="169545"/>
                  </a:lnTo>
                  <a:lnTo>
                    <a:pt x="1038225" y="169545"/>
                  </a:lnTo>
                  <a:lnTo>
                    <a:pt x="1043940" y="154305"/>
                  </a:lnTo>
                  <a:lnTo>
                    <a:pt x="1072515" y="156210"/>
                  </a:lnTo>
                  <a:lnTo>
                    <a:pt x="1076325" y="133350"/>
                  </a:lnTo>
                  <a:lnTo>
                    <a:pt x="1114425" y="137160"/>
                  </a:lnTo>
                  <a:lnTo>
                    <a:pt x="1120140" y="97155"/>
                  </a:lnTo>
                  <a:lnTo>
                    <a:pt x="1184910" y="97155"/>
                  </a:lnTo>
                  <a:lnTo>
                    <a:pt x="1183005" y="83820"/>
                  </a:lnTo>
                  <a:lnTo>
                    <a:pt x="1247775" y="83820"/>
                  </a:lnTo>
                  <a:lnTo>
                    <a:pt x="1251585" y="70485"/>
                  </a:lnTo>
                  <a:lnTo>
                    <a:pt x="1327785" y="70485"/>
                  </a:lnTo>
                  <a:lnTo>
                    <a:pt x="1327785" y="60960"/>
                  </a:lnTo>
                  <a:lnTo>
                    <a:pt x="1367790" y="62865"/>
                  </a:lnTo>
                  <a:lnTo>
                    <a:pt x="1369695" y="30480"/>
                  </a:lnTo>
                  <a:lnTo>
                    <a:pt x="1426845" y="34290"/>
                  </a:lnTo>
                  <a:lnTo>
                    <a:pt x="1432560" y="17145"/>
                  </a:lnTo>
                  <a:lnTo>
                    <a:pt x="1464945" y="19050"/>
                  </a:lnTo>
                  <a:lnTo>
                    <a:pt x="1464945" y="0"/>
                  </a:lnTo>
                </a:path>
              </a:pathLst>
            </a:custGeom>
            <a:noFill/>
            <a:ln w="12700"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866536" y="2305133"/>
              <a:ext cx="21027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b="1" dirty="0"/>
                <a:t>Major GI bleeding</a:t>
              </a:r>
            </a:p>
          </p:txBody>
        </p:sp>
        <p:cxnSp>
          <p:nvCxnSpPr>
            <p:cNvPr id="45" name="Straight Connector 44"/>
            <p:cNvCxnSpPr/>
            <p:nvPr/>
          </p:nvCxnSpPr>
          <p:spPr>
            <a:xfrm>
              <a:off x="843205" y="2435938"/>
              <a:ext cx="0" cy="196503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840859" y="4403469"/>
              <a:ext cx="368690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94208" y="2834929"/>
              <a:ext cx="466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794208" y="4403469"/>
              <a:ext cx="466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2322493" y="4403469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594811" y="4403469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843205" y="4403469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757933" y="4415918"/>
              <a:ext cx="170544" cy="180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417760" y="4415918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60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118511" y="4415918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120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59794" y="4267350"/>
              <a:ext cx="263214" cy="2616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42776" y="2704124"/>
              <a:ext cx="380232" cy="2616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2.0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98011" y="4583112"/>
              <a:ext cx="3612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Follow-up time, days</a:t>
              </a:r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794208" y="3225451"/>
              <a:ext cx="466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794208" y="3617214"/>
              <a:ext cx="466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442776" y="3875978"/>
              <a:ext cx="380232" cy="2616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0.5</a:t>
              </a:r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794208" y="4006784"/>
              <a:ext cx="466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442776" y="3486409"/>
              <a:ext cx="380232" cy="2616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1.0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42776" y="3083104"/>
              <a:ext cx="380232" cy="2616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1.5</a:t>
              </a:r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3784989" y="4403469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3057307" y="4403469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2840982" y="4415918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180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581007" y="4415918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240</a:t>
              </a:r>
            </a:p>
          </p:txBody>
        </p:sp>
        <p:cxnSp>
          <p:nvCxnSpPr>
            <p:cNvPr id="76" name="Straight Connector 75"/>
            <p:cNvCxnSpPr/>
            <p:nvPr/>
          </p:nvCxnSpPr>
          <p:spPr>
            <a:xfrm>
              <a:off x="4521725" y="4403469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/>
            <p:cNvSpPr txBox="1"/>
            <p:nvPr/>
          </p:nvSpPr>
          <p:spPr>
            <a:xfrm>
              <a:off x="4317743" y="4415918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300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949909" y="2667600"/>
              <a:ext cx="1232717" cy="488722"/>
              <a:chOff x="949909" y="2667600"/>
              <a:chExt cx="1232717" cy="488722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1138750" y="2667600"/>
                <a:ext cx="10438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Rivaroxaban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1138750" y="2879323"/>
                <a:ext cx="9765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Dabigatran </a:t>
                </a:r>
              </a:p>
            </p:txBody>
          </p:sp>
          <p:cxnSp>
            <p:nvCxnSpPr>
              <p:cNvPr id="94" name="Straight Connector 93"/>
              <p:cNvCxnSpPr/>
              <p:nvPr/>
            </p:nvCxnSpPr>
            <p:spPr>
              <a:xfrm>
                <a:off x="949909" y="2810952"/>
                <a:ext cx="221456" cy="0"/>
              </a:xfrm>
              <a:prstGeom prst="line">
                <a:avLst/>
              </a:prstGeom>
              <a:ln w="25400" cap="rnd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949909" y="3028777"/>
                <a:ext cx="221456" cy="0"/>
              </a:xfrm>
              <a:prstGeom prst="line">
                <a:avLst/>
              </a:prstGeom>
              <a:ln w="25400" cap="rnd">
                <a:solidFill>
                  <a:schemeClr val="accent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35" name="Freeform 1034"/>
            <p:cNvSpPr/>
            <p:nvPr/>
          </p:nvSpPr>
          <p:spPr>
            <a:xfrm>
              <a:off x="3040141" y="2713512"/>
              <a:ext cx="1455420" cy="451485"/>
            </a:xfrm>
            <a:custGeom>
              <a:avLst/>
              <a:gdLst>
                <a:gd name="connsiteX0" fmla="*/ 0 w 1455420"/>
                <a:gd name="connsiteY0" fmla="*/ 449580 h 451485"/>
                <a:gd name="connsiteX1" fmla="*/ 120015 w 1455420"/>
                <a:gd name="connsiteY1" fmla="*/ 451485 h 451485"/>
                <a:gd name="connsiteX2" fmla="*/ 120015 w 1455420"/>
                <a:gd name="connsiteY2" fmla="*/ 434340 h 451485"/>
                <a:gd name="connsiteX3" fmla="*/ 163830 w 1455420"/>
                <a:gd name="connsiteY3" fmla="*/ 438150 h 451485"/>
                <a:gd name="connsiteX4" fmla="*/ 167640 w 1455420"/>
                <a:gd name="connsiteY4" fmla="*/ 411480 h 451485"/>
                <a:gd name="connsiteX5" fmla="*/ 259080 w 1455420"/>
                <a:gd name="connsiteY5" fmla="*/ 411480 h 451485"/>
                <a:gd name="connsiteX6" fmla="*/ 259080 w 1455420"/>
                <a:gd name="connsiteY6" fmla="*/ 392430 h 451485"/>
                <a:gd name="connsiteX7" fmla="*/ 323850 w 1455420"/>
                <a:gd name="connsiteY7" fmla="*/ 396240 h 451485"/>
                <a:gd name="connsiteX8" fmla="*/ 321945 w 1455420"/>
                <a:gd name="connsiteY8" fmla="*/ 377190 h 451485"/>
                <a:gd name="connsiteX9" fmla="*/ 403860 w 1455420"/>
                <a:gd name="connsiteY9" fmla="*/ 375285 h 451485"/>
                <a:gd name="connsiteX10" fmla="*/ 401955 w 1455420"/>
                <a:gd name="connsiteY10" fmla="*/ 363855 h 451485"/>
                <a:gd name="connsiteX11" fmla="*/ 478155 w 1455420"/>
                <a:gd name="connsiteY11" fmla="*/ 361950 h 451485"/>
                <a:gd name="connsiteX12" fmla="*/ 474345 w 1455420"/>
                <a:gd name="connsiteY12" fmla="*/ 302895 h 451485"/>
                <a:gd name="connsiteX13" fmla="*/ 554355 w 1455420"/>
                <a:gd name="connsiteY13" fmla="*/ 302895 h 451485"/>
                <a:gd name="connsiteX14" fmla="*/ 554355 w 1455420"/>
                <a:gd name="connsiteY14" fmla="*/ 291465 h 451485"/>
                <a:gd name="connsiteX15" fmla="*/ 613410 w 1455420"/>
                <a:gd name="connsiteY15" fmla="*/ 291465 h 451485"/>
                <a:gd name="connsiteX16" fmla="*/ 613410 w 1455420"/>
                <a:gd name="connsiteY16" fmla="*/ 272415 h 451485"/>
                <a:gd name="connsiteX17" fmla="*/ 659130 w 1455420"/>
                <a:gd name="connsiteY17" fmla="*/ 272415 h 451485"/>
                <a:gd name="connsiteX18" fmla="*/ 657225 w 1455420"/>
                <a:gd name="connsiteY18" fmla="*/ 249555 h 451485"/>
                <a:gd name="connsiteX19" fmla="*/ 737235 w 1455420"/>
                <a:gd name="connsiteY19" fmla="*/ 245745 h 451485"/>
                <a:gd name="connsiteX20" fmla="*/ 735330 w 1455420"/>
                <a:gd name="connsiteY20" fmla="*/ 220980 h 451485"/>
                <a:gd name="connsiteX21" fmla="*/ 777240 w 1455420"/>
                <a:gd name="connsiteY21" fmla="*/ 220980 h 451485"/>
                <a:gd name="connsiteX22" fmla="*/ 781050 w 1455420"/>
                <a:gd name="connsiteY22" fmla="*/ 186690 h 451485"/>
                <a:gd name="connsiteX23" fmla="*/ 803910 w 1455420"/>
                <a:gd name="connsiteY23" fmla="*/ 186690 h 451485"/>
                <a:gd name="connsiteX24" fmla="*/ 809625 w 1455420"/>
                <a:gd name="connsiteY24" fmla="*/ 169545 h 451485"/>
                <a:gd name="connsiteX25" fmla="*/ 872490 w 1455420"/>
                <a:gd name="connsiteY25" fmla="*/ 169545 h 451485"/>
                <a:gd name="connsiteX26" fmla="*/ 870585 w 1455420"/>
                <a:gd name="connsiteY26" fmla="*/ 137160 h 451485"/>
                <a:gd name="connsiteX27" fmla="*/ 899160 w 1455420"/>
                <a:gd name="connsiteY27" fmla="*/ 139065 h 451485"/>
                <a:gd name="connsiteX28" fmla="*/ 899160 w 1455420"/>
                <a:gd name="connsiteY28" fmla="*/ 127635 h 451485"/>
                <a:gd name="connsiteX29" fmla="*/ 914400 w 1455420"/>
                <a:gd name="connsiteY29" fmla="*/ 127635 h 451485"/>
                <a:gd name="connsiteX30" fmla="*/ 914400 w 1455420"/>
                <a:gd name="connsiteY30" fmla="*/ 108585 h 451485"/>
                <a:gd name="connsiteX31" fmla="*/ 1015365 w 1455420"/>
                <a:gd name="connsiteY31" fmla="*/ 108585 h 451485"/>
                <a:gd name="connsiteX32" fmla="*/ 1024890 w 1455420"/>
                <a:gd name="connsiteY32" fmla="*/ 97155 h 451485"/>
                <a:gd name="connsiteX33" fmla="*/ 1074420 w 1455420"/>
                <a:gd name="connsiteY33" fmla="*/ 100965 h 451485"/>
                <a:gd name="connsiteX34" fmla="*/ 1074420 w 1455420"/>
                <a:gd name="connsiteY34" fmla="*/ 85725 h 451485"/>
                <a:gd name="connsiteX35" fmla="*/ 1139190 w 1455420"/>
                <a:gd name="connsiteY35" fmla="*/ 87630 h 451485"/>
                <a:gd name="connsiteX36" fmla="*/ 1137285 w 1455420"/>
                <a:gd name="connsiteY36" fmla="*/ 80010 h 451485"/>
                <a:gd name="connsiteX37" fmla="*/ 1203960 w 1455420"/>
                <a:gd name="connsiteY37" fmla="*/ 80010 h 451485"/>
                <a:gd name="connsiteX38" fmla="*/ 1203960 w 1455420"/>
                <a:gd name="connsiteY38" fmla="*/ 70485 h 451485"/>
                <a:gd name="connsiteX39" fmla="*/ 1249680 w 1455420"/>
                <a:gd name="connsiteY39" fmla="*/ 68580 h 451485"/>
                <a:gd name="connsiteX40" fmla="*/ 1249680 w 1455420"/>
                <a:gd name="connsiteY40" fmla="*/ 51435 h 451485"/>
                <a:gd name="connsiteX41" fmla="*/ 1333500 w 1455420"/>
                <a:gd name="connsiteY41" fmla="*/ 53340 h 451485"/>
                <a:gd name="connsiteX42" fmla="*/ 1335405 w 1455420"/>
                <a:gd name="connsiteY42" fmla="*/ 15240 h 451485"/>
                <a:gd name="connsiteX43" fmla="*/ 1421130 w 1455420"/>
                <a:gd name="connsiteY43" fmla="*/ 15240 h 451485"/>
                <a:gd name="connsiteX44" fmla="*/ 1423035 w 1455420"/>
                <a:gd name="connsiteY44" fmla="*/ 0 h 451485"/>
                <a:gd name="connsiteX45" fmla="*/ 1455420 w 1455420"/>
                <a:gd name="connsiteY45" fmla="*/ 0 h 451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455420" h="451485">
                  <a:moveTo>
                    <a:pt x="0" y="449580"/>
                  </a:moveTo>
                  <a:lnTo>
                    <a:pt x="120015" y="451485"/>
                  </a:lnTo>
                  <a:lnTo>
                    <a:pt x="120015" y="434340"/>
                  </a:lnTo>
                  <a:lnTo>
                    <a:pt x="163830" y="438150"/>
                  </a:lnTo>
                  <a:lnTo>
                    <a:pt x="167640" y="411480"/>
                  </a:lnTo>
                  <a:lnTo>
                    <a:pt x="259080" y="411480"/>
                  </a:lnTo>
                  <a:lnTo>
                    <a:pt x="259080" y="392430"/>
                  </a:lnTo>
                  <a:lnTo>
                    <a:pt x="323850" y="396240"/>
                  </a:lnTo>
                  <a:lnTo>
                    <a:pt x="321945" y="377190"/>
                  </a:lnTo>
                  <a:lnTo>
                    <a:pt x="403860" y="375285"/>
                  </a:lnTo>
                  <a:lnTo>
                    <a:pt x="401955" y="363855"/>
                  </a:lnTo>
                  <a:lnTo>
                    <a:pt x="478155" y="361950"/>
                  </a:lnTo>
                  <a:lnTo>
                    <a:pt x="474345" y="302895"/>
                  </a:lnTo>
                  <a:lnTo>
                    <a:pt x="554355" y="302895"/>
                  </a:lnTo>
                  <a:lnTo>
                    <a:pt x="554355" y="291465"/>
                  </a:lnTo>
                  <a:lnTo>
                    <a:pt x="613410" y="291465"/>
                  </a:lnTo>
                  <a:lnTo>
                    <a:pt x="613410" y="272415"/>
                  </a:lnTo>
                  <a:lnTo>
                    <a:pt x="659130" y="272415"/>
                  </a:lnTo>
                  <a:lnTo>
                    <a:pt x="657225" y="249555"/>
                  </a:lnTo>
                  <a:lnTo>
                    <a:pt x="737235" y="245745"/>
                  </a:lnTo>
                  <a:lnTo>
                    <a:pt x="735330" y="220980"/>
                  </a:lnTo>
                  <a:lnTo>
                    <a:pt x="777240" y="220980"/>
                  </a:lnTo>
                  <a:lnTo>
                    <a:pt x="781050" y="186690"/>
                  </a:lnTo>
                  <a:lnTo>
                    <a:pt x="803910" y="186690"/>
                  </a:lnTo>
                  <a:lnTo>
                    <a:pt x="809625" y="169545"/>
                  </a:lnTo>
                  <a:lnTo>
                    <a:pt x="872490" y="169545"/>
                  </a:lnTo>
                  <a:lnTo>
                    <a:pt x="870585" y="137160"/>
                  </a:lnTo>
                  <a:lnTo>
                    <a:pt x="899160" y="139065"/>
                  </a:lnTo>
                  <a:lnTo>
                    <a:pt x="899160" y="127635"/>
                  </a:lnTo>
                  <a:lnTo>
                    <a:pt x="914400" y="127635"/>
                  </a:lnTo>
                  <a:lnTo>
                    <a:pt x="914400" y="108585"/>
                  </a:lnTo>
                  <a:lnTo>
                    <a:pt x="1015365" y="108585"/>
                  </a:lnTo>
                  <a:lnTo>
                    <a:pt x="1024890" y="97155"/>
                  </a:lnTo>
                  <a:lnTo>
                    <a:pt x="1074420" y="100965"/>
                  </a:lnTo>
                  <a:lnTo>
                    <a:pt x="1074420" y="85725"/>
                  </a:lnTo>
                  <a:lnTo>
                    <a:pt x="1139190" y="87630"/>
                  </a:lnTo>
                  <a:lnTo>
                    <a:pt x="1137285" y="80010"/>
                  </a:lnTo>
                  <a:lnTo>
                    <a:pt x="1203960" y="80010"/>
                  </a:lnTo>
                  <a:lnTo>
                    <a:pt x="1203960" y="70485"/>
                  </a:lnTo>
                  <a:lnTo>
                    <a:pt x="1249680" y="68580"/>
                  </a:lnTo>
                  <a:lnTo>
                    <a:pt x="1249680" y="51435"/>
                  </a:lnTo>
                  <a:lnTo>
                    <a:pt x="1333500" y="53340"/>
                  </a:lnTo>
                  <a:lnTo>
                    <a:pt x="1335405" y="15240"/>
                  </a:lnTo>
                  <a:lnTo>
                    <a:pt x="1421130" y="15240"/>
                  </a:lnTo>
                  <a:lnTo>
                    <a:pt x="1423035" y="0"/>
                  </a:lnTo>
                  <a:lnTo>
                    <a:pt x="1455420" y="0"/>
                  </a:lnTo>
                </a:path>
              </a:pathLst>
            </a:custGeom>
            <a:noFill/>
            <a:ln w="12700"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40" name="Freeform 1039"/>
            <p:cNvSpPr/>
            <p:nvPr/>
          </p:nvSpPr>
          <p:spPr>
            <a:xfrm>
              <a:off x="2464831" y="3163092"/>
              <a:ext cx="581025" cy="245745"/>
            </a:xfrm>
            <a:custGeom>
              <a:avLst/>
              <a:gdLst>
                <a:gd name="connsiteX0" fmla="*/ 0 w 581025"/>
                <a:gd name="connsiteY0" fmla="*/ 243840 h 245745"/>
                <a:gd name="connsiteX1" fmla="*/ 70485 w 581025"/>
                <a:gd name="connsiteY1" fmla="*/ 245745 h 245745"/>
                <a:gd name="connsiteX2" fmla="*/ 70485 w 581025"/>
                <a:gd name="connsiteY2" fmla="*/ 194310 h 245745"/>
                <a:gd name="connsiteX3" fmla="*/ 121920 w 581025"/>
                <a:gd name="connsiteY3" fmla="*/ 192405 h 245745"/>
                <a:gd name="connsiteX4" fmla="*/ 121920 w 581025"/>
                <a:gd name="connsiteY4" fmla="*/ 169545 h 245745"/>
                <a:gd name="connsiteX5" fmla="*/ 163830 w 581025"/>
                <a:gd name="connsiteY5" fmla="*/ 171450 h 245745"/>
                <a:gd name="connsiteX6" fmla="*/ 163830 w 581025"/>
                <a:gd name="connsiteY6" fmla="*/ 140970 h 245745"/>
                <a:gd name="connsiteX7" fmla="*/ 260985 w 581025"/>
                <a:gd name="connsiteY7" fmla="*/ 140970 h 245745"/>
                <a:gd name="connsiteX8" fmla="*/ 259080 w 581025"/>
                <a:gd name="connsiteY8" fmla="*/ 118110 h 245745"/>
                <a:gd name="connsiteX9" fmla="*/ 306705 w 581025"/>
                <a:gd name="connsiteY9" fmla="*/ 116205 h 245745"/>
                <a:gd name="connsiteX10" fmla="*/ 308610 w 581025"/>
                <a:gd name="connsiteY10" fmla="*/ 102870 h 245745"/>
                <a:gd name="connsiteX11" fmla="*/ 360045 w 581025"/>
                <a:gd name="connsiteY11" fmla="*/ 106680 h 245745"/>
                <a:gd name="connsiteX12" fmla="*/ 360045 w 581025"/>
                <a:gd name="connsiteY12" fmla="*/ 85725 h 245745"/>
                <a:gd name="connsiteX13" fmla="*/ 403860 w 581025"/>
                <a:gd name="connsiteY13" fmla="*/ 87630 h 245745"/>
                <a:gd name="connsiteX14" fmla="*/ 407670 w 581025"/>
                <a:gd name="connsiteY14" fmla="*/ 62865 h 245745"/>
                <a:gd name="connsiteX15" fmla="*/ 459105 w 581025"/>
                <a:gd name="connsiteY15" fmla="*/ 68580 h 245745"/>
                <a:gd name="connsiteX16" fmla="*/ 457200 w 581025"/>
                <a:gd name="connsiteY16" fmla="*/ 32385 h 245745"/>
                <a:gd name="connsiteX17" fmla="*/ 541020 w 581025"/>
                <a:gd name="connsiteY17" fmla="*/ 36195 h 245745"/>
                <a:gd name="connsiteX18" fmla="*/ 539115 w 581025"/>
                <a:gd name="connsiteY18" fmla="*/ 7620 h 245745"/>
                <a:gd name="connsiteX19" fmla="*/ 573405 w 581025"/>
                <a:gd name="connsiteY19" fmla="*/ 11430 h 245745"/>
                <a:gd name="connsiteX20" fmla="*/ 581025 w 581025"/>
                <a:gd name="connsiteY20" fmla="*/ 0 h 245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581025" h="245745">
                  <a:moveTo>
                    <a:pt x="0" y="243840"/>
                  </a:moveTo>
                  <a:lnTo>
                    <a:pt x="70485" y="245745"/>
                  </a:lnTo>
                  <a:lnTo>
                    <a:pt x="70485" y="194310"/>
                  </a:lnTo>
                  <a:lnTo>
                    <a:pt x="121920" y="192405"/>
                  </a:lnTo>
                  <a:lnTo>
                    <a:pt x="121920" y="169545"/>
                  </a:lnTo>
                  <a:lnTo>
                    <a:pt x="163830" y="171450"/>
                  </a:lnTo>
                  <a:lnTo>
                    <a:pt x="163830" y="140970"/>
                  </a:lnTo>
                  <a:lnTo>
                    <a:pt x="260985" y="140970"/>
                  </a:lnTo>
                  <a:lnTo>
                    <a:pt x="259080" y="118110"/>
                  </a:lnTo>
                  <a:lnTo>
                    <a:pt x="306705" y="116205"/>
                  </a:lnTo>
                  <a:lnTo>
                    <a:pt x="308610" y="102870"/>
                  </a:lnTo>
                  <a:lnTo>
                    <a:pt x="360045" y="106680"/>
                  </a:lnTo>
                  <a:lnTo>
                    <a:pt x="360045" y="85725"/>
                  </a:lnTo>
                  <a:lnTo>
                    <a:pt x="403860" y="87630"/>
                  </a:lnTo>
                  <a:lnTo>
                    <a:pt x="407670" y="62865"/>
                  </a:lnTo>
                  <a:lnTo>
                    <a:pt x="459105" y="68580"/>
                  </a:lnTo>
                  <a:lnTo>
                    <a:pt x="457200" y="32385"/>
                  </a:lnTo>
                  <a:lnTo>
                    <a:pt x="541020" y="36195"/>
                  </a:lnTo>
                  <a:lnTo>
                    <a:pt x="539115" y="7620"/>
                  </a:lnTo>
                  <a:lnTo>
                    <a:pt x="573405" y="11430"/>
                  </a:lnTo>
                  <a:lnTo>
                    <a:pt x="581025" y="0"/>
                  </a:lnTo>
                </a:path>
              </a:pathLst>
            </a:custGeom>
            <a:noFill/>
            <a:ln w="12700"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858916" y="3270316"/>
              <a:ext cx="3660777" cy="1169126"/>
              <a:chOff x="5173980" y="3265714"/>
              <a:chExt cx="3660777" cy="1169126"/>
            </a:xfrm>
          </p:grpSpPr>
          <p:sp>
            <p:nvSpPr>
              <p:cNvPr id="4" name="Freeform 3"/>
              <p:cNvSpPr/>
              <p:nvPr/>
            </p:nvSpPr>
            <p:spPr>
              <a:xfrm>
                <a:off x="6822010" y="3265714"/>
                <a:ext cx="2012747" cy="455867"/>
              </a:xfrm>
              <a:custGeom>
                <a:avLst/>
                <a:gdLst>
                  <a:gd name="connsiteX0" fmla="*/ 2012747 w 2012747"/>
                  <a:gd name="connsiteY0" fmla="*/ 0 h 455867"/>
                  <a:gd name="connsiteX1" fmla="*/ 1930104 w 2012747"/>
                  <a:gd name="connsiteY1" fmla="*/ 0 h 455867"/>
                  <a:gd name="connsiteX2" fmla="*/ 1930104 w 2012747"/>
                  <a:gd name="connsiteY2" fmla="*/ 31991 h 455867"/>
                  <a:gd name="connsiteX3" fmla="*/ 1887450 w 2012747"/>
                  <a:gd name="connsiteY3" fmla="*/ 26659 h 455867"/>
                  <a:gd name="connsiteX4" fmla="*/ 1887450 w 2012747"/>
                  <a:gd name="connsiteY4" fmla="*/ 39989 h 455867"/>
                  <a:gd name="connsiteX5" fmla="*/ 1860791 w 2012747"/>
                  <a:gd name="connsiteY5" fmla="*/ 39989 h 455867"/>
                  <a:gd name="connsiteX6" fmla="*/ 1860791 w 2012747"/>
                  <a:gd name="connsiteY6" fmla="*/ 55984 h 455867"/>
                  <a:gd name="connsiteX7" fmla="*/ 1746158 w 2012747"/>
                  <a:gd name="connsiteY7" fmla="*/ 53318 h 455867"/>
                  <a:gd name="connsiteX8" fmla="*/ 1746158 w 2012747"/>
                  <a:gd name="connsiteY8" fmla="*/ 74645 h 455867"/>
                  <a:gd name="connsiteX9" fmla="*/ 1527555 w 2012747"/>
                  <a:gd name="connsiteY9" fmla="*/ 74645 h 455867"/>
                  <a:gd name="connsiteX10" fmla="*/ 1527555 w 2012747"/>
                  <a:gd name="connsiteY10" fmla="*/ 95972 h 455867"/>
                  <a:gd name="connsiteX11" fmla="*/ 1383597 w 2012747"/>
                  <a:gd name="connsiteY11" fmla="*/ 98638 h 455867"/>
                  <a:gd name="connsiteX12" fmla="*/ 1380931 w 2012747"/>
                  <a:gd name="connsiteY12" fmla="*/ 106636 h 455867"/>
                  <a:gd name="connsiteX13" fmla="*/ 1332945 w 2012747"/>
                  <a:gd name="connsiteY13" fmla="*/ 106636 h 455867"/>
                  <a:gd name="connsiteX14" fmla="*/ 1332945 w 2012747"/>
                  <a:gd name="connsiteY14" fmla="*/ 114634 h 455867"/>
                  <a:gd name="connsiteX15" fmla="*/ 1300954 w 2012747"/>
                  <a:gd name="connsiteY15" fmla="*/ 114634 h 455867"/>
                  <a:gd name="connsiteX16" fmla="*/ 1300954 w 2012747"/>
                  <a:gd name="connsiteY16" fmla="*/ 127963 h 455867"/>
                  <a:gd name="connsiteX17" fmla="*/ 1196985 w 2012747"/>
                  <a:gd name="connsiteY17" fmla="*/ 127963 h 455867"/>
                  <a:gd name="connsiteX18" fmla="*/ 1196985 w 2012747"/>
                  <a:gd name="connsiteY18" fmla="*/ 141292 h 455867"/>
                  <a:gd name="connsiteX19" fmla="*/ 1175658 w 2012747"/>
                  <a:gd name="connsiteY19" fmla="*/ 141292 h 455867"/>
                  <a:gd name="connsiteX20" fmla="*/ 1175658 w 2012747"/>
                  <a:gd name="connsiteY20" fmla="*/ 154622 h 455867"/>
                  <a:gd name="connsiteX21" fmla="*/ 1122340 w 2012747"/>
                  <a:gd name="connsiteY21" fmla="*/ 157288 h 455867"/>
                  <a:gd name="connsiteX22" fmla="*/ 1122340 w 2012747"/>
                  <a:gd name="connsiteY22" fmla="*/ 167951 h 455867"/>
                  <a:gd name="connsiteX23" fmla="*/ 1045029 w 2012747"/>
                  <a:gd name="connsiteY23" fmla="*/ 167951 h 455867"/>
                  <a:gd name="connsiteX24" fmla="*/ 1045029 w 2012747"/>
                  <a:gd name="connsiteY24" fmla="*/ 178615 h 455867"/>
                  <a:gd name="connsiteX25" fmla="*/ 999709 w 2012747"/>
                  <a:gd name="connsiteY25" fmla="*/ 178615 h 455867"/>
                  <a:gd name="connsiteX26" fmla="*/ 999709 w 2012747"/>
                  <a:gd name="connsiteY26" fmla="*/ 197276 h 455867"/>
                  <a:gd name="connsiteX27" fmla="*/ 919732 w 2012747"/>
                  <a:gd name="connsiteY27" fmla="*/ 199942 h 455867"/>
                  <a:gd name="connsiteX28" fmla="*/ 917066 w 2012747"/>
                  <a:gd name="connsiteY28" fmla="*/ 210606 h 455867"/>
                  <a:gd name="connsiteX29" fmla="*/ 855751 w 2012747"/>
                  <a:gd name="connsiteY29" fmla="*/ 210606 h 455867"/>
                  <a:gd name="connsiteX30" fmla="*/ 853085 w 2012747"/>
                  <a:gd name="connsiteY30" fmla="*/ 215937 h 455867"/>
                  <a:gd name="connsiteX31" fmla="*/ 754447 w 2012747"/>
                  <a:gd name="connsiteY31" fmla="*/ 218603 h 455867"/>
                  <a:gd name="connsiteX32" fmla="*/ 751781 w 2012747"/>
                  <a:gd name="connsiteY32" fmla="*/ 229267 h 455867"/>
                  <a:gd name="connsiteX33" fmla="*/ 722456 w 2012747"/>
                  <a:gd name="connsiteY33" fmla="*/ 229267 h 455867"/>
                  <a:gd name="connsiteX34" fmla="*/ 722456 w 2012747"/>
                  <a:gd name="connsiteY34" fmla="*/ 239930 h 455867"/>
                  <a:gd name="connsiteX35" fmla="*/ 703795 w 2012747"/>
                  <a:gd name="connsiteY35" fmla="*/ 239930 h 455867"/>
                  <a:gd name="connsiteX36" fmla="*/ 703795 w 2012747"/>
                  <a:gd name="connsiteY36" fmla="*/ 261257 h 455867"/>
                  <a:gd name="connsiteX37" fmla="*/ 645146 w 2012747"/>
                  <a:gd name="connsiteY37" fmla="*/ 261257 h 455867"/>
                  <a:gd name="connsiteX38" fmla="*/ 647812 w 2012747"/>
                  <a:gd name="connsiteY38" fmla="*/ 285250 h 455867"/>
                  <a:gd name="connsiteX39" fmla="*/ 589162 w 2012747"/>
                  <a:gd name="connsiteY39" fmla="*/ 282585 h 455867"/>
                  <a:gd name="connsiteX40" fmla="*/ 586496 w 2012747"/>
                  <a:gd name="connsiteY40" fmla="*/ 287916 h 455867"/>
                  <a:gd name="connsiteX41" fmla="*/ 495856 w 2012747"/>
                  <a:gd name="connsiteY41" fmla="*/ 290582 h 455867"/>
                  <a:gd name="connsiteX42" fmla="*/ 495856 w 2012747"/>
                  <a:gd name="connsiteY42" fmla="*/ 319907 h 455867"/>
                  <a:gd name="connsiteX43" fmla="*/ 466531 w 2012747"/>
                  <a:gd name="connsiteY43" fmla="*/ 319907 h 455867"/>
                  <a:gd name="connsiteX44" fmla="*/ 466531 w 2012747"/>
                  <a:gd name="connsiteY44" fmla="*/ 330571 h 455867"/>
                  <a:gd name="connsiteX45" fmla="*/ 378557 w 2012747"/>
                  <a:gd name="connsiteY45" fmla="*/ 330571 h 455867"/>
                  <a:gd name="connsiteX46" fmla="*/ 378557 w 2012747"/>
                  <a:gd name="connsiteY46" fmla="*/ 346566 h 455867"/>
                  <a:gd name="connsiteX47" fmla="*/ 330571 w 2012747"/>
                  <a:gd name="connsiteY47" fmla="*/ 341234 h 455867"/>
                  <a:gd name="connsiteX48" fmla="*/ 309244 w 2012747"/>
                  <a:gd name="connsiteY48" fmla="*/ 354564 h 455867"/>
                  <a:gd name="connsiteX49" fmla="*/ 309244 w 2012747"/>
                  <a:gd name="connsiteY49" fmla="*/ 375891 h 455867"/>
                  <a:gd name="connsiteX50" fmla="*/ 245262 w 2012747"/>
                  <a:gd name="connsiteY50" fmla="*/ 378557 h 455867"/>
                  <a:gd name="connsiteX51" fmla="*/ 245262 w 2012747"/>
                  <a:gd name="connsiteY51" fmla="*/ 394552 h 455867"/>
                  <a:gd name="connsiteX52" fmla="*/ 197276 w 2012747"/>
                  <a:gd name="connsiteY52" fmla="*/ 394552 h 455867"/>
                  <a:gd name="connsiteX53" fmla="*/ 197276 w 2012747"/>
                  <a:gd name="connsiteY53" fmla="*/ 410547 h 455867"/>
                  <a:gd name="connsiteX54" fmla="*/ 167952 w 2012747"/>
                  <a:gd name="connsiteY54" fmla="*/ 410547 h 455867"/>
                  <a:gd name="connsiteX55" fmla="*/ 167952 w 2012747"/>
                  <a:gd name="connsiteY55" fmla="*/ 418545 h 455867"/>
                  <a:gd name="connsiteX56" fmla="*/ 114634 w 2012747"/>
                  <a:gd name="connsiteY56" fmla="*/ 415879 h 455867"/>
                  <a:gd name="connsiteX57" fmla="*/ 114634 w 2012747"/>
                  <a:gd name="connsiteY57" fmla="*/ 434540 h 455867"/>
                  <a:gd name="connsiteX58" fmla="*/ 109302 w 2012747"/>
                  <a:gd name="connsiteY58" fmla="*/ 431874 h 455867"/>
                  <a:gd name="connsiteX59" fmla="*/ 85309 w 2012747"/>
                  <a:gd name="connsiteY59" fmla="*/ 431874 h 455867"/>
                  <a:gd name="connsiteX60" fmla="*/ 85309 w 2012747"/>
                  <a:gd name="connsiteY60" fmla="*/ 445204 h 455867"/>
                  <a:gd name="connsiteX61" fmla="*/ 47987 w 2012747"/>
                  <a:gd name="connsiteY61" fmla="*/ 442538 h 455867"/>
                  <a:gd name="connsiteX62" fmla="*/ 45321 w 2012747"/>
                  <a:gd name="connsiteY62" fmla="*/ 455867 h 455867"/>
                  <a:gd name="connsiteX63" fmla="*/ 0 w 2012747"/>
                  <a:gd name="connsiteY63" fmla="*/ 455867 h 4558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</a:cxnLst>
                <a:rect l="l" t="t" r="r" b="b"/>
                <a:pathLst>
                  <a:path w="2012747" h="455867">
                    <a:moveTo>
                      <a:pt x="2012747" y="0"/>
                    </a:moveTo>
                    <a:lnTo>
                      <a:pt x="1930104" y="0"/>
                    </a:lnTo>
                    <a:lnTo>
                      <a:pt x="1930104" y="31991"/>
                    </a:lnTo>
                    <a:lnTo>
                      <a:pt x="1887450" y="26659"/>
                    </a:lnTo>
                    <a:lnTo>
                      <a:pt x="1887450" y="39989"/>
                    </a:lnTo>
                    <a:lnTo>
                      <a:pt x="1860791" y="39989"/>
                    </a:lnTo>
                    <a:lnTo>
                      <a:pt x="1860791" y="55984"/>
                    </a:lnTo>
                    <a:lnTo>
                      <a:pt x="1746158" y="53318"/>
                    </a:lnTo>
                    <a:lnTo>
                      <a:pt x="1746158" y="74645"/>
                    </a:lnTo>
                    <a:lnTo>
                      <a:pt x="1527555" y="74645"/>
                    </a:lnTo>
                    <a:lnTo>
                      <a:pt x="1527555" y="95972"/>
                    </a:lnTo>
                    <a:lnTo>
                      <a:pt x="1383597" y="98638"/>
                    </a:lnTo>
                    <a:lnTo>
                      <a:pt x="1380931" y="106636"/>
                    </a:lnTo>
                    <a:lnTo>
                      <a:pt x="1332945" y="106636"/>
                    </a:lnTo>
                    <a:lnTo>
                      <a:pt x="1332945" y="114634"/>
                    </a:lnTo>
                    <a:lnTo>
                      <a:pt x="1300954" y="114634"/>
                    </a:lnTo>
                    <a:lnTo>
                      <a:pt x="1300954" y="127963"/>
                    </a:lnTo>
                    <a:lnTo>
                      <a:pt x="1196985" y="127963"/>
                    </a:lnTo>
                    <a:lnTo>
                      <a:pt x="1196985" y="141292"/>
                    </a:lnTo>
                    <a:lnTo>
                      <a:pt x="1175658" y="141292"/>
                    </a:lnTo>
                    <a:lnTo>
                      <a:pt x="1175658" y="154622"/>
                    </a:lnTo>
                    <a:lnTo>
                      <a:pt x="1122340" y="157288"/>
                    </a:lnTo>
                    <a:lnTo>
                      <a:pt x="1122340" y="167951"/>
                    </a:lnTo>
                    <a:lnTo>
                      <a:pt x="1045029" y="167951"/>
                    </a:lnTo>
                    <a:lnTo>
                      <a:pt x="1045029" y="178615"/>
                    </a:lnTo>
                    <a:lnTo>
                      <a:pt x="999709" y="178615"/>
                    </a:lnTo>
                    <a:lnTo>
                      <a:pt x="999709" y="197276"/>
                    </a:lnTo>
                    <a:lnTo>
                      <a:pt x="919732" y="199942"/>
                    </a:lnTo>
                    <a:lnTo>
                      <a:pt x="917066" y="210606"/>
                    </a:lnTo>
                    <a:lnTo>
                      <a:pt x="855751" y="210606"/>
                    </a:lnTo>
                    <a:lnTo>
                      <a:pt x="853085" y="215937"/>
                    </a:lnTo>
                    <a:lnTo>
                      <a:pt x="754447" y="218603"/>
                    </a:lnTo>
                    <a:lnTo>
                      <a:pt x="751781" y="229267"/>
                    </a:lnTo>
                    <a:lnTo>
                      <a:pt x="722456" y="229267"/>
                    </a:lnTo>
                    <a:lnTo>
                      <a:pt x="722456" y="239930"/>
                    </a:lnTo>
                    <a:lnTo>
                      <a:pt x="703795" y="239930"/>
                    </a:lnTo>
                    <a:lnTo>
                      <a:pt x="703795" y="261257"/>
                    </a:lnTo>
                    <a:lnTo>
                      <a:pt x="645146" y="261257"/>
                    </a:lnTo>
                    <a:lnTo>
                      <a:pt x="647812" y="285250"/>
                    </a:lnTo>
                    <a:lnTo>
                      <a:pt x="589162" y="282585"/>
                    </a:lnTo>
                    <a:lnTo>
                      <a:pt x="586496" y="287916"/>
                    </a:lnTo>
                    <a:lnTo>
                      <a:pt x="495856" y="290582"/>
                    </a:lnTo>
                    <a:lnTo>
                      <a:pt x="495856" y="319907"/>
                    </a:lnTo>
                    <a:lnTo>
                      <a:pt x="466531" y="319907"/>
                    </a:lnTo>
                    <a:lnTo>
                      <a:pt x="466531" y="330571"/>
                    </a:lnTo>
                    <a:lnTo>
                      <a:pt x="378557" y="330571"/>
                    </a:lnTo>
                    <a:lnTo>
                      <a:pt x="378557" y="346566"/>
                    </a:lnTo>
                    <a:lnTo>
                      <a:pt x="330571" y="341234"/>
                    </a:lnTo>
                    <a:lnTo>
                      <a:pt x="309244" y="354564"/>
                    </a:lnTo>
                    <a:lnTo>
                      <a:pt x="309244" y="375891"/>
                    </a:lnTo>
                    <a:lnTo>
                      <a:pt x="245262" y="378557"/>
                    </a:lnTo>
                    <a:lnTo>
                      <a:pt x="245262" y="394552"/>
                    </a:lnTo>
                    <a:lnTo>
                      <a:pt x="197276" y="394552"/>
                    </a:lnTo>
                    <a:lnTo>
                      <a:pt x="197276" y="410547"/>
                    </a:lnTo>
                    <a:lnTo>
                      <a:pt x="167952" y="410547"/>
                    </a:lnTo>
                    <a:lnTo>
                      <a:pt x="167952" y="418545"/>
                    </a:lnTo>
                    <a:lnTo>
                      <a:pt x="114634" y="415879"/>
                    </a:lnTo>
                    <a:lnTo>
                      <a:pt x="114634" y="434540"/>
                    </a:lnTo>
                    <a:lnTo>
                      <a:pt x="109302" y="431874"/>
                    </a:lnTo>
                    <a:lnTo>
                      <a:pt x="85309" y="431874"/>
                    </a:lnTo>
                    <a:lnTo>
                      <a:pt x="85309" y="445204"/>
                    </a:lnTo>
                    <a:lnTo>
                      <a:pt x="47987" y="442538"/>
                    </a:lnTo>
                    <a:lnTo>
                      <a:pt x="45321" y="455867"/>
                    </a:lnTo>
                    <a:lnTo>
                      <a:pt x="0" y="455867"/>
                    </a:lnTo>
                  </a:path>
                </a:pathLst>
              </a:custGeom>
              <a:noFill/>
              <a:ln w="12700">
                <a:solidFill>
                  <a:schemeClr val="accent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5173980" y="3720465"/>
                <a:ext cx="1649730" cy="714375"/>
              </a:xfrm>
              <a:custGeom>
                <a:avLst/>
                <a:gdLst>
                  <a:gd name="connsiteX0" fmla="*/ 0 w 1649730"/>
                  <a:gd name="connsiteY0" fmla="*/ 714375 h 714375"/>
                  <a:gd name="connsiteX1" fmla="*/ 0 w 1649730"/>
                  <a:gd name="connsiteY1" fmla="*/ 659130 h 714375"/>
                  <a:gd name="connsiteX2" fmla="*/ 17145 w 1649730"/>
                  <a:gd name="connsiteY2" fmla="*/ 662940 h 714375"/>
                  <a:gd name="connsiteX3" fmla="*/ 15240 w 1649730"/>
                  <a:gd name="connsiteY3" fmla="*/ 645795 h 714375"/>
                  <a:gd name="connsiteX4" fmla="*/ 32385 w 1649730"/>
                  <a:gd name="connsiteY4" fmla="*/ 647700 h 714375"/>
                  <a:gd name="connsiteX5" fmla="*/ 30480 w 1649730"/>
                  <a:gd name="connsiteY5" fmla="*/ 622935 h 714375"/>
                  <a:gd name="connsiteX6" fmla="*/ 51435 w 1649730"/>
                  <a:gd name="connsiteY6" fmla="*/ 624840 h 714375"/>
                  <a:gd name="connsiteX7" fmla="*/ 53340 w 1649730"/>
                  <a:gd name="connsiteY7" fmla="*/ 598170 h 714375"/>
                  <a:gd name="connsiteX8" fmla="*/ 91440 w 1649730"/>
                  <a:gd name="connsiteY8" fmla="*/ 596265 h 714375"/>
                  <a:gd name="connsiteX9" fmla="*/ 89535 w 1649730"/>
                  <a:gd name="connsiteY9" fmla="*/ 581025 h 714375"/>
                  <a:gd name="connsiteX10" fmla="*/ 106680 w 1649730"/>
                  <a:gd name="connsiteY10" fmla="*/ 579120 h 714375"/>
                  <a:gd name="connsiteX11" fmla="*/ 104775 w 1649730"/>
                  <a:gd name="connsiteY11" fmla="*/ 561975 h 714375"/>
                  <a:gd name="connsiteX12" fmla="*/ 135255 w 1649730"/>
                  <a:gd name="connsiteY12" fmla="*/ 561975 h 714375"/>
                  <a:gd name="connsiteX13" fmla="*/ 135255 w 1649730"/>
                  <a:gd name="connsiteY13" fmla="*/ 541020 h 714375"/>
                  <a:gd name="connsiteX14" fmla="*/ 160020 w 1649730"/>
                  <a:gd name="connsiteY14" fmla="*/ 542925 h 714375"/>
                  <a:gd name="connsiteX15" fmla="*/ 158115 w 1649730"/>
                  <a:gd name="connsiteY15" fmla="*/ 525780 h 714375"/>
                  <a:gd name="connsiteX16" fmla="*/ 192405 w 1649730"/>
                  <a:gd name="connsiteY16" fmla="*/ 525780 h 714375"/>
                  <a:gd name="connsiteX17" fmla="*/ 192405 w 1649730"/>
                  <a:gd name="connsiteY17" fmla="*/ 504825 h 714375"/>
                  <a:gd name="connsiteX18" fmla="*/ 228600 w 1649730"/>
                  <a:gd name="connsiteY18" fmla="*/ 504825 h 714375"/>
                  <a:gd name="connsiteX19" fmla="*/ 232410 w 1649730"/>
                  <a:gd name="connsiteY19" fmla="*/ 485775 h 714375"/>
                  <a:gd name="connsiteX20" fmla="*/ 259080 w 1649730"/>
                  <a:gd name="connsiteY20" fmla="*/ 485775 h 714375"/>
                  <a:gd name="connsiteX21" fmla="*/ 255270 w 1649730"/>
                  <a:gd name="connsiteY21" fmla="*/ 468630 h 714375"/>
                  <a:gd name="connsiteX22" fmla="*/ 283845 w 1649730"/>
                  <a:gd name="connsiteY22" fmla="*/ 468630 h 714375"/>
                  <a:gd name="connsiteX23" fmla="*/ 308610 w 1649730"/>
                  <a:gd name="connsiteY23" fmla="*/ 449580 h 714375"/>
                  <a:gd name="connsiteX24" fmla="*/ 329565 w 1649730"/>
                  <a:gd name="connsiteY24" fmla="*/ 451485 h 714375"/>
                  <a:gd name="connsiteX25" fmla="*/ 329565 w 1649730"/>
                  <a:gd name="connsiteY25" fmla="*/ 422910 h 714375"/>
                  <a:gd name="connsiteX26" fmla="*/ 350520 w 1649730"/>
                  <a:gd name="connsiteY26" fmla="*/ 421005 h 714375"/>
                  <a:gd name="connsiteX27" fmla="*/ 350520 w 1649730"/>
                  <a:gd name="connsiteY27" fmla="*/ 413385 h 714375"/>
                  <a:gd name="connsiteX28" fmla="*/ 394335 w 1649730"/>
                  <a:gd name="connsiteY28" fmla="*/ 413385 h 714375"/>
                  <a:gd name="connsiteX29" fmla="*/ 394335 w 1649730"/>
                  <a:gd name="connsiteY29" fmla="*/ 400050 h 714375"/>
                  <a:gd name="connsiteX30" fmla="*/ 436245 w 1649730"/>
                  <a:gd name="connsiteY30" fmla="*/ 400050 h 714375"/>
                  <a:gd name="connsiteX31" fmla="*/ 436245 w 1649730"/>
                  <a:gd name="connsiteY31" fmla="*/ 377190 h 714375"/>
                  <a:gd name="connsiteX32" fmla="*/ 459105 w 1649730"/>
                  <a:gd name="connsiteY32" fmla="*/ 377190 h 714375"/>
                  <a:gd name="connsiteX33" fmla="*/ 459105 w 1649730"/>
                  <a:gd name="connsiteY33" fmla="*/ 371475 h 714375"/>
                  <a:gd name="connsiteX34" fmla="*/ 495300 w 1649730"/>
                  <a:gd name="connsiteY34" fmla="*/ 369570 h 714375"/>
                  <a:gd name="connsiteX35" fmla="*/ 497205 w 1649730"/>
                  <a:gd name="connsiteY35" fmla="*/ 352425 h 714375"/>
                  <a:gd name="connsiteX36" fmla="*/ 518160 w 1649730"/>
                  <a:gd name="connsiteY36" fmla="*/ 358140 h 714375"/>
                  <a:gd name="connsiteX37" fmla="*/ 527685 w 1649730"/>
                  <a:gd name="connsiteY37" fmla="*/ 344805 h 714375"/>
                  <a:gd name="connsiteX38" fmla="*/ 542925 w 1649730"/>
                  <a:gd name="connsiteY38" fmla="*/ 346710 h 714375"/>
                  <a:gd name="connsiteX39" fmla="*/ 544830 w 1649730"/>
                  <a:gd name="connsiteY39" fmla="*/ 331470 h 714375"/>
                  <a:gd name="connsiteX40" fmla="*/ 607695 w 1649730"/>
                  <a:gd name="connsiteY40" fmla="*/ 333375 h 714375"/>
                  <a:gd name="connsiteX41" fmla="*/ 607695 w 1649730"/>
                  <a:gd name="connsiteY41" fmla="*/ 320040 h 714375"/>
                  <a:gd name="connsiteX42" fmla="*/ 632460 w 1649730"/>
                  <a:gd name="connsiteY42" fmla="*/ 320040 h 714375"/>
                  <a:gd name="connsiteX43" fmla="*/ 645795 w 1649730"/>
                  <a:gd name="connsiteY43" fmla="*/ 308610 h 714375"/>
                  <a:gd name="connsiteX44" fmla="*/ 670560 w 1649730"/>
                  <a:gd name="connsiteY44" fmla="*/ 314325 h 714375"/>
                  <a:gd name="connsiteX45" fmla="*/ 689610 w 1649730"/>
                  <a:gd name="connsiteY45" fmla="*/ 295275 h 714375"/>
                  <a:gd name="connsiteX46" fmla="*/ 720090 w 1649730"/>
                  <a:gd name="connsiteY46" fmla="*/ 295275 h 714375"/>
                  <a:gd name="connsiteX47" fmla="*/ 731520 w 1649730"/>
                  <a:gd name="connsiteY47" fmla="*/ 280035 h 714375"/>
                  <a:gd name="connsiteX48" fmla="*/ 731520 w 1649730"/>
                  <a:gd name="connsiteY48" fmla="*/ 266700 h 714375"/>
                  <a:gd name="connsiteX49" fmla="*/ 771525 w 1649730"/>
                  <a:gd name="connsiteY49" fmla="*/ 266700 h 714375"/>
                  <a:gd name="connsiteX50" fmla="*/ 769620 w 1649730"/>
                  <a:gd name="connsiteY50" fmla="*/ 255270 h 714375"/>
                  <a:gd name="connsiteX51" fmla="*/ 792480 w 1649730"/>
                  <a:gd name="connsiteY51" fmla="*/ 255270 h 714375"/>
                  <a:gd name="connsiteX52" fmla="*/ 809625 w 1649730"/>
                  <a:gd name="connsiteY52" fmla="*/ 245745 h 714375"/>
                  <a:gd name="connsiteX53" fmla="*/ 828675 w 1649730"/>
                  <a:gd name="connsiteY53" fmla="*/ 247650 h 714375"/>
                  <a:gd name="connsiteX54" fmla="*/ 826770 w 1649730"/>
                  <a:gd name="connsiteY54" fmla="*/ 230505 h 714375"/>
                  <a:gd name="connsiteX55" fmla="*/ 845820 w 1649730"/>
                  <a:gd name="connsiteY55" fmla="*/ 230505 h 714375"/>
                  <a:gd name="connsiteX56" fmla="*/ 847725 w 1649730"/>
                  <a:gd name="connsiteY56" fmla="*/ 213360 h 714375"/>
                  <a:gd name="connsiteX57" fmla="*/ 904875 w 1649730"/>
                  <a:gd name="connsiteY57" fmla="*/ 215265 h 714375"/>
                  <a:gd name="connsiteX58" fmla="*/ 904875 w 1649730"/>
                  <a:gd name="connsiteY58" fmla="*/ 201930 h 714375"/>
                  <a:gd name="connsiteX59" fmla="*/ 944880 w 1649730"/>
                  <a:gd name="connsiteY59" fmla="*/ 201930 h 714375"/>
                  <a:gd name="connsiteX60" fmla="*/ 946785 w 1649730"/>
                  <a:gd name="connsiteY60" fmla="*/ 192405 h 714375"/>
                  <a:gd name="connsiteX61" fmla="*/ 977265 w 1649730"/>
                  <a:gd name="connsiteY61" fmla="*/ 194310 h 714375"/>
                  <a:gd name="connsiteX62" fmla="*/ 992505 w 1649730"/>
                  <a:gd name="connsiteY62" fmla="*/ 184785 h 714375"/>
                  <a:gd name="connsiteX63" fmla="*/ 1038225 w 1649730"/>
                  <a:gd name="connsiteY63" fmla="*/ 186690 h 714375"/>
                  <a:gd name="connsiteX64" fmla="*/ 1053465 w 1649730"/>
                  <a:gd name="connsiteY64" fmla="*/ 177165 h 714375"/>
                  <a:gd name="connsiteX65" fmla="*/ 1082040 w 1649730"/>
                  <a:gd name="connsiteY65" fmla="*/ 177165 h 714375"/>
                  <a:gd name="connsiteX66" fmla="*/ 1082040 w 1649730"/>
                  <a:gd name="connsiteY66" fmla="*/ 148590 h 714375"/>
                  <a:gd name="connsiteX67" fmla="*/ 1114425 w 1649730"/>
                  <a:gd name="connsiteY67" fmla="*/ 148590 h 714375"/>
                  <a:gd name="connsiteX68" fmla="*/ 1137285 w 1649730"/>
                  <a:gd name="connsiteY68" fmla="*/ 131445 h 714375"/>
                  <a:gd name="connsiteX69" fmla="*/ 1150620 w 1649730"/>
                  <a:gd name="connsiteY69" fmla="*/ 131445 h 714375"/>
                  <a:gd name="connsiteX70" fmla="*/ 1150620 w 1649730"/>
                  <a:gd name="connsiteY70" fmla="*/ 99060 h 714375"/>
                  <a:gd name="connsiteX71" fmla="*/ 1266825 w 1649730"/>
                  <a:gd name="connsiteY71" fmla="*/ 99060 h 714375"/>
                  <a:gd name="connsiteX72" fmla="*/ 1270635 w 1649730"/>
                  <a:gd name="connsiteY72" fmla="*/ 87630 h 714375"/>
                  <a:gd name="connsiteX73" fmla="*/ 1402080 w 1649730"/>
                  <a:gd name="connsiteY73" fmla="*/ 91440 h 714375"/>
                  <a:gd name="connsiteX74" fmla="*/ 1402080 w 1649730"/>
                  <a:gd name="connsiteY74" fmla="*/ 74295 h 714375"/>
                  <a:gd name="connsiteX75" fmla="*/ 1455420 w 1649730"/>
                  <a:gd name="connsiteY75" fmla="*/ 74295 h 714375"/>
                  <a:gd name="connsiteX76" fmla="*/ 1453515 w 1649730"/>
                  <a:gd name="connsiteY76" fmla="*/ 45720 h 714375"/>
                  <a:gd name="connsiteX77" fmla="*/ 1483995 w 1649730"/>
                  <a:gd name="connsiteY77" fmla="*/ 47625 h 714375"/>
                  <a:gd name="connsiteX78" fmla="*/ 1483995 w 1649730"/>
                  <a:gd name="connsiteY78" fmla="*/ 30480 h 714375"/>
                  <a:gd name="connsiteX79" fmla="*/ 1508760 w 1649730"/>
                  <a:gd name="connsiteY79" fmla="*/ 32385 h 714375"/>
                  <a:gd name="connsiteX80" fmla="*/ 1508760 w 1649730"/>
                  <a:gd name="connsiteY80" fmla="*/ 24765 h 714375"/>
                  <a:gd name="connsiteX81" fmla="*/ 1558290 w 1649730"/>
                  <a:gd name="connsiteY81" fmla="*/ 24765 h 714375"/>
                  <a:gd name="connsiteX82" fmla="*/ 1556385 w 1649730"/>
                  <a:gd name="connsiteY82" fmla="*/ 15240 h 714375"/>
                  <a:gd name="connsiteX83" fmla="*/ 1596390 w 1649730"/>
                  <a:gd name="connsiteY83" fmla="*/ 15240 h 714375"/>
                  <a:gd name="connsiteX84" fmla="*/ 1594485 w 1649730"/>
                  <a:gd name="connsiteY84" fmla="*/ 1905 h 714375"/>
                  <a:gd name="connsiteX85" fmla="*/ 1642110 w 1649730"/>
                  <a:gd name="connsiteY85" fmla="*/ 1905 h 714375"/>
                  <a:gd name="connsiteX86" fmla="*/ 1649730 w 1649730"/>
                  <a:gd name="connsiteY86" fmla="*/ 0 h 714375"/>
                  <a:gd name="connsiteX87" fmla="*/ 1649730 w 1649730"/>
                  <a:gd name="connsiteY87" fmla="*/ 0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</a:cxnLst>
                <a:rect l="l" t="t" r="r" b="b"/>
                <a:pathLst>
                  <a:path w="1649730" h="714375">
                    <a:moveTo>
                      <a:pt x="0" y="714375"/>
                    </a:moveTo>
                    <a:lnTo>
                      <a:pt x="0" y="659130"/>
                    </a:lnTo>
                    <a:lnTo>
                      <a:pt x="17145" y="662940"/>
                    </a:lnTo>
                    <a:lnTo>
                      <a:pt x="15240" y="645795"/>
                    </a:lnTo>
                    <a:lnTo>
                      <a:pt x="32385" y="647700"/>
                    </a:lnTo>
                    <a:lnTo>
                      <a:pt x="30480" y="622935"/>
                    </a:lnTo>
                    <a:lnTo>
                      <a:pt x="51435" y="624840"/>
                    </a:lnTo>
                    <a:lnTo>
                      <a:pt x="53340" y="598170"/>
                    </a:lnTo>
                    <a:lnTo>
                      <a:pt x="91440" y="596265"/>
                    </a:lnTo>
                    <a:lnTo>
                      <a:pt x="89535" y="581025"/>
                    </a:lnTo>
                    <a:lnTo>
                      <a:pt x="106680" y="579120"/>
                    </a:lnTo>
                    <a:lnTo>
                      <a:pt x="104775" y="561975"/>
                    </a:lnTo>
                    <a:lnTo>
                      <a:pt x="135255" y="561975"/>
                    </a:lnTo>
                    <a:lnTo>
                      <a:pt x="135255" y="541020"/>
                    </a:lnTo>
                    <a:lnTo>
                      <a:pt x="160020" y="542925"/>
                    </a:lnTo>
                    <a:lnTo>
                      <a:pt x="158115" y="525780"/>
                    </a:lnTo>
                    <a:lnTo>
                      <a:pt x="192405" y="525780"/>
                    </a:lnTo>
                    <a:lnTo>
                      <a:pt x="192405" y="504825"/>
                    </a:lnTo>
                    <a:lnTo>
                      <a:pt x="228600" y="504825"/>
                    </a:lnTo>
                    <a:lnTo>
                      <a:pt x="232410" y="485775"/>
                    </a:lnTo>
                    <a:lnTo>
                      <a:pt x="259080" y="485775"/>
                    </a:lnTo>
                    <a:lnTo>
                      <a:pt x="255270" y="468630"/>
                    </a:lnTo>
                    <a:lnTo>
                      <a:pt x="283845" y="468630"/>
                    </a:lnTo>
                    <a:lnTo>
                      <a:pt x="308610" y="449580"/>
                    </a:lnTo>
                    <a:lnTo>
                      <a:pt x="329565" y="451485"/>
                    </a:lnTo>
                    <a:lnTo>
                      <a:pt x="329565" y="422910"/>
                    </a:lnTo>
                    <a:lnTo>
                      <a:pt x="350520" y="421005"/>
                    </a:lnTo>
                    <a:lnTo>
                      <a:pt x="350520" y="413385"/>
                    </a:lnTo>
                    <a:lnTo>
                      <a:pt x="394335" y="413385"/>
                    </a:lnTo>
                    <a:lnTo>
                      <a:pt x="394335" y="400050"/>
                    </a:lnTo>
                    <a:lnTo>
                      <a:pt x="436245" y="400050"/>
                    </a:lnTo>
                    <a:lnTo>
                      <a:pt x="436245" y="377190"/>
                    </a:lnTo>
                    <a:lnTo>
                      <a:pt x="459105" y="377190"/>
                    </a:lnTo>
                    <a:lnTo>
                      <a:pt x="459105" y="371475"/>
                    </a:lnTo>
                    <a:lnTo>
                      <a:pt x="495300" y="369570"/>
                    </a:lnTo>
                    <a:lnTo>
                      <a:pt x="497205" y="352425"/>
                    </a:lnTo>
                    <a:lnTo>
                      <a:pt x="518160" y="358140"/>
                    </a:lnTo>
                    <a:lnTo>
                      <a:pt x="527685" y="344805"/>
                    </a:lnTo>
                    <a:lnTo>
                      <a:pt x="542925" y="346710"/>
                    </a:lnTo>
                    <a:lnTo>
                      <a:pt x="544830" y="331470"/>
                    </a:lnTo>
                    <a:lnTo>
                      <a:pt x="607695" y="333375"/>
                    </a:lnTo>
                    <a:lnTo>
                      <a:pt x="607695" y="320040"/>
                    </a:lnTo>
                    <a:lnTo>
                      <a:pt x="632460" y="320040"/>
                    </a:lnTo>
                    <a:lnTo>
                      <a:pt x="645795" y="308610"/>
                    </a:lnTo>
                    <a:lnTo>
                      <a:pt x="670560" y="314325"/>
                    </a:lnTo>
                    <a:lnTo>
                      <a:pt x="689610" y="295275"/>
                    </a:lnTo>
                    <a:lnTo>
                      <a:pt x="720090" y="295275"/>
                    </a:lnTo>
                    <a:lnTo>
                      <a:pt x="731520" y="280035"/>
                    </a:lnTo>
                    <a:lnTo>
                      <a:pt x="731520" y="266700"/>
                    </a:lnTo>
                    <a:lnTo>
                      <a:pt x="771525" y="266700"/>
                    </a:lnTo>
                    <a:lnTo>
                      <a:pt x="769620" y="255270"/>
                    </a:lnTo>
                    <a:lnTo>
                      <a:pt x="792480" y="255270"/>
                    </a:lnTo>
                    <a:lnTo>
                      <a:pt x="809625" y="245745"/>
                    </a:lnTo>
                    <a:lnTo>
                      <a:pt x="828675" y="247650"/>
                    </a:lnTo>
                    <a:lnTo>
                      <a:pt x="826770" y="230505"/>
                    </a:lnTo>
                    <a:lnTo>
                      <a:pt x="845820" y="230505"/>
                    </a:lnTo>
                    <a:lnTo>
                      <a:pt x="847725" y="213360"/>
                    </a:lnTo>
                    <a:lnTo>
                      <a:pt x="904875" y="215265"/>
                    </a:lnTo>
                    <a:lnTo>
                      <a:pt x="904875" y="201930"/>
                    </a:lnTo>
                    <a:lnTo>
                      <a:pt x="944880" y="201930"/>
                    </a:lnTo>
                    <a:lnTo>
                      <a:pt x="946785" y="192405"/>
                    </a:lnTo>
                    <a:lnTo>
                      <a:pt x="977265" y="194310"/>
                    </a:lnTo>
                    <a:lnTo>
                      <a:pt x="992505" y="184785"/>
                    </a:lnTo>
                    <a:lnTo>
                      <a:pt x="1038225" y="186690"/>
                    </a:lnTo>
                    <a:lnTo>
                      <a:pt x="1053465" y="177165"/>
                    </a:lnTo>
                    <a:lnTo>
                      <a:pt x="1082040" y="177165"/>
                    </a:lnTo>
                    <a:lnTo>
                      <a:pt x="1082040" y="148590"/>
                    </a:lnTo>
                    <a:lnTo>
                      <a:pt x="1114425" y="148590"/>
                    </a:lnTo>
                    <a:lnTo>
                      <a:pt x="1137285" y="131445"/>
                    </a:lnTo>
                    <a:lnTo>
                      <a:pt x="1150620" y="131445"/>
                    </a:lnTo>
                    <a:lnTo>
                      <a:pt x="1150620" y="99060"/>
                    </a:lnTo>
                    <a:lnTo>
                      <a:pt x="1266825" y="99060"/>
                    </a:lnTo>
                    <a:lnTo>
                      <a:pt x="1270635" y="87630"/>
                    </a:lnTo>
                    <a:lnTo>
                      <a:pt x="1402080" y="91440"/>
                    </a:lnTo>
                    <a:lnTo>
                      <a:pt x="1402080" y="74295"/>
                    </a:lnTo>
                    <a:lnTo>
                      <a:pt x="1455420" y="74295"/>
                    </a:lnTo>
                    <a:lnTo>
                      <a:pt x="1453515" y="45720"/>
                    </a:lnTo>
                    <a:lnTo>
                      <a:pt x="1483995" y="47625"/>
                    </a:lnTo>
                    <a:lnTo>
                      <a:pt x="1483995" y="30480"/>
                    </a:lnTo>
                    <a:lnTo>
                      <a:pt x="1508760" y="32385"/>
                    </a:lnTo>
                    <a:lnTo>
                      <a:pt x="1508760" y="24765"/>
                    </a:lnTo>
                    <a:lnTo>
                      <a:pt x="1558290" y="24765"/>
                    </a:lnTo>
                    <a:lnTo>
                      <a:pt x="1556385" y="15240"/>
                    </a:lnTo>
                    <a:lnTo>
                      <a:pt x="1596390" y="15240"/>
                    </a:lnTo>
                    <a:lnTo>
                      <a:pt x="1594485" y="1905"/>
                    </a:lnTo>
                    <a:lnTo>
                      <a:pt x="1642110" y="1905"/>
                    </a:lnTo>
                    <a:lnTo>
                      <a:pt x="1649730" y="0"/>
                    </a:lnTo>
                    <a:lnTo>
                      <a:pt x="1649730" y="0"/>
                    </a:lnTo>
                  </a:path>
                </a:pathLst>
              </a:custGeom>
              <a:noFill/>
              <a:ln w="12700">
                <a:solidFill>
                  <a:schemeClr val="accent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cxnSp>
          <p:nvCxnSpPr>
            <p:cNvPr id="86" name="Straight Connector 85"/>
            <p:cNvCxnSpPr/>
            <p:nvPr/>
          </p:nvCxnSpPr>
          <p:spPr>
            <a:xfrm>
              <a:off x="794208" y="2435938"/>
              <a:ext cx="466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442776" y="2305133"/>
              <a:ext cx="380232" cy="2616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2.5</a:t>
              </a: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60363" y="6444476"/>
            <a:ext cx="8326437" cy="276999"/>
          </a:xfrm>
        </p:spPr>
        <p:txBody>
          <a:bodyPr/>
          <a:lstStyle/>
          <a:p>
            <a:r>
              <a:rPr lang="en-GB" dirty="0">
                <a:solidFill>
                  <a:srgbClr val="03497C"/>
                </a:solidFill>
                <a:cs typeface="Arial" panose="020B0604020202020204" pitchFamily="34" charset="0"/>
              </a:rPr>
              <a:t>Average follow-up duration &lt;4 months; </a:t>
            </a:r>
            <a:r>
              <a:rPr lang="en-GB" dirty="0"/>
              <a:t>Graham et al. </a:t>
            </a:r>
            <a:r>
              <a:rPr lang="en-GB" dirty="0">
                <a:solidFill>
                  <a:srgbClr val="0F5385"/>
                </a:solidFill>
                <a:cs typeface="Arial" panose="020B0604020202020204" pitchFamily="34" charset="0"/>
              </a:rPr>
              <a:t>JAMA Intern Med 2016</a:t>
            </a:r>
            <a:endParaRPr lang="en-GB" dirty="0">
              <a:solidFill>
                <a:srgbClr val="03497C"/>
              </a:solidFill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1434" y="1504718"/>
            <a:ext cx="2659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Kaplan–Meier analysis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48727" y="5105847"/>
            <a:ext cx="8475664" cy="96969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prstClr val="white"/>
                </a:solidFill>
                <a:cs typeface="Arial" panose="020B0604020202020204" pitchFamily="34" charset="0"/>
              </a:rPr>
              <a:t>Patients initiating treatment with dabigatran experienced a statistically </a:t>
            </a:r>
          </a:p>
          <a:p>
            <a:pPr algn="ctr"/>
            <a:r>
              <a:rPr lang="en-GB" sz="1600" b="1" dirty="0">
                <a:solidFill>
                  <a:prstClr val="white"/>
                </a:solidFill>
                <a:cs typeface="Arial" panose="020B0604020202020204" pitchFamily="34" charset="0"/>
              </a:rPr>
              <a:t>significantly lower risk of major GI bleeding than those initiating</a:t>
            </a:r>
            <a:br>
              <a:rPr lang="en-GB" sz="1600" b="1" dirty="0">
                <a:solidFill>
                  <a:prstClr val="white"/>
                </a:solidFill>
                <a:cs typeface="Arial" panose="020B0604020202020204" pitchFamily="34" charset="0"/>
              </a:rPr>
            </a:br>
            <a:r>
              <a:rPr lang="en-GB" sz="1600" b="1" dirty="0">
                <a:solidFill>
                  <a:prstClr val="white"/>
                </a:solidFill>
                <a:cs typeface="Arial" panose="020B0604020202020204" pitchFamily="34" charset="0"/>
              </a:rPr>
              <a:t>treatment with rivaroxaban</a:t>
            </a:r>
          </a:p>
        </p:txBody>
      </p:sp>
      <p:sp>
        <p:nvSpPr>
          <p:cNvPr id="2" name="Rectangle 1"/>
          <p:cNvSpPr/>
          <p:nvPr/>
        </p:nvSpPr>
        <p:spPr>
          <a:xfrm>
            <a:off x="332202" y="1835453"/>
            <a:ext cx="178446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50" b="1" dirty="0"/>
              <a:t>Weighted failure curves </a:t>
            </a:r>
          </a:p>
        </p:txBody>
      </p:sp>
      <p:sp>
        <p:nvSpPr>
          <p:cNvPr id="88" name="Title 1"/>
          <p:cNvSpPr>
            <a:spLocks noGrp="1"/>
          </p:cNvSpPr>
          <p:nvPr>
            <p:ph type="title"/>
          </p:nvPr>
        </p:nvSpPr>
        <p:spPr>
          <a:xfrm>
            <a:off x="346496" y="1"/>
            <a:ext cx="8074833" cy="1149048"/>
          </a:xfrm>
        </p:spPr>
        <p:txBody>
          <a:bodyPr>
            <a:normAutofit/>
          </a:bodyPr>
          <a:lstStyle/>
          <a:p>
            <a:r>
              <a:rPr lang="en-GB" sz="2000" dirty="0"/>
              <a:t>An independent FDA study of &gt;118 000 Medicare patients compared dabigatran 150 mg BID with rivaroxaban 20 mg OD</a:t>
            </a:r>
            <a:endParaRPr lang="en-GB" sz="1800" dirty="0"/>
          </a:p>
        </p:txBody>
      </p:sp>
      <p:grpSp>
        <p:nvGrpSpPr>
          <p:cNvPr id="96" name="Group 95"/>
          <p:cNvGrpSpPr/>
          <p:nvPr/>
        </p:nvGrpSpPr>
        <p:grpSpPr>
          <a:xfrm>
            <a:off x="8056427" y="-3"/>
            <a:ext cx="1288723" cy="962028"/>
            <a:chOff x="8056427" y="-3"/>
            <a:chExt cx="1288723" cy="962028"/>
          </a:xfrm>
        </p:grpSpPr>
        <p:sp>
          <p:nvSpPr>
            <p:cNvPr id="97" name="Right Triangle 96"/>
            <p:cNvSpPr/>
            <p:nvPr/>
          </p:nvSpPr>
          <p:spPr bwMode="auto">
            <a:xfrm rot="10800000">
              <a:off x="8056427" y="-3"/>
              <a:ext cx="1087571" cy="962028"/>
            </a:xfrm>
            <a:prstGeom prst="rtTriangl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14" tIns="45708" rIns="91414" bIns="45708" numCol="1" rtlCol="0" anchor="ctr" anchorCtr="1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dirty="0">
                <a:solidFill>
                  <a:prstClr val="white"/>
                </a:solidFill>
                <a:latin typeface="Tahoma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 rot="2501246">
              <a:off x="8179446" y="143898"/>
              <a:ext cx="1165704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50" b="1" dirty="0">
                  <a:solidFill>
                    <a:schemeClr val="bg1"/>
                  </a:solidFill>
                </a:rPr>
                <a:t>FDA</a:t>
              </a:r>
              <a:br>
                <a:rPr lang="en-GB" sz="1050" b="1" dirty="0">
                  <a:solidFill>
                    <a:schemeClr val="bg1"/>
                  </a:solidFill>
                </a:rPr>
              </a:br>
              <a:r>
                <a:rPr lang="en-GB" sz="1050" b="1" dirty="0">
                  <a:solidFill>
                    <a:schemeClr val="bg1"/>
                  </a:solidFill>
                </a:rPr>
                <a:t>Medicare study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757840" y="2300531"/>
            <a:ext cx="4295275" cy="2554978"/>
            <a:chOff x="4757840" y="2300531"/>
            <a:chExt cx="4295275" cy="2554978"/>
          </a:xfrm>
        </p:grpSpPr>
        <p:grpSp>
          <p:nvGrpSpPr>
            <p:cNvPr id="49" name="Group 48"/>
            <p:cNvGrpSpPr/>
            <p:nvPr/>
          </p:nvGrpSpPr>
          <p:grpSpPr>
            <a:xfrm>
              <a:off x="5175885" y="2939254"/>
              <a:ext cx="3658999" cy="1457486"/>
              <a:chOff x="5175885" y="2939254"/>
              <a:chExt cx="3658999" cy="1457486"/>
            </a:xfrm>
          </p:grpSpPr>
          <p:sp>
            <p:nvSpPr>
              <p:cNvPr id="12" name="Freeform 11"/>
              <p:cNvSpPr/>
              <p:nvPr/>
            </p:nvSpPr>
            <p:spPr>
              <a:xfrm>
                <a:off x="7733925" y="2939254"/>
                <a:ext cx="1100959" cy="359980"/>
              </a:xfrm>
              <a:custGeom>
                <a:avLst/>
                <a:gdLst>
                  <a:gd name="connsiteX0" fmla="*/ 1100959 w 1100959"/>
                  <a:gd name="connsiteY0" fmla="*/ 0 h 359980"/>
                  <a:gd name="connsiteX1" fmla="*/ 1030014 w 1100959"/>
                  <a:gd name="connsiteY1" fmla="*/ 0 h 359980"/>
                  <a:gd name="connsiteX2" fmla="*/ 1030014 w 1100959"/>
                  <a:gd name="connsiteY2" fmla="*/ 18393 h 359980"/>
                  <a:gd name="connsiteX3" fmla="*/ 927538 w 1100959"/>
                  <a:gd name="connsiteY3" fmla="*/ 21021 h 359980"/>
                  <a:gd name="connsiteX4" fmla="*/ 927538 w 1100959"/>
                  <a:gd name="connsiteY4" fmla="*/ 34159 h 359980"/>
                  <a:gd name="connsiteX5" fmla="*/ 898635 w 1100959"/>
                  <a:gd name="connsiteY5" fmla="*/ 34159 h 359980"/>
                  <a:gd name="connsiteX6" fmla="*/ 898635 w 1100959"/>
                  <a:gd name="connsiteY6" fmla="*/ 52552 h 359980"/>
                  <a:gd name="connsiteX7" fmla="*/ 851338 w 1100959"/>
                  <a:gd name="connsiteY7" fmla="*/ 52552 h 359980"/>
                  <a:gd name="connsiteX8" fmla="*/ 851338 w 1100959"/>
                  <a:gd name="connsiteY8" fmla="*/ 78828 h 359980"/>
                  <a:gd name="connsiteX9" fmla="*/ 814552 w 1100959"/>
                  <a:gd name="connsiteY9" fmla="*/ 76200 h 359980"/>
                  <a:gd name="connsiteX10" fmla="*/ 814552 w 1100959"/>
                  <a:gd name="connsiteY10" fmla="*/ 91966 h 359980"/>
                  <a:gd name="connsiteX11" fmla="*/ 735725 w 1100959"/>
                  <a:gd name="connsiteY11" fmla="*/ 94593 h 359980"/>
                  <a:gd name="connsiteX12" fmla="*/ 735725 w 1100959"/>
                  <a:gd name="connsiteY12" fmla="*/ 112987 h 359980"/>
                  <a:gd name="connsiteX13" fmla="*/ 704193 w 1100959"/>
                  <a:gd name="connsiteY13" fmla="*/ 112987 h 359980"/>
                  <a:gd name="connsiteX14" fmla="*/ 706821 w 1100959"/>
                  <a:gd name="connsiteY14" fmla="*/ 139262 h 359980"/>
                  <a:gd name="connsiteX15" fmla="*/ 680545 w 1100959"/>
                  <a:gd name="connsiteY15" fmla="*/ 139262 h 359980"/>
                  <a:gd name="connsiteX16" fmla="*/ 683173 w 1100959"/>
                  <a:gd name="connsiteY16" fmla="*/ 181304 h 359980"/>
                  <a:gd name="connsiteX17" fmla="*/ 554421 w 1100959"/>
                  <a:gd name="connsiteY17" fmla="*/ 178676 h 359980"/>
                  <a:gd name="connsiteX18" fmla="*/ 554421 w 1100959"/>
                  <a:gd name="connsiteY18" fmla="*/ 191814 h 359980"/>
                  <a:gd name="connsiteX19" fmla="*/ 501869 w 1100959"/>
                  <a:gd name="connsiteY19" fmla="*/ 191814 h 359980"/>
                  <a:gd name="connsiteX20" fmla="*/ 504497 w 1100959"/>
                  <a:gd name="connsiteY20" fmla="*/ 204952 h 359980"/>
                  <a:gd name="connsiteX21" fmla="*/ 459828 w 1100959"/>
                  <a:gd name="connsiteY21" fmla="*/ 204952 h 359980"/>
                  <a:gd name="connsiteX22" fmla="*/ 459828 w 1100959"/>
                  <a:gd name="connsiteY22" fmla="*/ 220718 h 359980"/>
                  <a:gd name="connsiteX23" fmla="*/ 278525 w 1100959"/>
                  <a:gd name="connsiteY23" fmla="*/ 218090 h 359980"/>
                  <a:gd name="connsiteX24" fmla="*/ 270642 w 1100959"/>
                  <a:gd name="connsiteY24" fmla="*/ 233856 h 359980"/>
                  <a:gd name="connsiteX25" fmla="*/ 233856 w 1100959"/>
                  <a:gd name="connsiteY25" fmla="*/ 233856 h 359980"/>
                  <a:gd name="connsiteX26" fmla="*/ 236483 w 1100959"/>
                  <a:gd name="connsiteY26" fmla="*/ 249621 h 359980"/>
                  <a:gd name="connsiteX27" fmla="*/ 223345 w 1100959"/>
                  <a:gd name="connsiteY27" fmla="*/ 249621 h 359980"/>
                  <a:gd name="connsiteX28" fmla="*/ 223345 w 1100959"/>
                  <a:gd name="connsiteY28" fmla="*/ 281152 h 359980"/>
                  <a:gd name="connsiteX29" fmla="*/ 204952 w 1100959"/>
                  <a:gd name="connsiteY29" fmla="*/ 281152 h 359980"/>
                  <a:gd name="connsiteX30" fmla="*/ 202325 w 1100959"/>
                  <a:gd name="connsiteY30" fmla="*/ 302173 h 359980"/>
                  <a:gd name="connsiteX31" fmla="*/ 162911 w 1100959"/>
                  <a:gd name="connsiteY31" fmla="*/ 299545 h 359980"/>
                  <a:gd name="connsiteX32" fmla="*/ 155028 w 1100959"/>
                  <a:gd name="connsiteY32" fmla="*/ 323193 h 359980"/>
                  <a:gd name="connsiteX33" fmla="*/ 105104 w 1100959"/>
                  <a:gd name="connsiteY33" fmla="*/ 323193 h 359980"/>
                  <a:gd name="connsiteX34" fmla="*/ 105104 w 1100959"/>
                  <a:gd name="connsiteY34" fmla="*/ 333704 h 359980"/>
                  <a:gd name="connsiteX35" fmla="*/ 39414 w 1100959"/>
                  <a:gd name="connsiteY35" fmla="*/ 336331 h 359980"/>
                  <a:gd name="connsiteX36" fmla="*/ 39414 w 1100959"/>
                  <a:gd name="connsiteY36" fmla="*/ 349469 h 359980"/>
                  <a:gd name="connsiteX37" fmla="*/ 0 w 1100959"/>
                  <a:gd name="connsiteY37" fmla="*/ 349469 h 359980"/>
                  <a:gd name="connsiteX38" fmla="*/ 0 w 1100959"/>
                  <a:gd name="connsiteY38" fmla="*/ 359980 h 359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1100959" h="359980">
                    <a:moveTo>
                      <a:pt x="1100959" y="0"/>
                    </a:moveTo>
                    <a:lnTo>
                      <a:pt x="1030014" y="0"/>
                    </a:lnTo>
                    <a:lnTo>
                      <a:pt x="1030014" y="18393"/>
                    </a:lnTo>
                    <a:lnTo>
                      <a:pt x="927538" y="21021"/>
                    </a:lnTo>
                    <a:lnTo>
                      <a:pt x="927538" y="34159"/>
                    </a:lnTo>
                    <a:lnTo>
                      <a:pt x="898635" y="34159"/>
                    </a:lnTo>
                    <a:lnTo>
                      <a:pt x="898635" y="52552"/>
                    </a:lnTo>
                    <a:lnTo>
                      <a:pt x="851338" y="52552"/>
                    </a:lnTo>
                    <a:lnTo>
                      <a:pt x="851338" y="78828"/>
                    </a:lnTo>
                    <a:lnTo>
                      <a:pt x="814552" y="76200"/>
                    </a:lnTo>
                    <a:lnTo>
                      <a:pt x="814552" y="91966"/>
                    </a:lnTo>
                    <a:lnTo>
                      <a:pt x="735725" y="94593"/>
                    </a:lnTo>
                    <a:lnTo>
                      <a:pt x="735725" y="112987"/>
                    </a:lnTo>
                    <a:lnTo>
                      <a:pt x="704193" y="112987"/>
                    </a:lnTo>
                    <a:lnTo>
                      <a:pt x="706821" y="139262"/>
                    </a:lnTo>
                    <a:lnTo>
                      <a:pt x="680545" y="139262"/>
                    </a:lnTo>
                    <a:lnTo>
                      <a:pt x="683173" y="181304"/>
                    </a:lnTo>
                    <a:lnTo>
                      <a:pt x="554421" y="178676"/>
                    </a:lnTo>
                    <a:lnTo>
                      <a:pt x="554421" y="191814"/>
                    </a:lnTo>
                    <a:lnTo>
                      <a:pt x="501869" y="191814"/>
                    </a:lnTo>
                    <a:lnTo>
                      <a:pt x="504497" y="204952"/>
                    </a:lnTo>
                    <a:lnTo>
                      <a:pt x="459828" y="204952"/>
                    </a:lnTo>
                    <a:lnTo>
                      <a:pt x="459828" y="220718"/>
                    </a:lnTo>
                    <a:lnTo>
                      <a:pt x="278525" y="218090"/>
                    </a:lnTo>
                    <a:lnTo>
                      <a:pt x="270642" y="233856"/>
                    </a:lnTo>
                    <a:lnTo>
                      <a:pt x="233856" y="233856"/>
                    </a:lnTo>
                    <a:lnTo>
                      <a:pt x="236483" y="249621"/>
                    </a:lnTo>
                    <a:lnTo>
                      <a:pt x="223345" y="249621"/>
                    </a:lnTo>
                    <a:lnTo>
                      <a:pt x="223345" y="281152"/>
                    </a:lnTo>
                    <a:lnTo>
                      <a:pt x="204952" y="281152"/>
                    </a:lnTo>
                    <a:lnTo>
                      <a:pt x="202325" y="302173"/>
                    </a:lnTo>
                    <a:lnTo>
                      <a:pt x="162911" y="299545"/>
                    </a:lnTo>
                    <a:lnTo>
                      <a:pt x="155028" y="323193"/>
                    </a:lnTo>
                    <a:lnTo>
                      <a:pt x="105104" y="323193"/>
                    </a:lnTo>
                    <a:lnTo>
                      <a:pt x="105104" y="333704"/>
                    </a:lnTo>
                    <a:lnTo>
                      <a:pt x="39414" y="336331"/>
                    </a:lnTo>
                    <a:lnTo>
                      <a:pt x="39414" y="349469"/>
                    </a:lnTo>
                    <a:lnTo>
                      <a:pt x="0" y="349469"/>
                    </a:lnTo>
                    <a:lnTo>
                      <a:pt x="0" y="359980"/>
                    </a:lnTo>
                  </a:path>
                </a:pathLst>
              </a:custGeom>
              <a:noFill/>
              <a:ln w="12700">
                <a:solidFill>
                  <a:schemeClr val="accent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5175885" y="3640455"/>
                <a:ext cx="1474470" cy="756285"/>
              </a:xfrm>
              <a:custGeom>
                <a:avLst/>
                <a:gdLst>
                  <a:gd name="connsiteX0" fmla="*/ 0 w 1802130"/>
                  <a:gd name="connsiteY0" fmla="*/ 760095 h 760095"/>
                  <a:gd name="connsiteX1" fmla="*/ 329565 w 1802130"/>
                  <a:gd name="connsiteY1" fmla="*/ 756285 h 760095"/>
                  <a:gd name="connsiteX2" fmla="*/ 327660 w 1802130"/>
                  <a:gd name="connsiteY2" fmla="*/ 742950 h 760095"/>
                  <a:gd name="connsiteX3" fmla="*/ 354330 w 1802130"/>
                  <a:gd name="connsiteY3" fmla="*/ 742950 h 760095"/>
                  <a:gd name="connsiteX4" fmla="*/ 354330 w 1802130"/>
                  <a:gd name="connsiteY4" fmla="*/ 725805 h 760095"/>
                  <a:gd name="connsiteX5" fmla="*/ 381000 w 1802130"/>
                  <a:gd name="connsiteY5" fmla="*/ 725805 h 760095"/>
                  <a:gd name="connsiteX6" fmla="*/ 382905 w 1802130"/>
                  <a:gd name="connsiteY6" fmla="*/ 701040 h 760095"/>
                  <a:gd name="connsiteX7" fmla="*/ 403860 w 1802130"/>
                  <a:gd name="connsiteY7" fmla="*/ 701040 h 760095"/>
                  <a:gd name="connsiteX8" fmla="*/ 403860 w 1802130"/>
                  <a:gd name="connsiteY8" fmla="*/ 687705 h 760095"/>
                  <a:gd name="connsiteX9" fmla="*/ 413385 w 1802130"/>
                  <a:gd name="connsiteY9" fmla="*/ 687705 h 760095"/>
                  <a:gd name="connsiteX10" fmla="*/ 413385 w 1802130"/>
                  <a:gd name="connsiteY10" fmla="*/ 664845 h 760095"/>
                  <a:gd name="connsiteX11" fmla="*/ 447675 w 1802130"/>
                  <a:gd name="connsiteY11" fmla="*/ 666750 h 760095"/>
                  <a:gd name="connsiteX12" fmla="*/ 451485 w 1802130"/>
                  <a:gd name="connsiteY12" fmla="*/ 651510 h 760095"/>
                  <a:gd name="connsiteX13" fmla="*/ 480060 w 1802130"/>
                  <a:gd name="connsiteY13" fmla="*/ 651510 h 760095"/>
                  <a:gd name="connsiteX14" fmla="*/ 480060 w 1802130"/>
                  <a:gd name="connsiteY14" fmla="*/ 624840 h 760095"/>
                  <a:gd name="connsiteX15" fmla="*/ 508635 w 1802130"/>
                  <a:gd name="connsiteY15" fmla="*/ 624840 h 760095"/>
                  <a:gd name="connsiteX16" fmla="*/ 506730 w 1802130"/>
                  <a:gd name="connsiteY16" fmla="*/ 603885 h 760095"/>
                  <a:gd name="connsiteX17" fmla="*/ 533400 w 1802130"/>
                  <a:gd name="connsiteY17" fmla="*/ 603885 h 760095"/>
                  <a:gd name="connsiteX18" fmla="*/ 533400 w 1802130"/>
                  <a:gd name="connsiteY18" fmla="*/ 592455 h 760095"/>
                  <a:gd name="connsiteX19" fmla="*/ 552450 w 1802130"/>
                  <a:gd name="connsiteY19" fmla="*/ 596265 h 760095"/>
                  <a:gd name="connsiteX20" fmla="*/ 554355 w 1802130"/>
                  <a:gd name="connsiteY20" fmla="*/ 573405 h 760095"/>
                  <a:gd name="connsiteX21" fmla="*/ 577215 w 1802130"/>
                  <a:gd name="connsiteY21" fmla="*/ 579120 h 760095"/>
                  <a:gd name="connsiteX22" fmla="*/ 579120 w 1802130"/>
                  <a:gd name="connsiteY22" fmla="*/ 554355 h 760095"/>
                  <a:gd name="connsiteX23" fmla="*/ 607695 w 1802130"/>
                  <a:gd name="connsiteY23" fmla="*/ 556260 h 760095"/>
                  <a:gd name="connsiteX24" fmla="*/ 607695 w 1802130"/>
                  <a:gd name="connsiteY24" fmla="*/ 541020 h 760095"/>
                  <a:gd name="connsiteX25" fmla="*/ 628650 w 1802130"/>
                  <a:gd name="connsiteY25" fmla="*/ 541020 h 760095"/>
                  <a:gd name="connsiteX26" fmla="*/ 672465 w 1802130"/>
                  <a:gd name="connsiteY26" fmla="*/ 497205 h 760095"/>
                  <a:gd name="connsiteX27" fmla="*/ 689610 w 1802130"/>
                  <a:gd name="connsiteY27" fmla="*/ 497205 h 760095"/>
                  <a:gd name="connsiteX28" fmla="*/ 689610 w 1802130"/>
                  <a:gd name="connsiteY28" fmla="*/ 478155 h 760095"/>
                  <a:gd name="connsiteX29" fmla="*/ 714375 w 1802130"/>
                  <a:gd name="connsiteY29" fmla="*/ 478155 h 760095"/>
                  <a:gd name="connsiteX30" fmla="*/ 714375 w 1802130"/>
                  <a:gd name="connsiteY30" fmla="*/ 457200 h 760095"/>
                  <a:gd name="connsiteX31" fmla="*/ 731520 w 1802130"/>
                  <a:gd name="connsiteY31" fmla="*/ 457200 h 760095"/>
                  <a:gd name="connsiteX32" fmla="*/ 725805 w 1802130"/>
                  <a:gd name="connsiteY32" fmla="*/ 438150 h 760095"/>
                  <a:gd name="connsiteX33" fmla="*/ 777240 w 1802130"/>
                  <a:gd name="connsiteY33" fmla="*/ 438150 h 760095"/>
                  <a:gd name="connsiteX34" fmla="*/ 800100 w 1802130"/>
                  <a:gd name="connsiteY34" fmla="*/ 419100 h 760095"/>
                  <a:gd name="connsiteX35" fmla="*/ 800100 w 1802130"/>
                  <a:gd name="connsiteY35" fmla="*/ 390525 h 760095"/>
                  <a:gd name="connsiteX36" fmla="*/ 836295 w 1802130"/>
                  <a:gd name="connsiteY36" fmla="*/ 390525 h 760095"/>
                  <a:gd name="connsiteX37" fmla="*/ 838200 w 1802130"/>
                  <a:gd name="connsiteY37" fmla="*/ 377190 h 760095"/>
                  <a:gd name="connsiteX38" fmla="*/ 872490 w 1802130"/>
                  <a:gd name="connsiteY38" fmla="*/ 377190 h 760095"/>
                  <a:gd name="connsiteX39" fmla="*/ 887730 w 1802130"/>
                  <a:gd name="connsiteY39" fmla="*/ 361950 h 760095"/>
                  <a:gd name="connsiteX40" fmla="*/ 908685 w 1802130"/>
                  <a:gd name="connsiteY40" fmla="*/ 360045 h 760095"/>
                  <a:gd name="connsiteX41" fmla="*/ 906780 w 1802130"/>
                  <a:gd name="connsiteY41" fmla="*/ 335280 h 760095"/>
                  <a:gd name="connsiteX42" fmla="*/ 925830 w 1802130"/>
                  <a:gd name="connsiteY42" fmla="*/ 331470 h 760095"/>
                  <a:gd name="connsiteX43" fmla="*/ 950595 w 1802130"/>
                  <a:gd name="connsiteY43" fmla="*/ 316230 h 760095"/>
                  <a:gd name="connsiteX44" fmla="*/ 948690 w 1802130"/>
                  <a:gd name="connsiteY44" fmla="*/ 299085 h 760095"/>
                  <a:gd name="connsiteX45" fmla="*/ 973455 w 1802130"/>
                  <a:gd name="connsiteY45" fmla="*/ 300990 h 760095"/>
                  <a:gd name="connsiteX46" fmla="*/ 975360 w 1802130"/>
                  <a:gd name="connsiteY46" fmla="*/ 283845 h 760095"/>
                  <a:gd name="connsiteX47" fmla="*/ 1011555 w 1802130"/>
                  <a:gd name="connsiteY47" fmla="*/ 285750 h 760095"/>
                  <a:gd name="connsiteX48" fmla="*/ 1030605 w 1802130"/>
                  <a:gd name="connsiteY48" fmla="*/ 264795 h 760095"/>
                  <a:gd name="connsiteX49" fmla="*/ 1043940 w 1802130"/>
                  <a:gd name="connsiteY49" fmla="*/ 266700 h 760095"/>
                  <a:gd name="connsiteX50" fmla="*/ 1043940 w 1802130"/>
                  <a:gd name="connsiteY50" fmla="*/ 245745 h 760095"/>
                  <a:gd name="connsiteX51" fmla="*/ 1135380 w 1802130"/>
                  <a:gd name="connsiteY51" fmla="*/ 243840 h 760095"/>
                  <a:gd name="connsiteX52" fmla="*/ 1137285 w 1802130"/>
                  <a:gd name="connsiteY52" fmla="*/ 215265 h 760095"/>
                  <a:gd name="connsiteX53" fmla="*/ 1169670 w 1802130"/>
                  <a:gd name="connsiteY53" fmla="*/ 219075 h 760095"/>
                  <a:gd name="connsiteX54" fmla="*/ 1173480 w 1802130"/>
                  <a:gd name="connsiteY54" fmla="*/ 205740 h 760095"/>
                  <a:gd name="connsiteX55" fmla="*/ 1245870 w 1802130"/>
                  <a:gd name="connsiteY55" fmla="*/ 209550 h 760095"/>
                  <a:gd name="connsiteX56" fmla="*/ 1245870 w 1802130"/>
                  <a:gd name="connsiteY56" fmla="*/ 201930 h 760095"/>
                  <a:gd name="connsiteX57" fmla="*/ 1268730 w 1802130"/>
                  <a:gd name="connsiteY57" fmla="*/ 200025 h 760095"/>
                  <a:gd name="connsiteX58" fmla="*/ 1268730 w 1802130"/>
                  <a:gd name="connsiteY58" fmla="*/ 180975 h 760095"/>
                  <a:gd name="connsiteX59" fmla="*/ 1278255 w 1802130"/>
                  <a:gd name="connsiteY59" fmla="*/ 180975 h 760095"/>
                  <a:gd name="connsiteX60" fmla="*/ 1278255 w 1802130"/>
                  <a:gd name="connsiteY60" fmla="*/ 180975 h 760095"/>
                  <a:gd name="connsiteX61" fmla="*/ 1282065 w 1802130"/>
                  <a:gd name="connsiteY61" fmla="*/ 160020 h 760095"/>
                  <a:gd name="connsiteX62" fmla="*/ 1314450 w 1802130"/>
                  <a:gd name="connsiteY62" fmla="*/ 161925 h 760095"/>
                  <a:gd name="connsiteX63" fmla="*/ 1318260 w 1802130"/>
                  <a:gd name="connsiteY63" fmla="*/ 152400 h 760095"/>
                  <a:gd name="connsiteX64" fmla="*/ 1365885 w 1802130"/>
                  <a:gd name="connsiteY64" fmla="*/ 158115 h 760095"/>
                  <a:gd name="connsiteX65" fmla="*/ 1367790 w 1802130"/>
                  <a:gd name="connsiteY65" fmla="*/ 146685 h 760095"/>
                  <a:gd name="connsiteX66" fmla="*/ 1400175 w 1802130"/>
                  <a:gd name="connsiteY66" fmla="*/ 146685 h 760095"/>
                  <a:gd name="connsiteX67" fmla="*/ 1402080 w 1802130"/>
                  <a:gd name="connsiteY67" fmla="*/ 135255 h 760095"/>
                  <a:gd name="connsiteX68" fmla="*/ 1423035 w 1802130"/>
                  <a:gd name="connsiteY68" fmla="*/ 137160 h 760095"/>
                  <a:gd name="connsiteX69" fmla="*/ 1424940 w 1802130"/>
                  <a:gd name="connsiteY69" fmla="*/ 120015 h 760095"/>
                  <a:gd name="connsiteX70" fmla="*/ 1466850 w 1802130"/>
                  <a:gd name="connsiteY70" fmla="*/ 120015 h 760095"/>
                  <a:gd name="connsiteX71" fmla="*/ 1463040 w 1802130"/>
                  <a:gd name="connsiteY71" fmla="*/ 102870 h 760095"/>
                  <a:gd name="connsiteX72" fmla="*/ 1474470 w 1802130"/>
                  <a:gd name="connsiteY72" fmla="*/ 106680 h 760095"/>
                  <a:gd name="connsiteX73" fmla="*/ 1474470 w 1802130"/>
                  <a:gd name="connsiteY73" fmla="*/ 80010 h 760095"/>
                  <a:gd name="connsiteX74" fmla="*/ 1543050 w 1802130"/>
                  <a:gd name="connsiteY74" fmla="*/ 80010 h 760095"/>
                  <a:gd name="connsiteX75" fmla="*/ 1543050 w 1802130"/>
                  <a:gd name="connsiteY75" fmla="*/ 70485 h 760095"/>
                  <a:gd name="connsiteX76" fmla="*/ 1642110 w 1802130"/>
                  <a:gd name="connsiteY76" fmla="*/ 70485 h 760095"/>
                  <a:gd name="connsiteX77" fmla="*/ 1647825 w 1802130"/>
                  <a:gd name="connsiteY77" fmla="*/ 53340 h 760095"/>
                  <a:gd name="connsiteX78" fmla="*/ 1695450 w 1802130"/>
                  <a:gd name="connsiteY78" fmla="*/ 53340 h 760095"/>
                  <a:gd name="connsiteX79" fmla="*/ 1693545 w 1802130"/>
                  <a:gd name="connsiteY79" fmla="*/ 40005 h 760095"/>
                  <a:gd name="connsiteX80" fmla="*/ 1735455 w 1802130"/>
                  <a:gd name="connsiteY80" fmla="*/ 41910 h 760095"/>
                  <a:gd name="connsiteX81" fmla="*/ 1735455 w 1802130"/>
                  <a:gd name="connsiteY81" fmla="*/ 24765 h 760095"/>
                  <a:gd name="connsiteX82" fmla="*/ 1783080 w 1802130"/>
                  <a:gd name="connsiteY82" fmla="*/ 22860 h 760095"/>
                  <a:gd name="connsiteX83" fmla="*/ 1783080 w 1802130"/>
                  <a:gd name="connsiteY83" fmla="*/ 0 h 760095"/>
                  <a:gd name="connsiteX84" fmla="*/ 1802130 w 1802130"/>
                  <a:gd name="connsiteY84" fmla="*/ 0 h 760095"/>
                  <a:gd name="connsiteX0" fmla="*/ 1905 w 1474470"/>
                  <a:gd name="connsiteY0" fmla="*/ 756285 h 756285"/>
                  <a:gd name="connsiteX1" fmla="*/ 0 w 1474470"/>
                  <a:gd name="connsiteY1" fmla="*/ 742950 h 756285"/>
                  <a:gd name="connsiteX2" fmla="*/ 26670 w 1474470"/>
                  <a:gd name="connsiteY2" fmla="*/ 742950 h 756285"/>
                  <a:gd name="connsiteX3" fmla="*/ 26670 w 1474470"/>
                  <a:gd name="connsiteY3" fmla="*/ 725805 h 756285"/>
                  <a:gd name="connsiteX4" fmla="*/ 53340 w 1474470"/>
                  <a:gd name="connsiteY4" fmla="*/ 725805 h 756285"/>
                  <a:gd name="connsiteX5" fmla="*/ 55245 w 1474470"/>
                  <a:gd name="connsiteY5" fmla="*/ 701040 h 756285"/>
                  <a:gd name="connsiteX6" fmla="*/ 76200 w 1474470"/>
                  <a:gd name="connsiteY6" fmla="*/ 701040 h 756285"/>
                  <a:gd name="connsiteX7" fmla="*/ 76200 w 1474470"/>
                  <a:gd name="connsiteY7" fmla="*/ 687705 h 756285"/>
                  <a:gd name="connsiteX8" fmla="*/ 85725 w 1474470"/>
                  <a:gd name="connsiteY8" fmla="*/ 687705 h 756285"/>
                  <a:gd name="connsiteX9" fmla="*/ 85725 w 1474470"/>
                  <a:gd name="connsiteY9" fmla="*/ 664845 h 756285"/>
                  <a:gd name="connsiteX10" fmla="*/ 120015 w 1474470"/>
                  <a:gd name="connsiteY10" fmla="*/ 666750 h 756285"/>
                  <a:gd name="connsiteX11" fmla="*/ 123825 w 1474470"/>
                  <a:gd name="connsiteY11" fmla="*/ 651510 h 756285"/>
                  <a:gd name="connsiteX12" fmla="*/ 152400 w 1474470"/>
                  <a:gd name="connsiteY12" fmla="*/ 651510 h 756285"/>
                  <a:gd name="connsiteX13" fmla="*/ 152400 w 1474470"/>
                  <a:gd name="connsiteY13" fmla="*/ 624840 h 756285"/>
                  <a:gd name="connsiteX14" fmla="*/ 180975 w 1474470"/>
                  <a:gd name="connsiteY14" fmla="*/ 624840 h 756285"/>
                  <a:gd name="connsiteX15" fmla="*/ 179070 w 1474470"/>
                  <a:gd name="connsiteY15" fmla="*/ 603885 h 756285"/>
                  <a:gd name="connsiteX16" fmla="*/ 205740 w 1474470"/>
                  <a:gd name="connsiteY16" fmla="*/ 603885 h 756285"/>
                  <a:gd name="connsiteX17" fmla="*/ 205740 w 1474470"/>
                  <a:gd name="connsiteY17" fmla="*/ 592455 h 756285"/>
                  <a:gd name="connsiteX18" fmla="*/ 224790 w 1474470"/>
                  <a:gd name="connsiteY18" fmla="*/ 596265 h 756285"/>
                  <a:gd name="connsiteX19" fmla="*/ 226695 w 1474470"/>
                  <a:gd name="connsiteY19" fmla="*/ 573405 h 756285"/>
                  <a:gd name="connsiteX20" fmla="*/ 249555 w 1474470"/>
                  <a:gd name="connsiteY20" fmla="*/ 579120 h 756285"/>
                  <a:gd name="connsiteX21" fmla="*/ 251460 w 1474470"/>
                  <a:gd name="connsiteY21" fmla="*/ 554355 h 756285"/>
                  <a:gd name="connsiteX22" fmla="*/ 280035 w 1474470"/>
                  <a:gd name="connsiteY22" fmla="*/ 556260 h 756285"/>
                  <a:gd name="connsiteX23" fmla="*/ 280035 w 1474470"/>
                  <a:gd name="connsiteY23" fmla="*/ 541020 h 756285"/>
                  <a:gd name="connsiteX24" fmla="*/ 300990 w 1474470"/>
                  <a:gd name="connsiteY24" fmla="*/ 541020 h 756285"/>
                  <a:gd name="connsiteX25" fmla="*/ 344805 w 1474470"/>
                  <a:gd name="connsiteY25" fmla="*/ 497205 h 756285"/>
                  <a:gd name="connsiteX26" fmla="*/ 361950 w 1474470"/>
                  <a:gd name="connsiteY26" fmla="*/ 497205 h 756285"/>
                  <a:gd name="connsiteX27" fmla="*/ 361950 w 1474470"/>
                  <a:gd name="connsiteY27" fmla="*/ 478155 h 756285"/>
                  <a:gd name="connsiteX28" fmla="*/ 386715 w 1474470"/>
                  <a:gd name="connsiteY28" fmla="*/ 478155 h 756285"/>
                  <a:gd name="connsiteX29" fmla="*/ 386715 w 1474470"/>
                  <a:gd name="connsiteY29" fmla="*/ 457200 h 756285"/>
                  <a:gd name="connsiteX30" fmla="*/ 403860 w 1474470"/>
                  <a:gd name="connsiteY30" fmla="*/ 457200 h 756285"/>
                  <a:gd name="connsiteX31" fmla="*/ 398145 w 1474470"/>
                  <a:gd name="connsiteY31" fmla="*/ 438150 h 756285"/>
                  <a:gd name="connsiteX32" fmla="*/ 449580 w 1474470"/>
                  <a:gd name="connsiteY32" fmla="*/ 438150 h 756285"/>
                  <a:gd name="connsiteX33" fmla="*/ 472440 w 1474470"/>
                  <a:gd name="connsiteY33" fmla="*/ 419100 h 756285"/>
                  <a:gd name="connsiteX34" fmla="*/ 472440 w 1474470"/>
                  <a:gd name="connsiteY34" fmla="*/ 390525 h 756285"/>
                  <a:gd name="connsiteX35" fmla="*/ 508635 w 1474470"/>
                  <a:gd name="connsiteY35" fmla="*/ 390525 h 756285"/>
                  <a:gd name="connsiteX36" fmla="*/ 510540 w 1474470"/>
                  <a:gd name="connsiteY36" fmla="*/ 377190 h 756285"/>
                  <a:gd name="connsiteX37" fmla="*/ 544830 w 1474470"/>
                  <a:gd name="connsiteY37" fmla="*/ 377190 h 756285"/>
                  <a:gd name="connsiteX38" fmla="*/ 560070 w 1474470"/>
                  <a:gd name="connsiteY38" fmla="*/ 361950 h 756285"/>
                  <a:gd name="connsiteX39" fmla="*/ 581025 w 1474470"/>
                  <a:gd name="connsiteY39" fmla="*/ 360045 h 756285"/>
                  <a:gd name="connsiteX40" fmla="*/ 579120 w 1474470"/>
                  <a:gd name="connsiteY40" fmla="*/ 335280 h 756285"/>
                  <a:gd name="connsiteX41" fmla="*/ 598170 w 1474470"/>
                  <a:gd name="connsiteY41" fmla="*/ 331470 h 756285"/>
                  <a:gd name="connsiteX42" fmla="*/ 622935 w 1474470"/>
                  <a:gd name="connsiteY42" fmla="*/ 316230 h 756285"/>
                  <a:gd name="connsiteX43" fmla="*/ 621030 w 1474470"/>
                  <a:gd name="connsiteY43" fmla="*/ 299085 h 756285"/>
                  <a:gd name="connsiteX44" fmla="*/ 645795 w 1474470"/>
                  <a:gd name="connsiteY44" fmla="*/ 300990 h 756285"/>
                  <a:gd name="connsiteX45" fmla="*/ 647700 w 1474470"/>
                  <a:gd name="connsiteY45" fmla="*/ 283845 h 756285"/>
                  <a:gd name="connsiteX46" fmla="*/ 683895 w 1474470"/>
                  <a:gd name="connsiteY46" fmla="*/ 285750 h 756285"/>
                  <a:gd name="connsiteX47" fmla="*/ 702945 w 1474470"/>
                  <a:gd name="connsiteY47" fmla="*/ 264795 h 756285"/>
                  <a:gd name="connsiteX48" fmla="*/ 716280 w 1474470"/>
                  <a:gd name="connsiteY48" fmla="*/ 266700 h 756285"/>
                  <a:gd name="connsiteX49" fmla="*/ 716280 w 1474470"/>
                  <a:gd name="connsiteY49" fmla="*/ 245745 h 756285"/>
                  <a:gd name="connsiteX50" fmla="*/ 807720 w 1474470"/>
                  <a:gd name="connsiteY50" fmla="*/ 243840 h 756285"/>
                  <a:gd name="connsiteX51" fmla="*/ 809625 w 1474470"/>
                  <a:gd name="connsiteY51" fmla="*/ 215265 h 756285"/>
                  <a:gd name="connsiteX52" fmla="*/ 842010 w 1474470"/>
                  <a:gd name="connsiteY52" fmla="*/ 219075 h 756285"/>
                  <a:gd name="connsiteX53" fmla="*/ 845820 w 1474470"/>
                  <a:gd name="connsiteY53" fmla="*/ 205740 h 756285"/>
                  <a:gd name="connsiteX54" fmla="*/ 918210 w 1474470"/>
                  <a:gd name="connsiteY54" fmla="*/ 209550 h 756285"/>
                  <a:gd name="connsiteX55" fmla="*/ 918210 w 1474470"/>
                  <a:gd name="connsiteY55" fmla="*/ 201930 h 756285"/>
                  <a:gd name="connsiteX56" fmla="*/ 941070 w 1474470"/>
                  <a:gd name="connsiteY56" fmla="*/ 200025 h 756285"/>
                  <a:gd name="connsiteX57" fmla="*/ 941070 w 1474470"/>
                  <a:gd name="connsiteY57" fmla="*/ 180975 h 756285"/>
                  <a:gd name="connsiteX58" fmla="*/ 950595 w 1474470"/>
                  <a:gd name="connsiteY58" fmla="*/ 180975 h 756285"/>
                  <a:gd name="connsiteX59" fmla="*/ 950595 w 1474470"/>
                  <a:gd name="connsiteY59" fmla="*/ 180975 h 756285"/>
                  <a:gd name="connsiteX60" fmla="*/ 954405 w 1474470"/>
                  <a:gd name="connsiteY60" fmla="*/ 160020 h 756285"/>
                  <a:gd name="connsiteX61" fmla="*/ 986790 w 1474470"/>
                  <a:gd name="connsiteY61" fmla="*/ 161925 h 756285"/>
                  <a:gd name="connsiteX62" fmla="*/ 990600 w 1474470"/>
                  <a:gd name="connsiteY62" fmla="*/ 152400 h 756285"/>
                  <a:gd name="connsiteX63" fmla="*/ 1038225 w 1474470"/>
                  <a:gd name="connsiteY63" fmla="*/ 158115 h 756285"/>
                  <a:gd name="connsiteX64" fmla="*/ 1040130 w 1474470"/>
                  <a:gd name="connsiteY64" fmla="*/ 146685 h 756285"/>
                  <a:gd name="connsiteX65" fmla="*/ 1072515 w 1474470"/>
                  <a:gd name="connsiteY65" fmla="*/ 146685 h 756285"/>
                  <a:gd name="connsiteX66" fmla="*/ 1074420 w 1474470"/>
                  <a:gd name="connsiteY66" fmla="*/ 135255 h 756285"/>
                  <a:gd name="connsiteX67" fmla="*/ 1095375 w 1474470"/>
                  <a:gd name="connsiteY67" fmla="*/ 137160 h 756285"/>
                  <a:gd name="connsiteX68" fmla="*/ 1097280 w 1474470"/>
                  <a:gd name="connsiteY68" fmla="*/ 120015 h 756285"/>
                  <a:gd name="connsiteX69" fmla="*/ 1139190 w 1474470"/>
                  <a:gd name="connsiteY69" fmla="*/ 120015 h 756285"/>
                  <a:gd name="connsiteX70" fmla="*/ 1135380 w 1474470"/>
                  <a:gd name="connsiteY70" fmla="*/ 102870 h 756285"/>
                  <a:gd name="connsiteX71" fmla="*/ 1146810 w 1474470"/>
                  <a:gd name="connsiteY71" fmla="*/ 106680 h 756285"/>
                  <a:gd name="connsiteX72" fmla="*/ 1146810 w 1474470"/>
                  <a:gd name="connsiteY72" fmla="*/ 80010 h 756285"/>
                  <a:gd name="connsiteX73" fmla="*/ 1215390 w 1474470"/>
                  <a:gd name="connsiteY73" fmla="*/ 80010 h 756285"/>
                  <a:gd name="connsiteX74" fmla="*/ 1215390 w 1474470"/>
                  <a:gd name="connsiteY74" fmla="*/ 70485 h 756285"/>
                  <a:gd name="connsiteX75" fmla="*/ 1314450 w 1474470"/>
                  <a:gd name="connsiteY75" fmla="*/ 70485 h 756285"/>
                  <a:gd name="connsiteX76" fmla="*/ 1320165 w 1474470"/>
                  <a:gd name="connsiteY76" fmla="*/ 53340 h 756285"/>
                  <a:gd name="connsiteX77" fmla="*/ 1367790 w 1474470"/>
                  <a:gd name="connsiteY77" fmla="*/ 53340 h 756285"/>
                  <a:gd name="connsiteX78" fmla="*/ 1365885 w 1474470"/>
                  <a:gd name="connsiteY78" fmla="*/ 40005 h 756285"/>
                  <a:gd name="connsiteX79" fmla="*/ 1407795 w 1474470"/>
                  <a:gd name="connsiteY79" fmla="*/ 41910 h 756285"/>
                  <a:gd name="connsiteX80" fmla="*/ 1407795 w 1474470"/>
                  <a:gd name="connsiteY80" fmla="*/ 24765 h 756285"/>
                  <a:gd name="connsiteX81" fmla="*/ 1455420 w 1474470"/>
                  <a:gd name="connsiteY81" fmla="*/ 22860 h 756285"/>
                  <a:gd name="connsiteX82" fmla="*/ 1455420 w 1474470"/>
                  <a:gd name="connsiteY82" fmla="*/ 0 h 756285"/>
                  <a:gd name="connsiteX83" fmla="*/ 1474470 w 1474470"/>
                  <a:gd name="connsiteY83" fmla="*/ 0 h 7562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</a:cxnLst>
                <a:rect l="l" t="t" r="r" b="b"/>
                <a:pathLst>
                  <a:path w="1474470" h="756285">
                    <a:moveTo>
                      <a:pt x="1905" y="756285"/>
                    </a:moveTo>
                    <a:lnTo>
                      <a:pt x="0" y="742950"/>
                    </a:lnTo>
                    <a:lnTo>
                      <a:pt x="26670" y="742950"/>
                    </a:lnTo>
                    <a:lnTo>
                      <a:pt x="26670" y="725805"/>
                    </a:lnTo>
                    <a:lnTo>
                      <a:pt x="53340" y="725805"/>
                    </a:lnTo>
                    <a:lnTo>
                      <a:pt x="55245" y="701040"/>
                    </a:lnTo>
                    <a:lnTo>
                      <a:pt x="76200" y="701040"/>
                    </a:lnTo>
                    <a:lnTo>
                      <a:pt x="76200" y="687705"/>
                    </a:lnTo>
                    <a:lnTo>
                      <a:pt x="85725" y="687705"/>
                    </a:lnTo>
                    <a:lnTo>
                      <a:pt x="85725" y="664845"/>
                    </a:lnTo>
                    <a:lnTo>
                      <a:pt x="120015" y="666750"/>
                    </a:lnTo>
                    <a:lnTo>
                      <a:pt x="123825" y="651510"/>
                    </a:lnTo>
                    <a:lnTo>
                      <a:pt x="152400" y="651510"/>
                    </a:lnTo>
                    <a:lnTo>
                      <a:pt x="152400" y="624840"/>
                    </a:lnTo>
                    <a:lnTo>
                      <a:pt x="180975" y="624840"/>
                    </a:lnTo>
                    <a:lnTo>
                      <a:pt x="179070" y="603885"/>
                    </a:lnTo>
                    <a:lnTo>
                      <a:pt x="205740" y="603885"/>
                    </a:lnTo>
                    <a:lnTo>
                      <a:pt x="205740" y="592455"/>
                    </a:lnTo>
                    <a:lnTo>
                      <a:pt x="224790" y="596265"/>
                    </a:lnTo>
                    <a:lnTo>
                      <a:pt x="226695" y="573405"/>
                    </a:lnTo>
                    <a:lnTo>
                      <a:pt x="249555" y="579120"/>
                    </a:lnTo>
                    <a:lnTo>
                      <a:pt x="251460" y="554355"/>
                    </a:lnTo>
                    <a:lnTo>
                      <a:pt x="280035" y="556260"/>
                    </a:lnTo>
                    <a:lnTo>
                      <a:pt x="280035" y="541020"/>
                    </a:lnTo>
                    <a:lnTo>
                      <a:pt x="300990" y="541020"/>
                    </a:lnTo>
                    <a:lnTo>
                      <a:pt x="344805" y="497205"/>
                    </a:lnTo>
                    <a:lnTo>
                      <a:pt x="361950" y="497205"/>
                    </a:lnTo>
                    <a:lnTo>
                      <a:pt x="361950" y="478155"/>
                    </a:lnTo>
                    <a:lnTo>
                      <a:pt x="386715" y="478155"/>
                    </a:lnTo>
                    <a:lnTo>
                      <a:pt x="386715" y="457200"/>
                    </a:lnTo>
                    <a:lnTo>
                      <a:pt x="403860" y="457200"/>
                    </a:lnTo>
                    <a:lnTo>
                      <a:pt x="398145" y="438150"/>
                    </a:lnTo>
                    <a:lnTo>
                      <a:pt x="449580" y="438150"/>
                    </a:lnTo>
                    <a:lnTo>
                      <a:pt x="472440" y="419100"/>
                    </a:lnTo>
                    <a:lnTo>
                      <a:pt x="472440" y="390525"/>
                    </a:lnTo>
                    <a:lnTo>
                      <a:pt x="508635" y="390525"/>
                    </a:lnTo>
                    <a:lnTo>
                      <a:pt x="510540" y="377190"/>
                    </a:lnTo>
                    <a:lnTo>
                      <a:pt x="544830" y="377190"/>
                    </a:lnTo>
                    <a:lnTo>
                      <a:pt x="560070" y="361950"/>
                    </a:lnTo>
                    <a:lnTo>
                      <a:pt x="581025" y="360045"/>
                    </a:lnTo>
                    <a:lnTo>
                      <a:pt x="579120" y="335280"/>
                    </a:lnTo>
                    <a:lnTo>
                      <a:pt x="598170" y="331470"/>
                    </a:lnTo>
                    <a:lnTo>
                      <a:pt x="622935" y="316230"/>
                    </a:lnTo>
                    <a:lnTo>
                      <a:pt x="621030" y="299085"/>
                    </a:lnTo>
                    <a:lnTo>
                      <a:pt x="645795" y="300990"/>
                    </a:lnTo>
                    <a:lnTo>
                      <a:pt x="647700" y="283845"/>
                    </a:lnTo>
                    <a:lnTo>
                      <a:pt x="683895" y="285750"/>
                    </a:lnTo>
                    <a:lnTo>
                      <a:pt x="702945" y="264795"/>
                    </a:lnTo>
                    <a:lnTo>
                      <a:pt x="716280" y="266700"/>
                    </a:lnTo>
                    <a:lnTo>
                      <a:pt x="716280" y="245745"/>
                    </a:lnTo>
                    <a:lnTo>
                      <a:pt x="807720" y="243840"/>
                    </a:lnTo>
                    <a:lnTo>
                      <a:pt x="809625" y="215265"/>
                    </a:lnTo>
                    <a:lnTo>
                      <a:pt x="842010" y="219075"/>
                    </a:lnTo>
                    <a:lnTo>
                      <a:pt x="845820" y="205740"/>
                    </a:lnTo>
                    <a:lnTo>
                      <a:pt x="918210" y="209550"/>
                    </a:lnTo>
                    <a:lnTo>
                      <a:pt x="918210" y="201930"/>
                    </a:lnTo>
                    <a:lnTo>
                      <a:pt x="941070" y="200025"/>
                    </a:lnTo>
                    <a:lnTo>
                      <a:pt x="941070" y="180975"/>
                    </a:lnTo>
                    <a:lnTo>
                      <a:pt x="950595" y="180975"/>
                    </a:lnTo>
                    <a:lnTo>
                      <a:pt x="950595" y="180975"/>
                    </a:lnTo>
                    <a:lnTo>
                      <a:pt x="954405" y="160020"/>
                    </a:lnTo>
                    <a:lnTo>
                      <a:pt x="986790" y="161925"/>
                    </a:lnTo>
                    <a:lnTo>
                      <a:pt x="990600" y="152400"/>
                    </a:lnTo>
                    <a:lnTo>
                      <a:pt x="1038225" y="158115"/>
                    </a:lnTo>
                    <a:lnTo>
                      <a:pt x="1040130" y="146685"/>
                    </a:lnTo>
                    <a:lnTo>
                      <a:pt x="1072515" y="146685"/>
                    </a:lnTo>
                    <a:lnTo>
                      <a:pt x="1074420" y="135255"/>
                    </a:lnTo>
                    <a:lnTo>
                      <a:pt x="1095375" y="137160"/>
                    </a:lnTo>
                    <a:lnTo>
                      <a:pt x="1097280" y="120015"/>
                    </a:lnTo>
                    <a:lnTo>
                      <a:pt x="1139190" y="120015"/>
                    </a:lnTo>
                    <a:lnTo>
                      <a:pt x="1135380" y="102870"/>
                    </a:lnTo>
                    <a:lnTo>
                      <a:pt x="1146810" y="106680"/>
                    </a:lnTo>
                    <a:lnTo>
                      <a:pt x="1146810" y="80010"/>
                    </a:lnTo>
                    <a:lnTo>
                      <a:pt x="1215390" y="80010"/>
                    </a:lnTo>
                    <a:lnTo>
                      <a:pt x="1215390" y="70485"/>
                    </a:lnTo>
                    <a:lnTo>
                      <a:pt x="1314450" y="70485"/>
                    </a:lnTo>
                    <a:lnTo>
                      <a:pt x="1320165" y="53340"/>
                    </a:lnTo>
                    <a:lnTo>
                      <a:pt x="1367790" y="53340"/>
                    </a:lnTo>
                    <a:lnTo>
                      <a:pt x="1365885" y="40005"/>
                    </a:lnTo>
                    <a:lnTo>
                      <a:pt x="1407795" y="41910"/>
                    </a:lnTo>
                    <a:lnTo>
                      <a:pt x="1407795" y="24765"/>
                    </a:lnTo>
                    <a:lnTo>
                      <a:pt x="1455420" y="22860"/>
                    </a:lnTo>
                    <a:lnTo>
                      <a:pt x="1455420" y="0"/>
                    </a:lnTo>
                    <a:lnTo>
                      <a:pt x="1474470" y="0"/>
                    </a:lnTo>
                  </a:path>
                </a:pathLst>
              </a:custGeom>
              <a:noFill/>
              <a:ln w="12700">
                <a:solidFill>
                  <a:schemeClr val="accent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6627495" y="3286125"/>
                <a:ext cx="1150620" cy="358140"/>
              </a:xfrm>
              <a:custGeom>
                <a:avLst/>
                <a:gdLst>
                  <a:gd name="connsiteX0" fmla="*/ 1905 w 1150620"/>
                  <a:gd name="connsiteY0" fmla="*/ 504825 h 504825"/>
                  <a:gd name="connsiteX1" fmla="*/ 0 w 1150620"/>
                  <a:gd name="connsiteY1" fmla="*/ 354330 h 504825"/>
                  <a:gd name="connsiteX2" fmla="*/ 55245 w 1150620"/>
                  <a:gd name="connsiteY2" fmla="*/ 358140 h 504825"/>
                  <a:gd name="connsiteX3" fmla="*/ 59055 w 1150620"/>
                  <a:gd name="connsiteY3" fmla="*/ 331470 h 504825"/>
                  <a:gd name="connsiteX4" fmla="*/ 85725 w 1150620"/>
                  <a:gd name="connsiteY4" fmla="*/ 331470 h 504825"/>
                  <a:gd name="connsiteX5" fmla="*/ 85725 w 1150620"/>
                  <a:gd name="connsiteY5" fmla="*/ 331470 h 504825"/>
                  <a:gd name="connsiteX6" fmla="*/ 121920 w 1150620"/>
                  <a:gd name="connsiteY6" fmla="*/ 323850 h 504825"/>
                  <a:gd name="connsiteX7" fmla="*/ 121920 w 1150620"/>
                  <a:gd name="connsiteY7" fmla="*/ 306705 h 504825"/>
                  <a:gd name="connsiteX8" fmla="*/ 135255 w 1150620"/>
                  <a:gd name="connsiteY8" fmla="*/ 306705 h 504825"/>
                  <a:gd name="connsiteX9" fmla="*/ 137160 w 1150620"/>
                  <a:gd name="connsiteY9" fmla="*/ 293370 h 504825"/>
                  <a:gd name="connsiteX10" fmla="*/ 207645 w 1150620"/>
                  <a:gd name="connsiteY10" fmla="*/ 295275 h 504825"/>
                  <a:gd name="connsiteX11" fmla="*/ 209550 w 1150620"/>
                  <a:gd name="connsiteY11" fmla="*/ 272415 h 504825"/>
                  <a:gd name="connsiteX12" fmla="*/ 255270 w 1150620"/>
                  <a:gd name="connsiteY12" fmla="*/ 274320 h 504825"/>
                  <a:gd name="connsiteX13" fmla="*/ 276225 w 1150620"/>
                  <a:gd name="connsiteY13" fmla="*/ 259080 h 504825"/>
                  <a:gd name="connsiteX14" fmla="*/ 306705 w 1150620"/>
                  <a:gd name="connsiteY14" fmla="*/ 259080 h 504825"/>
                  <a:gd name="connsiteX15" fmla="*/ 306705 w 1150620"/>
                  <a:gd name="connsiteY15" fmla="*/ 249555 h 504825"/>
                  <a:gd name="connsiteX16" fmla="*/ 352425 w 1150620"/>
                  <a:gd name="connsiteY16" fmla="*/ 249555 h 504825"/>
                  <a:gd name="connsiteX17" fmla="*/ 352425 w 1150620"/>
                  <a:gd name="connsiteY17" fmla="*/ 236220 h 504825"/>
                  <a:gd name="connsiteX18" fmla="*/ 396240 w 1150620"/>
                  <a:gd name="connsiteY18" fmla="*/ 236220 h 504825"/>
                  <a:gd name="connsiteX19" fmla="*/ 396240 w 1150620"/>
                  <a:gd name="connsiteY19" fmla="*/ 220980 h 504825"/>
                  <a:gd name="connsiteX20" fmla="*/ 497205 w 1150620"/>
                  <a:gd name="connsiteY20" fmla="*/ 220980 h 504825"/>
                  <a:gd name="connsiteX21" fmla="*/ 497205 w 1150620"/>
                  <a:gd name="connsiteY21" fmla="*/ 194310 h 504825"/>
                  <a:gd name="connsiteX22" fmla="*/ 525780 w 1150620"/>
                  <a:gd name="connsiteY22" fmla="*/ 194310 h 504825"/>
                  <a:gd name="connsiteX23" fmla="*/ 525780 w 1150620"/>
                  <a:gd name="connsiteY23" fmla="*/ 179070 h 504825"/>
                  <a:gd name="connsiteX24" fmla="*/ 607695 w 1150620"/>
                  <a:gd name="connsiteY24" fmla="*/ 179070 h 504825"/>
                  <a:gd name="connsiteX25" fmla="*/ 609600 w 1150620"/>
                  <a:gd name="connsiteY25" fmla="*/ 158115 h 504825"/>
                  <a:gd name="connsiteX26" fmla="*/ 706755 w 1150620"/>
                  <a:gd name="connsiteY26" fmla="*/ 156210 h 504825"/>
                  <a:gd name="connsiteX27" fmla="*/ 708660 w 1150620"/>
                  <a:gd name="connsiteY27" fmla="*/ 142875 h 504825"/>
                  <a:gd name="connsiteX28" fmla="*/ 750570 w 1150620"/>
                  <a:gd name="connsiteY28" fmla="*/ 142875 h 504825"/>
                  <a:gd name="connsiteX29" fmla="*/ 744855 w 1150620"/>
                  <a:gd name="connsiteY29" fmla="*/ 129540 h 504825"/>
                  <a:gd name="connsiteX30" fmla="*/ 819150 w 1150620"/>
                  <a:gd name="connsiteY30" fmla="*/ 133350 h 504825"/>
                  <a:gd name="connsiteX31" fmla="*/ 819150 w 1150620"/>
                  <a:gd name="connsiteY31" fmla="*/ 110490 h 504825"/>
                  <a:gd name="connsiteX32" fmla="*/ 908685 w 1150620"/>
                  <a:gd name="connsiteY32" fmla="*/ 108585 h 504825"/>
                  <a:gd name="connsiteX33" fmla="*/ 912495 w 1150620"/>
                  <a:gd name="connsiteY33" fmla="*/ 100965 h 504825"/>
                  <a:gd name="connsiteX34" fmla="*/ 954405 w 1150620"/>
                  <a:gd name="connsiteY34" fmla="*/ 102870 h 504825"/>
                  <a:gd name="connsiteX35" fmla="*/ 958215 w 1150620"/>
                  <a:gd name="connsiteY35" fmla="*/ 85725 h 504825"/>
                  <a:gd name="connsiteX36" fmla="*/ 979170 w 1150620"/>
                  <a:gd name="connsiteY36" fmla="*/ 87630 h 504825"/>
                  <a:gd name="connsiteX37" fmla="*/ 975360 w 1150620"/>
                  <a:gd name="connsiteY37" fmla="*/ 57150 h 504825"/>
                  <a:gd name="connsiteX38" fmla="*/ 1002030 w 1150620"/>
                  <a:gd name="connsiteY38" fmla="*/ 57150 h 504825"/>
                  <a:gd name="connsiteX39" fmla="*/ 1000125 w 1150620"/>
                  <a:gd name="connsiteY39" fmla="*/ 32385 h 504825"/>
                  <a:gd name="connsiteX40" fmla="*/ 1099185 w 1150620"/>
                  <a:gd name="connsiteY40" fmla="*/ 32385 h 504825"/>
                  <a:gd name="connsiteX41" fmla="*/ 1097280 w 1150620"/>
                  <a:gd name="connsiteY41" fmla="*/ 19050 h 504825"/>
                  <a:gd name="connsiteX42" fmla="*/ 1106805 w 1150620"/>
                  <a:gd name="connsiteY42" fmla="*/ 19050 h 504825"/>
                  <a:gd name="connsiteX43" fmla="*/ 1110615 w 1150620"/>
                  <a:gd name="connsiteY43" fmla="*/ 0 h 504825"/>
                  <a:gd name="connsiteX44" fmla="*/ 1150620 w 1150620"/>
                  <a:gd name="connsiteY44" fmla="*/ 1905 h 504825"/>
                  <a:gd name="connsiteX0" fmla="*/ 0 w 1150620"/>
                  <a:gd name="connsiteY0" fmla="*/ 354330 h 358140"/>
                  <a:gd name="connsiteX1" fmla="*/ 55245 w 1150620"/>
                  <a:gd name="connsiteY1" fmla="*/ 358140 h 358140"/>
                  <a:gd name="connsiteX2" fmla="*/ 59055 w 1150620"/>
                  <a:gd name="connsiteY2" fmla="*/ 331470 h 358140"/>
                  <a:gd name="connsiteX3" fmla="*/ 85725 w 1150620"/>
                  <a:gd name="connsiteY3" fmla="*/ 331470 h 358140"/>
                  <a:gd name="connsiteX4" fmla="*/ 85725 w 1150620"/>
                  <a:gd name="connsiteY4" fmla="*/ 331470 h 358140"/>
                  <a:gd name="connsiteX5" fmla="*/ 121920 w 1150620"/>
                  <a:gd name="connsiteY5" fmla="*/ 323850 h 358140"/>
                  <a:gd name="connsiteX6" fmla="*/ 121920 w 1150620"/>
                  <a:gd name="connsiteY6" fmla="*/ 306705 h 358140"/>
                  <a:gd name="connsiteX7" fmla="*/ 135255 w 1150620"/>
                  <a:gd name="connsiteY7" fmla="*/ 306705 h 358140"/>
                  <a:gd name="connsiteX8" fmla="*/ 137160 w 1150620"/>
                  <a:gd name="connsiteY8" fmla="*/ 293370 h 358140"/>
                  <a:gd name="connsiteX9" fmla="*/ 207645 w 1150620"/>
                  <a:gd name="connsiteY9" fmla="*/ 295275 h 358140"/>
                  <a:gd name="connsiteX10" fmla="*/ 209550 w 1150620"/>
                  <a:gd name="connsiteY10" fmla="*/ 272415 h 358140"/>
                  <a:gd name="connsiteX11" fmla="*/ 255270 w 1150620"/>
                  <a:gd name="connsiteY11" fmla="*/ 274320 h 358140"/>
                  <a:gd name="connsiteX12" fmla="*/ 276225 w 1150620"/>
                  <a:gd name="connsiteY12" fmla="*/ 259080 h 358140"/>
                  <a:gd name="connsiteX13" fmla="*/ 306705 w 1150620"/>
                  <a:gd name="connsiteY13" fmla="*/ 259080 h 358140"/>
                  <a:gd name="connsiteX14" fmla="*/ 306705 w 1150620"/>
                  <a:gd name="connsiteY14" fmla="*/ 249555 h 358140"/>
                  <a:gd name="connsiteX15" fmla="*/ 352425 w 1150620"/>
                  <a:gd name="connsiteY15" fmla="*/ 249555 h 358140"/>
                  <a:gd name="connsiteX16" fmla="*/ 352425 w 1150620"/>
                  <a:gd name="connsiteY16" fmla="*/ 236220 h 358140"/>
                  <a:gd name="connsiteX17" fmla="*/ 396240 w 1150620"/>
                  <a:gd name="connsiteY17" fmla="*/ 236220 h 358140"/>
                  <a:gd name="connsiteX18" fmla="*/ 396240 w 1150620"/>
                  <a:gd name="connsiteY18" fmla="*/ 220980 h 358140"/>
                  <a:gd name="connsiteX19" fmla="*/ 497205 w 1150620"/>
                  <a:gd name="connsiteY19" fmla="*/ 220980 h 358140"/>
                  <a:gd name="connsiteX20" fmla="*/ 497205 w 1150620"/>
                  <a:gd name="connsiteY20" fmla="*/ 194310 h 358140"/>
                  <a:gd name="connsiteX21" fmla="*/ 525780 w 1150620"/>
                  <a:gd name="connsiteY21" fmla="*/ 194310 h 358140"/>
                  <a:gd name="connsiteX22" fmla="*/ 525780 w 1150620"/>
                  <a:gd name="connsiteY22" fmla="*/ 179070 h 358140"/>
                  <a:gd name="connsiteX23" fmla="*/ 607695 w 1150620"/>
                  <a:gd name="connsiteY23" fmla="*/ 179070 h 358140"/>
                  <a:gd name="connsiteX24" fmla="*/ 609600 w 1150620"/>
                  <a:gd name="connsiteY24" fmla="*/ 158115 h 358140"/>
                  <a:gd name="connsiteX25" fmla="*/ 706755 w 1150620"/>
                  <a:gd name="connsiteY25" fmla="*/ 156210 h 358140"/>
                  <a:gd name="connsiteX26" fmla="*/ 708660 w 1150620"/>
                  <a:gd name="connsiteY26" fmla="*/ 142875 h 358140"/>
                  <a:gd name="connsiteX27" fmla="*/ 750570 w 1150620"/>
                  <a:gd name="connsiteY27" fmla="*/ 142875 h 358140"/>
                  <a:gd name="connsiteX28" fmla="*/ 744855 w 1150620"/>
                  <a:gd name="connsiteY28" fmla="*/ 129540 h 358140"/>
                  <a:gd name="connsiteX29" fmla="*/ 819150 w 1150620"/>
                  <a:gd name="connsiteY29" fmla="*/ 133350 h 358140"/>
                  <a:gd name="connsiteX30" fmla="*/ 819150 w 1150620"/>
                  <a:gd name="connsiteY30" fmla="*/ 110490 h 358140"/>
                  <a:gd name="connsiteX31" fmla="*/ 908685 w 1150620"/>
                  <a:gd name="connsiteY31" fmla="*/ 108585 h 358140"/>
                  <a:gd name="connsiteX32" fmla="*/ 912495 w 1150620"/>
                  <a:gd name="connsiteY32" fmla="*/ 100965 h 358140"/>
                  <a:gd name="connsiteX33" fmla="*/ 954405 w 1150620"/>
                  <a:gd name="connsiteY33" fmla="*/ 102870 h 358140"/>
                  <a:gd name="connsiteX34" fmla="*/ 958215 w 1150620"/>
                  <a:gd name="connsiteY34" fmla="*/ 85725 h 358140"/>
                  <a:gd name="connsiteX35" fmla="*/ 979170 w 1150620"/>
                  <a:gd name="connsiteY35" fmla="*/ 87630 h 358140"/>
                  <a:gd name="connsiteX36" fmla="*/ 975360 w 1150620"/>
                  <a:gd name="connsiteY36" fmla="*/ 57150 h 358140"/>
                  <a:gd name="connsiteX37" fmla="*/ 1002030 w 1150620"/>
                  <a:gd name="connsiteY37" fmla="*/ 57150 h 358140"/>
                  <a:gd name="connsiteX38" fmla="*/ 1000125 w 1150620"/>
                  <a:gd name="connsiteY38" fmla="*/ 32385 h 358140"/>
                  <a:gd name="connsiteX39" fmla="*/ 1099185 w 1150620"/>
                  <a:gd name="connsiteY39" fmla="*/ 32385 h 358140"/>
                  <a:gd name="connsiteX40" fmla="*/ 1097280 w 1150620"/>
                  <a:gd name="connsiteY40" fmla="*/ 19050 h 358140"/>
                  <a:gd name="connsiteX41" fmla="*/ 1106805 w 1150620"/>
                  <a:gd name="connsiteY41" fmla="*/ 19050 h 358140"/>
                  <a:gd name="connsiteX42" fmla="*/ 1110615 w 1150620"/>
                  <a:gd name="connsiteY42" fmla="*/ 0 h 358140"/>
                  <a:gd name="connsiteX43" fmla="*/ 1150620 w 1150620"/>
                  <a:gd name="connsiteY43" fmla="*/ 1905 h 3581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150620" h="358140">
                    <a:moveTo>
                      <a:pt x="0" y="354330"/>
                    </a:moveTo>
                    <a:lnTo>
                      <a:pt x="55245" y="358140"/>
                    </a:lnTo>
                    <a:lnTo>
                      <a:pt x="59055" y="331470"/>
                    </a:lnTo>
                    <a:lnTo>
                      <a:pt x="85725" y="331470"/>
                    </a:lnTo>
                    <a:lnTo>
                      <a:pt x="85725" y="331470"/>
                    </a:lnTo>
                    <a:lnTo>
                      <a:pt x="121920" y="323850"/>
                    </a:lnTo>
                    <a:lnTo>
                      <a:pt x="121920" y="306705"/>
                    </a:lnTo>
                    <a:lnTo>
                      <a:pt x="135255" y="306705"/>
                    </a:lnTo>
                    <a:lnTo>
                      <a:pt x="137160" y="293370"/>
                    </a:lnTo>
                    <a:lnTo>
                      <a:pt x="207645" y="295275"/>
                    </a:lnTo>
                    <a:lnTo>
                      <a:pt x="209550" y="272415"/>
                    </a:lnTo>
                    <a:lnTo>
                      <a:pt x="255270" y="274320"/>
                    </a:lnTo>
                    <a:lnTo>
                      <a:pt x="276225" y="259080"/>
                    </a:lnTo>
                    <a:lnTo>
                      <a:pt x="306705" y="259080"/>
                    </a:lnTo>
                    <a:lnTo>
                      <a:pt x="306705" y="249555"/>
                    </a:lnTo>
                    <a:lnTo>
                      <a:pt x="352425" y="249555"/>
                    </a:lnTo>
                    <a:lnTo>
                      <a:pt x="352425" y="236220"/>
                    </a:lnTo>
                    <a:lnTo>
                      <a:pt x="396240" y="236220"/>
                    </a:lnTo>
                    <a:lnTo>
                      <a:pt x="396240" y="220980"/>
                    </a:lnTo>
                    <a:lnTo>
                      <a:pt x="497205" y="220980"/>
                    </a:lnTo>
                    <a:lnTo>
                      <a:pt x="497205" y="194310"/>
                    </a:lnTo>
                    <a:lnTo>
                      <a:pt x="525780" y="194310"/>
                    </a:lnTo>
                    <a:lnTo>
                      <a:pt x="525780" y="179070"/>
                    </a:lnTo>
                    <a:lnTo>
                      <a:pt x="607695" y="179070"/>
                    </a:lnTo>
                    <a:lnTo>
                      <a:pt x="609600" y="158115"/>
                    </a:lnTo>
                    <a:lnTo>
                      <a:pt x="706755" y="156210"/>
                    </a:lnTo>
                    <a:lnTo>
                      <a:pt x="708660" y="142875"/>
                    </a:lnTo>
                    <a:lnTo>
                      <a:pt x="750570" y="142875"/>
                    </a:lnTo>
                    <a:lnTo>
                      <a:pt x="744855" y="129540"/>
                    </a:lnTo>
                    <a:lnTo>
                      <a:pt x="819150" y="133350"/>
                    </a:lnTo>
                    <a:lnTo>
                      <a:pt x="819150" y="110490"/>
                    </a:lnTo>
                    <a:lnTo>
                      <a:pt x="908685" y="108585"/>
                    </a:lnTo>
                    <a:lnTo>
                      <a:pt x="912495" y="100965"/>
                    </a:lnTo>
                    <a:lnTo>
                      <a:pt x="954405" y="102870"/>
                    </a:lnTo>
                    <a:lnTo>
                      <a:pt x="958215" y="85725"/>
                    </a:lnTo>
                    <a:lnTo>
                      <a:pt x="979170" y="87630"/>
                    </a:lnTo>
                    <a:lnTo>
                      <a:pt x="975360" y="57150"/>
                    </a:lnTo>
                    <a:lnTo>
                      <a:pt x="1002030" y="57150"/>
                    </a:lnTo>
                    <a:lnTo>
                      <a:pt x="1000125" y="32385"/>
                    </a:lnTo>
                    <a:lnTo>
                      <a:pt x="1099185" y="32385"/>
                    </a:lnTo>
                    <a:lnTo>
                      <a:pt x="1097280" y="19050"/>
                    </a:lnTo>
                    <a:lnTo>
                      <a:pt x="1106805" y="19050"/>
                    </a:lnTo>
                    <a:lnTo>
                      <a:pt x="1110615" y="0"/>
                    </a:lnTo>
                    <a:lnTo>
                      <a:pt x="1150620" y="1905"/>
                    </a:lnTo>
                  </a:path>
                </a:pathLst>
              </a:custGeom>
              <a:noFill/>
              <a:ln w="12700">
                <a:solidFill>
                  <a:schemeClr val="accent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sp>
          <p:nvSpPr>
            <p:cNvPr id="92" name="Rectangle 91"/>
            <p:cNvSpPr/>
            <p:nvPr/>
          </p:nvSpPr>
          <p:spPr>
            <a:xfrm>
              <a:off x="5181600" y="2300531"/>
              <a:ext cx="21027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b="1" dirty="0"/>
                <a:t>Death</a:t>
              </a:r>
            </a:p>
          </p:txBody>
        </p:sp>
        <p:cxnSp>
          <p:nvCxnSpPr>
            <p:cNvPr id="93" name="Straight Connector 92"/>
            <p:cNvCxnSpPr/>
            <p:nvPr/>
          </p:nvCxnSpPr>
          <p:spPr>
            <a:xfrm>
              <a:off x="5158269" y="2431336"/>
              <a:ext cx="0" cy="196503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flipH="1">
              <a:off x="5155923" y="4398867"/>
              <a:ext cx="368690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5109272" y="2937007"/>
              <a:ext cx="466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5109272" y="4398867"/>
              <a:ext cx="466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6637557" y="4398867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5909875" y="4398867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5158269" y="4398867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5072997" y="4411316"/>
              <a:ext cx="170544" cy="180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732824" y="4411316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60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6433575" y="4411316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120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4874858" y="4262748"/>
              <a:ext cx="263214" cy="2616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757840" y="2806202"/>
              <a:ext cx="380232" cy="2616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1.5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213075" y="4578510"/>
              <a:ext cx="3612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Follow-up time, days</a:t>
              </a:r>
            </a:p>
          </p:txBody>
        </p:sp>
        <p:cxnSp>
          <p:nvCxnSpPr>
            <p:cNvPr id="114" name="Straight Connector 113"/>
            <p:cNvCxnSpPr/>
            <p:nvPr/>
          </p:nvCxnSpPr>
          <p:spPr>
            <a:xfrm>
              <a:off x="5109272" y="3429732"/>
              <a:ext cx="466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/>
            <p:cNvSpPr txBox="1"/>
            <p:nvPr/>
          </p:nvSpPr>
          <p:spPr>
            <a:xfrm>
              <a:off x="4757840" y="3787556"/>
              <a:ext cx="380232" cy="2616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0.5</a:t>
              </a:r>
            </a:p>
          </p:txBody>
        </p:sp>
        <p:cxnSp>
          <p:nvCxnSpPr>
            <p:cNvPr id="118" name="Straight Connector 117"/>
            <p:cNvCxnSpPr/>
            <p:nvPr/>
          </p:nvCxnSpPr>
          <p:spPr>
            <a:xfrm>
              <a:off x="5109272" y="3918362"/>
              <a:ext cx="466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/>
            <p:cNvSpPr txBox="1"/>
            <p:nvPr/>
          </p:nvSpPr>
          <p:spPr>
            <a:xfrm>
              <a:off x="4757840" y="3298927"/>
              <a:ext cx="380232" cy="2616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1.0</a:t>
              </a:r>
            </a:p>
          </p:txBody>
        </p:sp>
        <p:cxnSp>
          <p:nvCxnSpPr>
            <p:cNvPr id="122" name="Straight Connector 121"/>
            <p:cNvCxnSpPr/>
            <p:nvPr/>
          </p:nvCxnSpPr>
          <p:spPr>
            <a:xfrm>
              <a:off x="8100053" y="4398867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7372371" y="4398867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TextBox 123"/>
            <p:cNvSpPr txBox="1"/>
            <p:nvPr/>
          </p:nvSpPr>
          <p:spPr>
            <a:xfrm>
              <a:off x="7156046" y="4411316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180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896071" y="4411316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240</a:t>
              </a:r>
            </a:p>
          </p:txBody>
        </p:sp>
        <p:cxnSp>
          <p:nvCxnSpPr>
            <p:cNvPr id="129" name="Straight Connector 128"/>
            <p:cNvCxnSpPr/>
            <p:nvPr/>
          </p:nvCxnSpPr>
          <p:spPr>
            <a:xfrm>
              <a:off x="8836789" y="4398867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TextBox 129"/>
            <p:cNvSpPr txBox="1"/>
            <p:nvPr/>
          </p:nvSpPr>
          <p:spPr>
            <a:xfrm>
              <a:off x="8632807" y="4411316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300</a:t>
              </a:r>
            </a:p>
          </p:txBody>
        </p:sp>
        <p:cxnSp>
          <p:nvCxnSpPr>
            <p:cNvPr id="139" name="Straight Connector 138"/>
            <p:cNvCxnSpPr/>
            <p:nvPr/>
          </p:nvCxnSpPr>
          <p:spPr>
            <a:xfrm>
              <a:off x="5109272" y="2431336"/>
              <a:ext cx="466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TextBox 139"/>
            <p:cNvSpPr txBox="1"/>
            <p:nvPr/>
          </p:nvSpPr>
          <p:spPr>
            <a:xfrm>
              <a:off x="4757840" y="2300531"/>
              <a:ext cx="380232" cy="2616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2.0</a:t>
              </a:r>
            </a:p>
          </p:txBody>
        </p:sp>
        <p:sp>
          <p:nvSpPr>
            <p:cNvPr id="61" name="Freeform 60"/>
            <p:cNvSpPr/>
            <p:nvPr/>
          </p:nvSpPr>
          <p:spPr>
            <a:xfrm>
              <a:off x="5313680" y="2771140"/>
              <a:ext cx="3512820" cy="1513840"/>
            </a:xfrm>
            <a:custGeom>
              <a:avLst/>
              <a:gdLst>
                <a:gd name="connsiteX0" fmla="*/ 3512820 w 3512820"/>
                <a:gd name="connsiteY0" fmla="*/ 0 h 1653540"/>
                <a:gd name="connsiteX1" fmla="*/ 3512820 w 3512820"/>
                <a:gd name="connsiteY1" fmla="*/ 139700 h 1653540"/>
                <a:gd name="connsiteX2" fmla="*/ 3459480 w 3512820"/>
                <a:gd name="connsiteY2" fmla="*/ 142240 h 1653540"/>
                <a:gd name="connsiteX3" fmla="*/ 3459480 w 3512820"/>
                <a:gd name="connsiteY3" fmla="*/ 157480 h 1653540"/>
                <a:gd name="connsiteX4" fmla="*/ 3408680 w 3512820"/>
                <a:gd name="connsiteY4" fmla="*/ 157480 h 1653540"/>
                <a:gd name="connsiteX5" fmla="*/ 3411220 w 3512820"/>
                <a:gd name="connsiteY5" fmla="*/ 172720 h 1653540"/>
                <a:gd name="connsiteX6" fmla="*/ 3380740 w 3512820"/>
                <a:gd name="connsiteY6" fmla="*/ 170180 h 1653540"/>
                <a:gd name="connsiteX7" fmla="*/ 3373120 w 3512820"/>
                <a:gd name="connsiteY7" fmla="*/ 187960 h 1653540"/>
                <a:gd name="connsiteX8" fmla="*/ 3276600 w 3512820"/>
                <a:gd name="connsiteY8" fmla="*/ 182880 h 1653540"/>
                <a:gd name="connsiteX9" fmla="*/ 3279140 w 3512820"/>
                <a:gd name="connsiteY9" fmla="*/ 236220 h 1653540"/>
                <a:gd name="connsiteX10" fmla="*/ 3197860 w 3512820"/>
                <a:gd name="connsiteY10" fmla="*/ 231140 h 1653540"/>
                <a:gd name="connsiteX11" fmla="*/ 3200400 w 3512820"/>
                <a:gd name="connsiteY11" fmla="*/ 243840 h 1653540"/>
                <a:gd name="connsiteX12" fmla="*/ 3141980 w 3512820"/>
                <a:gd name="connsiteY12" fmla="*/ 246380 h 1653540"/>
                <a:gd name="connsiteX13" fmla="*/ 3139440 w 3512820"/>
                <a:gd name="connsiteY13" fmla="*/ 256540 h 1653540"/>
                <a:gd name="connsiteX14" fmla="*/ 3101340 w 3512820"/>
                <a:gd name="connsiteY14" fmla="*/ 259080 h 1653540"/>
                <a:gd name="connsiteX15" fmla="*/ 3101340 w 3512820"/>
                <a:gd name="connsiteY15" fmla="*/ 271780 h 1653540"/>
                <a:gd name="connsiteX16" fmla="*/ 3025140 w 3512820"/>
                <a:gd name="connsiteY16" fmla="*/ 269240 h 1653540"/>
                <a:gd name="connsiteX17" fmla="*/ 3025140 w 3512820"/>
                <a:gd name="connsiteY17" fmla="*/ 276860 h 1653540"/>
                <a:gd name="connsiteX18" fmla="*/ 2979420 w 3512820"/>
                <a:gd name="connsiteY18" fmla="*/ 276860 h 1653540"/>
                <a:gd name="connsiteX19" fmla="*/ 2979420 w 3512820"/>
                <a:gd name="connsiteY19" fmla="*/ 330200 h 1653540"/>
                <a:gd name="connsiteX20" fmla="*/ 2951480 w 3512820"/>
                <a:gd name="connsiteY20" fmla="*/ 322580 h 1653540"/>
                <a:gd name="connsiteX21" fmla="*/ 2951480 w 3512820"/>
                <a:gd name="connsiteY21" fmla="*/ 337820 h 1653540"/>
                <a:gd name="connsiteX22" fmla="*/ 2890520 w 3512820"/>
                <a:gd name="connsiteY22" fmla="*/ 342900 h 1653540"/>
                <a:gd name="connsiteX23" fmla="*/ 2887980 w 3512820"/>
                <a:gd name="connsiteY23" fmla="*/ 373380 h 1653540"/>
                <a:gd name="connsiteX24" fmla="*/ 2849880 w 3512820"/>
                <a:gd name="connsiteY24" fmla="*/ 373380 h 1653540"/>
                <a:gd name="connsiteX25" fmla="*/ 2847340 w 3512820"/>
                <a:gd name="connsiteY25" fmla="*/ 396240 h 1653540"/>
                <a:gd name="connsiteX26" fmla="*/ 2799080 w 3512820"/>
                <a:gd name="connsiteY26" fmla="*/ 401320 h 1653540"/>
                <a:gd name="connsiteX27" fmla="*/ 2801620 w 3512820"/>
                <a:gd name="connsiteY27" fmla="*/ 416560 h 1653540"/>
                <a:gd name="connsiteX28" fmla="*/ 2659380 w 3512820"/>
                <a:gd name="connsiteY28" fmla="*/ 421640 h 1653540"/>
                <a:gd name="connsiteX29" fmla="*/ 2659380 w 3512820"/>
                <a:gd name="connsiteY29" fmla="*/ 429260 h 1653540"/>
                <a:gd name="connsiteX30" fmla="*/ 2565400 w 3512820"/>
                <a:gd name="connsiteY30" fmla="*/ 424180 h 1653540"/>
                <a:gd name="connsiteX31" fmla="*/ 2560320 w 3512820"/>
                <a:gd name="connsiteY31" fmla="*/ 462280 h 1653540"/>
                <a:gd name="connsiteX32" fmla="*/ 2512060 w 3512820"/>
                <a:gd name="connsiteY32" fmla="*/ 462280 h 1653540"/>
                <a:gd name="connsiteX33" fmla="*/ 2512060 w 3512820"/>
                <a:gd name="connsiteY33" fmla="*/ 485140 h 1653540"/>
                <a:gd name="connsiteX34" fmla="*/ 2484120 w 3512820"/>
                <a:gd name="connsiteY34" fmla="*/ 487680 h 1653540"/>
                <a:gd name="connsiteX35" fmla="*/ 2486660 w 3512820"/>
                <a:gd name="connsiteY35" fmla="*/ 508000 h 1653540"/>
                <a:gd name="connsiteX36" fmla="*/ 2420620 w 3512820"/>
                <a:gd name="connsiteY36" fmla="*/ 502920 h 1653540"/>
                <a:gd name="connsiteX37" fmla="*/ 2415540 w 3512820"/>
                <a:gd name="connsiteY37" fmla="*/ 530860 h 1653540"/>
                <a:gd name="connsiteX38" fmla="*/ 2367280 w 3512820"/>
                <a:gd name="connsiteY38" fmla="*/ 533400 h 1653540"/>
                <a:gd name="connsiteX39" fmla="*/ 2367280 w 3512820"/>
                <a:gd name="connsiteY39" fmla="*/ 541020 h 1653540"/>
                <a:gd name="connsiteX40" fmla="*/ 2260600 w 3512820"/>
                <a:gd name="connsiteY40" fmla="*/ 546100 h 1653540"/>
                <a:gd name="connsiteX41" fmla="*/ 2255520 w 3512820"/>
                <a:gd name="connsiteY41" fmla="*/ 584200 h 1653540"/>
                <a:gd name="connsiteX42" fmla="*/ 2118360 w 3512820"/>
                <a:gd name="connsiteY42" fmla="*/ 581660 h 1653540"/>
                <a:gd name="connsiteX43" fmla="*/ 2113280 w 3512820"/>
                <a:gd name="connsiteY43" fmla="*/ 596900 h 1653540"/>
                <a:gd name="connsiteX44" fmla="*/ 2072640 w 3512820"/>
                <a:gd name="connsiteY44" fmla="*/ 596900 h 1653540"/>
                <a:gd name="connsiteX45" fmla="*/ 2070100 w 3512820"/>
                <a:gd name="connsiteY45" fmla="*/ 617220 h 1653540"/>
                <a:gd name="connsiteX46" fmla="*/ 2021840 w 3512820"/>
                <a:gd name="connsiteY46" fmla="*/ 617220 h 1653540"/>
                <a:gd name="connsiteX47" fmla="*/ 2021840 w 3512820"/>
                <a:gd name="connsiteY47" fmla="*/ 632460 h 1653540"/>
                <a:gd name="connsiteX48" fmla="*/ 1981200 w 3512820"/>
                <a:gd name="connsiteY48" fmla="*/ 629920 h 1653540"/>
                <a:gd name="connsiteX49" fmla="*/ 1960880 w 3512820"/>
                <a:gd name="connsiteY49" fmla="*/ 662940 h 1653540"/>
                <a:gd name="connsiteX50" fmla="*/ 1912620 w 3512820"/>
                <a:gd name="connsiteY50" fmla="*/ 660400 h 1653540"/>
                <a:gd name="connsiteX51" fmla="*/ 1910080 w 3512820"/>
                <a:gd name="connsiteY51" fmla="*/ 675640 h 1653540"/>
                <a:gd name="connsiteX52" fmla="*/ 1861820 w 3512820"/>
                <a:gd name="connsiteY52" fmla="*/ 673100 h 1653540"/>
                <a:gd name="connsiteX53" fmla="*/ 1861820 w 3512820"/>
                <a:gd name="connsiteY53" fmla="*/ 688340 h 1653540"/>
                <a:gd name="connsiteX54" fmla="*/ 1826260 w 3512820"/>
                <a:gd name="connsiteY54" fmla="*/ 688340 h 1653540"/>
                <a:gd name="connsiteX55" fmla="*/ 1826260 w 3512820"/>
                <a:gd name="connsiteY55" fmla="*/ 706120 h 1653540"/>
                <a:gd name="connsiteX56" fmla="*/ 1803400 w 3512820"/>
                <a:gd name="connsiteY56" fmla="*/ 706120 h 1653540"/>
                <a:gd name="connsiteX57" fmla="*/ 1800860 w 3512820"/>
                <a:gd name="connsiteY57" fmla="*/ 713740 h 1653540"/>
                <a:gd name="connsiteX58" fmla="*/ 1752600 w 3512820"/>
                <a:gd name="connsiteY58" fmla="*/ 713740 h 1653540"/>
                <a:gd name="connsiteX59" fmla="*/ 1750060 w 3512820"/>
                <a:gd name="connsiteY59" fmla="*/ 728980 h 1653540"/>
                <a:gd name="connsiteX60" fmla="*/ 1711960 w 3512820"/>
                <a:gd name="connsiteY60" fmla="*/ 726440 h 1653540"/>
                <a:gd name="connsiteX61" fmla="*/ 1711960 w 3512820"/>
                <a:gd name="connsiteY61" fmla="*/ 741680 h 1653540"/>
                <a:gd name="connsiteX62" fmla="*/ 1681480 w 3512820"/>
                <a:gd name="connsiteY62" fmla="*/ 739140 h 1653540"/>
                <a:gd name="connsiteX63" fmla="*/ 1681480 w 3512820"/>
                <a:gd name="connsiteY63" fmla="*/ 749300 h 1653540"/>
                <a:gd name="connsiteX64" fmla="*/ 1607820 w 3512820"/>
                <a:gd name="connsiteY64" fmla="*/ 751840 h 1653540"/>
                <a:gd name="connsiteX65" fmla="*/ 1607820 w 3512820"/>
                <a:gd name="connsiteY65" fmla="*/ 772160 h 1653540"/>
                <a:gd name="connsiteX66" fmla="*/ 1559560 w 3512820"/>
                <a:gd name="connsiteY66" fmla="*/ 769620 h 1653540"/>
                <a:gd name="connsiteX67" fmla="*/ 1557020 w 3512820"/>
                <a:gd name="connsiteY67" fmla="*/ 800100 h 1653540"/>
                <a:gd name="connsiteX68" fmla="*/ 1536700 w 3512820"/>
                <a:gd name="connsiteY68" fmla="*/ 802640 h 1653540"/>
                <a:gd name="connsiteX69" fmla="*/ 1534160 w 3512820"/>
                <a:gd name="connsiteY69" fmla="*/ 825500 h 1653540"/>
                <a:gd name="connsiteX70" fmla="*/ 1480820 w 3512820"/>
                <a:gd name="connsiteY70" fmla="*/ 825500 h 1653540"/>
                <a:gd name="connsiteX71" fmla="*/ 1480820 w 3512820"/>
                <a:gd name="connsiteY71" fmla="*/ 833120 h 1653540"/>
                <a:gd name="connsiteX72" fmla="*/ 1397000 w 3512820"/>
                <a:gd name="connsiteY72" fmla="*/ 833120 h 1653540"/>
                <a:gd name="connsiteX73" fmla="*/ 1394460 w 3512820"/>
                <a:gd name="connsiteY73" fmla="*/ 850900 h 1653540"/>
                <a:gd name="connsiteX74" fmla="*/ 1343660 w 3512820"/>
                <a:gd name="connsiteY74" fmla="*/ 855980 h 1653540"/>
                <a:gd name="connsiteX75" fmla="*/ 1346200 w 3512820"/>
                <a:gd name="connsiteY75" fmla="*/ 883920 h 1653540"/>
                <a:gd name="connsiteX76" fmla="*/ 1264920 w 3512820"/>
                <a:gd name="connsiteY76" fmla="*/ 886460 h 1653540"/>
                <a:gd name="connsiteX77" fmla="*/ 1267460 w 3512820"/>
                <a:gd name="connsiteY77" fmla="*/ 914400 h 1653540"/>
                <a:gd name="connsiteX78" fmla="*/ 1239520 w 3512820"/>
                <a:gd name="connsiteY78" fmla="*/ 909320 h 1653540"/>
                <a:gd name="connsiteX79" fmla="*/ 1239520 w 3512820"/>
                <a:gd name="connsiteY79" fmla="*/ 919480 h 1653540"/>
                <a:gd name="connsiteX80" fmla="*/ 1198880 w 3512820"/>
                <a:gd name="connsiteY80" fmla="*/ 919480 h 1653540"/>
                <a:gd name="connsiteX81" fmla="*/ 1196340 w 3512820"/>
                <a:gd name="connsiteY81" fmla="*/ 934720 h 1653540"/>
                <a:gd name="connsiteX82" fmla="*/ 1145540 w 3512820"/>
                <a:gd name="connsiteY82" fmla="*/ 929640 h 1653540"/>
                <a:gd name="connsiteX83" fmla="*/ 1145540 w 3512820"/>
                <a:gd name="connsiteY83" fmla="*/ 944880 h 1653540"/>
                <a:gd name="connsiteX84" fmla="*/ 1076960 w 3512820"/>
                <a:gd name="connsiteY84" fmla="*/ 944880 h 1653540"/>
                <a:gd name="connsiteX85" fmla="*/ 1074420 w 3512820"/>
                <a:gd name="connsiteY85" fmla="*/ 955040 h 1653540"/>
                <a:gd name="connsiteX86" fmla="*/ 1038860 w 3512820"/>
                <a:gd name="connsiteY86" fmla="*/ 955040 h 1653540"/>
                <a:gd name="connsiteX87" fmla="*/ 1038860 w 3512820"/>
                <a:gd name="connsiteY87" fmla="*/ 977900 h 1653540"/>
                <a:gd name="connsiteX88" fmla="*/ 1003300 w 3512820"/>
                <a:gd name="connsiteY88" fmla="*/ 977900 h 1653540"/>
                <a:gd name="connsiteX89" fmla="*/ 1003300 w 3512820"/>
                <a:gd name="connsiteY89" fmla="*/ 990600 h 1653540"/>
                <a:gd name="connsiteX90" fmla="*/ 970280 w 3512820"/>
                <a:gd name="connsiteY90" fmla="*/ 988060 h 1653540"/>
                <a:gd name="connsiteX91" fmla="*/ 967740 w 3512820"/>
                <a:gd name="connsiteY91" fmla="*/ 1005840 h 1653540"/>
                <a:gd name="connsiteX92" fmla="*/ 934720 w 3512820"/>
                <a:gd name="connsiteY92" fmla="*/ 1005840 h 1653540"/>
                <a:gd name="connsiteX93" fmla="*/ 932180 w 3512820"/>
                <a:gd name="connsiteY93" fmla="*/ 1028700 h 1653540"/>
                <a:gd name="connsiteX94" fmla="*/ 916940 w 3512820"/>
                <a:gd name="connsiteY94" fmla="*/ 1028700 h 1653540"/>
                <a:gd name="connsiteX95" fmla="*/ 916940 w 3512820"/>
                <a:gd name="connsiteY95" fmla="*/ 1046480 h 1653540"/>
                <a:gd name="connsiteX96" fmla="*/ 883920 w 3512820"/>
                <a:gd name="connsiteY96" fmla="*/ 1046480 h 1653540"/>
                <a:gd name="connsiteX97" fmla="*/ 876300 w 3512820"/>
                <a:gd name="connsiteY97" fmla="*/ 1059180 h 1653540"/>
                <a:gd name="connsiteX98" fmla="*/ 838200 w 3512820"/>
                <a:gd name="connsiteY98" fmla="*/ 1061720 h 1653540"/>
                <a:gd name="connsiteX99" fmla="*/ 833120 w 3512820"/>
                <a:gd name="connsiteY99" fmla="*/ 1092200 h 1653540"/>
                <a:gd name="connsiteX100" fmla="*/ 807720 w 3512820"/>
                <a:gd name="connsiteY100" fmla="*/ 1087120 h 1653540"/>
                <a:gd name="connsiteX101" fmla="*/ 805180 w 3512820"/>
                <a:gd name="connsiteY101" fmla="*/ 1104900 h 1653540"/>
                <a:gd name="connsiteX102" fmla="*/ 777240 w 3512820"/>
                <a:gd name="connsiteY102" fmla="*/ 1107440 h 1653540"/>
                <a:gd name="connsiteX103" fmla="*/ 777240 w 3512820"/>
                <a:gd name="connsiteY103" fmla="*/ 1120140 h 1653540"/>
                <a:gd name="connsiteX104" fmla="*/ 741680 w 3512820"/>
                <a:gd name="connsiteY104" fmla="*/ 1120140 h 1653540"/>
                <a:gd name="connsiteX105" fmla="*/ 741680 w 3512820"/>
                <a:gd name="connsiteY105" fmla="*/ 1143000 h 1653540"/>
                <a:gd name="connsiteX106" fmla="*/ 693420 w 3512820"/>
                <a:gd name="connsiteY106" fmla="*/ 1143000 h 1653540"/>
                <a:gd name="connsiteX107" fmla="*/ 695960 w 3512820"/>
                <a:gd name="connsiteY107" fmla="*/ 1155700 h 1653540"/>
                <a:gd name="connsiteX108" fmla="*/ 647700 w 3512820"/>
                <a:gd name="connsiteY108" fmla="*/ 1155700 h 1653540"/>
                <a:gd name="connsiteX109" fmla="*/ 647700 w 3512820"/>
                <a:gd name="connsiteY109" fmla="*/ 1188720 h 1653540"/>
                <a:gd name="connsiteX110" fmla="*/ 591820 w 3512820"/>
                <a:gd name="connsiteY110" fmla="*/ 1188720 h 1653540"/>
                <a:gd name="connsiteX111" fmla="*/ 591820 w 3512820"/>
                <a:gd name="connsiteY111" fmla="*/ 1211580 h 1653540"/>
                <a:gd name="connsiteX112" fmla="*/ 571500 w 3512820"/>
                <a:gd name="connsiteY112" fmla="*/ 1211580 h 1653540"/>
                <a:gd name="connsiteX113" fmla="*/ 568960 w 3512820"/>
                <a:gd name="connsiteY113" fmla="*/ 1239520 h 1653540"/>
                <a:gd name="connsiteX114" fmla="*/ 541020 w 3512820"/>
                <a:gd name="connsiteY114" fmla="*/ 1239520 h 1653540"/>
                <a:gd name="connsiteX115" fmla="*/ 538480 w 3512820"/>
                <a:gd name="connsiteY115" fmla="*/ 1252220 h 1653540"/>
                <a:gd name="connsiteX116" fmla="*/ 495300 w 3512820"/>
                <a:gd name="connsiteY116" fmla="*/ 1252220 h 1653540"/>
                <a:gd name="connsiteX117" fmla="*/ 492760 w 3512820"/>
                <a:gd name="connsiteY117" fmla="*/ 1264920 h 1653540"/>
                <a:gd name="connsiteX118" fmla="*/ 474980 w 3512820"/>
                <a:gd name="connsiteY118" fmla="*/ 1264920 h 1653540"/>
                <a:gd name="connsiteX119" fmla="*/ 474980 w 3512820"/>
                <a:gd name="connsiteY119" fmla="*/ 1290320 h 1653540"/>
                <a:gd name="connsiteX120" fmla="*/ 421640 w 3512820"/>
                <a:gd name="connsiteY120" fmla="*/ 1290320 h 1653540"/>
                <a:gd name="connsiteX121" fmla="*/ 419100 w 3512820"/>
                <a:gd name="connsiteY121" fmla="*/ 1318260 h 1653540"/>
                <a:gd name="connsiteX122" fmla="*/ 391160 w 3512820"/>
                <a:gd name="connsiteY122" fmla="*/ 1318260 h 1653540"/>
                <a:gd name="connsiteX123" fmla="*/ 388620 w 3512820"/>
                <a:gd name="connsiteY123" fmla="*/ 1346200 h 1653540"/>
                <a:gd name="connsiteX124" fmla="*/ 355600 w 3512820"/>
                <a:gd name="connsiteY124" fmla="*/ 1346200 h 1653540"/>
                <a:gd name="connsiteX125" fmla="*/ 353060 w 3512820"/>
                <a:gd name="connsiteY125" fmla="*/ 1371600 h 1653540"/>
                <a:gd name="connsiteX126" fmla="*/ 314960 w 3512820"/>
                <a:gd name="connsiteY126" fmla="*/ 1374140 h 1653540"/>
                <a:gd name="connsiteX127" fmla="*/ 312420 w 3512820"/>
                <a:gd name="connsiteY127" fmla="*/ 1399540 h 1653540"/>
                <a:gd name="connsiteX128" fmla="*/ 279400 w 3512820"/>
                <a:gd name="connsiteY128" fmla="*/ 1399540 h 1653540"/>
                <a:gd name="connsiteX129" fmla="*/ 279400 w 3512820"/>
                <a:gd name="connsiteY129" fmla="*/ 1419860 h 1653540"/>
                <a:gd name="connsiteX130" fmla="*/ 251460 w 3512820"/>
                <a:gd name="connsiteY130" fmla="*/ 1419860 h 1653540"/>
                <a:gd name="connsiteX131" fmla="*/ 251460 w 3512820"/>
                <a:gd name="connsiteY131" fmla="*/ 1437640 h 1653540"/>
                <a:gd name="connsiteX132" fmla="*/ 231140 w 3512820"/>
                <a:gd name="connsiteY132" fmla="*/ 1437640 h 1653540"/>
                <a:gd name="connsiteX133" fmla="*/ 228600 w 3512820"/>
                <a:gd name="connsiteY133" fmla="*/ 1463040 h 1653540"/>
                <a:gd name="connsiteX134" fmla="*/ 208280 w 3512820"/>
                <a:gd name="connsiteY134" fmla="*/ 1468120 h 1653540"/>
                <a:gd name="connsiteX135" fmla="*/ 208280 w 3512820"/>
                <a:gd name="connsiteY135" fmla="*/ 1498600 h 1653540"/>
                <a:gd name="connsiteX136" fmla="*/ 208280 w 3512820"/>
                <a:gd name="connsiteY136" fmla="*/ 1511300 h 1653540"/>
                <a:gd name="connsiteX137" fmla="*/ 152400 w 3512820"/>
                <a:gd name="connsiteY137" fmla="*/ 1511300 h 1653540"/>
                <a:gd name="connsiteX138" fmla="*/ 154940 w 3512820"/>
                <a:gd name="connsiteY138" fmla="*/ 1536700 h 1653540"/>
                <a:gd name="connsiteX139" fmla="*/ 124460 w 3512820"/>
                <a:gd name="connsiteY139" fmla="*/ 1536700 h 1653540"/>
                <a:gd name="connsiteX140" fmla="*/ 119380 w 3512820"/>
                <a:gd name="connsiteY140" fmla="*/ 1551940 h 1653540"/>
                <a:gd name="connsiteX141" fmla="*/ 96520 w 3512820"/>
                <a:gd name="connsiteY141" fmla="*/ 1551940 h 1653540"/>
                <a:gd name="connsiteX142" fmla="*/ 99060 w 3512820"/>
                <a:gd name="connsiteY142" fmla="*/ 1569720 h 1653540"/>
                <a:gd name="connsiteX143" fmla="*/ 78740 w 3512820"/>
                <a:gd name="connsiteY143" fmla="*/ 1574800 h 1653540"/>
                <a:gd name="connsiteX144" fmla="*/ 81280 w 3512820"/>
                <a:gd name="connsiteY144" fmla="*/ 1592580 h 1653540"/>
                <a:gd name="connsiteX145" fmla="*/ 55880 w 3512820"/>
                <a:gd name="connsiteY145" fmla="*/ 1590040 h 1653540"/>
                <a:gd name="connsiteX146" fmla="*/ 50800 w 3512820"/>
                <a:gd name="connsiteY146" fmla="*/ 1607820 h 1653540"/>
                <a:gd name="connsiteX147" fmla="*/ 33020 w 3512820"/>
                <a:gd name="connsiteY147" fmla="*/ 1610360 h 1653540"/>
                <a:gd name="connsiteX148" fmla="*/ 33020 w 3512820"/>
                <a:gd name="connsiteY148" fmla="*/ 1630680 h 1653540"/>
                <a:gd name="connsiteX149" fmla="*/ 0 w 3512820"/>
                <a:gd name="connsiteY149" fmla="*/ 1630680 h 1653540"/>
                <a:gd name="connsiteX150" fmla="*/ 0 w 3512820"/>
                <a:gd name="connsiteY150" fmla="*/ 1653540 h 1653540"/>
                <a:gd name="connsiteX0" fmla="*/ 3512820 w 3512820"/>
                <a:gd name="connsiteY0" fmla="*/ 0 h 1513840"/>
                <a:gd name="connsiteX1" fmla="*/ 3459480 w 3512820"/>
                <a:gd name="connsiteY1" fmla="*/ 2540 h 1513840"/>
                <a:gd name="connsiteX2" fmla="*/ 3459480 w 3512820"/>
                <a:gd name="connsiteY2" fmla="*/ 17780 h 1513840"/>
                <a:gd name="connsiteX3" fmla="*/ 3408680 w 3512820"/>
                <a:gd name="connsiteY3" fmla="*/ 17780 h 1513840"/>
                <a:gd name="connsiteX4" fmla="*/ 3411220 w 3512820"/>
                <a:gd name="connsiteY4" fmla="*/ 33020 h 1513840"/>
                <a:gd name="connsiteX5" fmla="*/ 3380740 w 3512820"/>
                <a:gd name="connsiteY5" fmla="*/ 30480 h 1513840"/>
                <a:gd name="connsiteX6" fmla="*/ 3373120 w 3512820"/>
                <a:gd name="connsiteY6" fmla="*/ 48260 h 1513840"/>
                <a:gd name="connsiteX7" fmla="*/ 3276600 w 3512820"/>
                <a:gd name="connsiteY7" fmla="*/ 43180 h 1513840"/>
                <a:gd name="connsiteX8" fmla="*/ 3279140 w 3512820"/>
                <a:gd name="connsiteY8" fmla="*/ 96520 h 1513840"/>
                <a:gd name="connsiteX9" fmla="*/ 3197860 w 3512820"/>
                <a:gd name="connsiteY9" fmla="*/ 91440 h 1513840"/>
                <a:gd name="connsiteX10" fmla="*/ 3200400 w 3512820"/>
                <a:gd name="connsiteY10" fmla="*/ 104140 h 1513840"/>
                <a:gd name="connsiteX11" fmla="*/ 3141980 w 3512820"/>
                <a:gd name="connsiteY11" fmla="*/ 106680 h 1513840"/>
                <a:gd name="connsiteX12" fmla="*/ 3139440 w 3512820"/>
                <a:gd name="connsiteY12" fmla="*/ 116840 h 1513840"/>
                <a:gd name="connsiteX13" fmla="*/ 3101340 w 3512820"/>
                <a:gd name="connsiteY13" fmla="*/ 119380 h 1513840"/>
                <a:gd name="connsiteX14" fmla="*/ 3101340 w 3512820"/>
                <a:gd name="connsiteY14" fmla="*/ 132080 h 1513840"/>
                <a:gd name="connsiteX15" fmla="*/ 3025140 w 3512820"/>
                <a:gd name="connsiteY15" fmla="*/ 129540 h 1513840"/>
                <a:gd name="connsiteX16" fmla="*/ 3025140 w 3512820"/>
                <a:gd name="connsiteY16" fmla="*/ 137160 h 1513840"/>
                <a:gd name="connsiteX17" fmla="*/ 2979420 w 3512820"/>
                <a:gd name="connsiteY17" fmla="*/ 137160 h 1513840"/>
                <a:gd name="connsiteX18" fmla="*/ 2979420 w 3512820"/>
                <a:gd name="connsiteY18" fmla="*/ 190500 h 1513840"/>
                <a:gd name="connsiteX19" fmla="*/ 2951480 w 3512820"/>
                <a:gd name="connsiteY19" fmla="*/ 182880 h 1513840"/>
                <a:gd name="connsiteX20" fmla="*/ 2951480 w 3512820"/>
                <a:gd name="connsiteY20" fmla="*/ 198120 h 1513840"/>
                <a:gd name="connsiteX21" fmla="*/ 2890520 w 3512820"/>
                <a:gd name="connsiteY21" fmla="*/ 203200 h 1513840"/>
                <a:gd name="connsiteX22" fmla="*/ 2887980 w 3512820"/>
                <a:gd name="connsiteY22" fmla="*/ 233680 h 1513840"/>
                <a:gd name="connsiteX23" fmla="*/ 2849880 w 3512820"/>
                <a:gd name="connsiteY23" fmla="*/ 233680 h 1513840"/>
                <a:gd name="connsiteX24" fmla="*/ 2847340 w 3512820"/>
                <a:gd name="connsiteY24" fmla="*/ 256540 h 1513840"/>
                <a:gd name="connsiteX25" fmla="*/ 2799080 w 3512820"/>
                <a:gd name="connsiteY25" fmla="*/ 261620 h 1513840"/>
                <a:gd name="connsiteX26" fmla="*/ 2801620 w 3512820"/>
                <a:gd name="connsiteY26" fmla="*/ 276860 h 1513840"/>
                <a:gd name="connsiteX27" fmla="*/ 2659380 w 3512820"/>
                <a:gd name="connsiteY27" fmla="*/ 281940 h 1513840"/>
                <a:gd name="connsiteX28" fmla="*/ 2659380 w 3512820"/>
                <a:gd name="connsiteY28" fmla="*/ 289560 h 1513840"/>
                <a:gd name="connsiteX29" fmla="*/ 2565400 w 3512820"/>
                <a:gd name="connsiteY29" fmla="*/ 284480 h 1513840"/>
                <a:gd name="connsiteX30" fmla="*/ 2560320 w 3512820"/>
                <a:gd name="connsiteY30" fmla="*/ 322580 h 1513840"/>
                <a:gd name="connsiteX31" fmla="*/ 2512060 w 3512820"/>
                <a:gd name="connsiteY31" fmla="*/ 322580 h 1513840"/>
                <a:gd name="connsiteX32" fmla="*/ 2512060 w 3512820"/>
                <a:gd name="connsiteY32" fmla="*/ 345440 h 1513840"/>
                <a:gd name="connsiteX33" fmla="*/ 2484120 w 3512820"/>
                <a:gd name="connsiteY33" fmla="*/ 347980 h 1513840"/>
                <a:gd name="connsiteX34" fmla="*/ 2486660 w 3512820"/>
                <a:gd name="connsiteY34" fmla="*/ 368300 h 1513840"/>
                <a:gd name="connsiteX35" fmla="*/ 2420620 w 3512820"/>
                <a:gd name="connsiteY35" fmla="*/ 363220 h 1513840"/>
                <a:gd name="connsiteX36" fmla="*/ 2415540 w 3512820"/>
                <a:gd name="connsiteY36" fmla="*/ 391160 h 1513840"/>
                <a:gd name="connsiteX37" fmla="*/ 2367280 w 3512820"/>
                <a:gd name="connsiteY37" fmla="*/ 393700 h 1513840"/>
                <a:gd name="connsiteX38" fmla="*/ 2367280 w 3512820"/>
                <a:gd name="connsiteY38" fmla="*/ 401320 h 1513840"/>
                <a:gd name="connsiteX39" fmla="*/ 2260600 w 3512820"/>
                <a:gd name="connsiteY39" fmla="*/ 406400 h 1513840"/>
                <a:gd name="connsiteX40" fmla="*/ 2255520 w 3512820"/>
                <a:gd name="connsiteY40" fmla="*/ 444500 h 1513840"/>
                <a:gd name="connsiteX41" fmla="*/ 2118360 w 3512820"/>
                <a:gd name="connsiteY41" fmla="*/ 441960 h 1513840"/>
                <a:gd name="connsiteX42" fmla="*/ 2113280 w 3512820"/>
                <a:gd name="connsiteY42" fmla="*/ 457200 h 1513840"/>
                <a:gd name="connsiteX43" fmla="*/ 2072640 w 3512820"/>
                <a:gd name="connsiteY43" fmla="*/ 457200 h 1513840"/>
                <a:gd name="connsiteX44" fmla="*/ 2070100 w 3512820"/>
                <a:gd name="connsiteY44" fmla="*/ 477520 h 1513840"/>
                <a:gd name="connsiteX45" fmla="*/ 2021840 w 3512820"/>
                <a:gd name="connsiteY45" fmla="*/ 477520 h 1513840"/>
                <a:gd name="connsiteX46" fmla="*/ 2021840 w 3512820"/>
                <a:gd name="connsiteY46" fmla="*/ 492760 h 1513840"/>
                <a:gd name="connsiteX47" fmla="*/ 1981200 w 3512820"/>
                <a:gd name="connsiteY47" fmla="*/ 490220 h 1513840"/>
                <a:gd name="connsiteX48" fmla="*/ 1960880 w 3512820"/>
                <a:gd name="connsiteY48" fmla="*/ 523240 h 1513840"/>
                <a:gd name="connsiteX49" fmla="*/ 1912620 w 3512820"/>
                <a:gd name="connsiteY49" fmla="*/ 520700 h 1513840"/>
                <a:gd name="connsiteX50" fmla="*/ 1910080 w 3512820"/>
                <a:gd name="connsiteY50" fmla="*/ 535940 h 1513840"/>
                <a:gd name="connsiteX51" fmla="*/ 1861820 w 3512820"/>
                <a:gd name="connsiteY51" fmla="*/ 533400 h 1513840"/>
                <a:gd name="connsiteX52" fmla="*/ 1861820 w 3512820"/>
                <a:gd name="connsiteY52" fmla="*/ 548640 h 1513840"/>
                <a:gd name="connsiteX53" fmla="*/ 1826260 w 3512820"/>
                <a:gd name="connsiteY53" fmla="*/ 548640 h 1513840"/>
                <a:gd name="connsiteX54" fmla="*/ 1826260 w 3512820"/>
                <a:gd name="connsiteY54" fmla="*/ 566420 h 1513840"/>
                <a:gd name="connsiteX55" fmla="*/ 1803400 w 3512820"/>
                <a:gd name="connsiteY55" fmla="*/ 566420 h 1513840"/>
                <a:gd name="connsiteX56" fmla="*/ 1800860 w 3512820"/>
                <a:gd name="connsiteY56" fmla="*/ 574040 h 1513840"/>
                <a:gd name="connsiteX57" fmla="*/ 1752600 w 3512820"/>
                <a:gd name="connsiteY57" fmla="*/ 574040 h 1513840"/>
                <a:gd name="connsiteX58" fmla="*/ 1750060 w 3512820"/>
                <a:gd name="connsiteY58" fmla="*/ 589280 h 1513840"/>
                <a:gd name="connsiteX59" fmla="*/ 1711960 w 3512820"/>
                <a:gd name="connsiteY59" fmla="*/ 586740 h 1513840"/>
                <a:gd name="connsiteX60" fmla="*/ 1711960 w 3512820"/>
                <a:gd name="connsiteY60" fmla="*/ 601980 h 1513840"/>
                <a:gd name="connsiteX61" fmla="*/ 1681480 w 3512820"/>
                <a:gd name="connsiteY61" fmla="*/ 599440 h 1513840"/>
                <a:gd name="connsiteX62" fmla="*/ 1681480 w 3512820"/>
                <a:gd name="connsiteY62" fmla="*/ 609600 h 1513840"/>
                <a:gd name="connsiteX63" fmla="*/ 1607820 w 3512820"/>
                <a:gd name="connsiteY63" fmla="*/ 612140 h 1513840"/>
                <a:gd name="connsiteX64" fmla="*/ 1607820 w 3512820"/>
                <a:gd name="connsiteY64" fmla="*/ 632460 h 1513840"/>
                <a:gd name="connsiteX65" fmla="*/ 1559560 w 3512820"/>
                <a:gd name="connsiteY65" fmla="*/ 629920 h 1513840"/>
                <a:gd name="connsiteX66" fmla="*/ 1557020 w 3512820"/>
                <a:gd name="connsiteY66" fmla="*/ 660400 h 1513840"/>
                <a:gd name="connsiteX67" fmla="*/ 1536700 w 3512820"/>
                <a:gd name="connsiteY67" fmla="*/ 662940 h 1513840"/>
                <a:gd name="connsiteX68" fmla="*/ 1534160 w 3512820"/>
                <a:gd name="connsiteY68" fmla="*/ 685800 h 1513840"/>
                <a:gd name="connsiteX69" fmla="*/ 1480820 w 3512820"/>
                <a:gd name="connsiteY69" fmla="*/ 685800 h 1513840"/>
                <a:gd name="connsiteX70" fmla="*/ 1480820 w 3512820"/>
                <a:gd name="connsiteY70" fmla="*/ 693420 h 1513840"/>
                <a:gd name="connsiteX71" fmla="*/ 1397000 w 3512820"/>
                <a:gd name="connsiteY71" fmla="*/ 693420 h 1513840"/>
                <a:gd name="connsiteX72" fmla="*/ 1394460 w 3512820"/>
                <a:gd name="connsiteY72" fmla="*/ 711200 h 1513840"/>
                <a:gd name="connsiteX73" fmla="*/ 1343660 w 3512820"/>
                <a:gd name="connsiteY73" fmla="*/ 716280 h 1513840"/>
                <a:gd name="connsiteX74" fmla="*/ 1346200 w 3512820"/>
                <a:gd name="connsiteY74" fmla="*/ 744220 h 1513840"/>
                <a:gd name="connsiteX75" fmla="*/ 1264920 w 3512820"/>
                <a:gd name="connsiteY75" fmla="*/ 746760 h 1513840"/>
                <a:gd name="connsiteX76" fmla="*/ 1267460 w 3512820"/>
                <a:gd name="connsiteY76" fmla="*/ 774700 h 1513840"/>
                <a:gd name="connsiteX77" fmla="*/ 1239520 w 3512820"/>
                <a:gd name="connsiteY77" fmla="*/ 769620 h 1513840"/>
                <a:gd name="connsiteX78" fmla="*/ 1239520 w 3512820"/>
                <a:gd name="connsiteY78" fmla="*/ 779780 h 1513840"/>
                <a:gd name="connsiteX79" fmla="*/ 1198880 w 3512820"/>
                <a:gd name="connsiteY79" fmla="*/ 779780 h 1513840"/>
                <a:gd name="connsiteX80" fmla="*/ 1196340 w 3512820"/>
                <a:gd name="connsiteY80" fmla="*/ 795020 h 1513840"/>
                <a:gd name="connsiteX81" fmla="*/ 1145540 w 3512820"/>
                <a:gd name="connsiteY81" fmla="*/ 789940 h 1513840"/>
                <a:gd name="connsiteX82" fmla="*/ 1145540 w 3512820"/>
                <a:gd name="connsiteY82" fmla="*/ 805180 h 1513840"/>
                <a:gd name="connsiteX83" fmla="*/ 1076960 w 3512820"/>
                <a:gd name="connsiteY83" fmla="*/ 805180 h 1513840"/>
                <a:gd name="connsiteX84" fmla="*/ 1074420 w 3512820"/>
                <a:gd name="connsiteY84" fmla="*/ 815340 h 1513840"/>
                <a:gd name="connsiteX85" fmla="*/ 1038860 w 3512820"/>
                <a:gd name="connsiteY85" fmla="*/ 815340 h 1513840"/>
                <a:gd name="connsiteX86" fmla="*/ 1038860 w 3512820"/>
                <a:gd name="connsiteY86" fmla="*/ 838200 h 1513840"/>
                <a:gd name="connsiteX87" fmla="*/ 1003300 w 3512820"/>
                <a:gd name="connsiteY87" fmla="*/ 838200 h 1513840"/>
                <a:gd name="connsiteX88" fmla="*/ 1003300 w 3512820"/>
                <a:gd name="connsiteY88" fmla="*/ 850900 h 1513840"/>
                <a:gd name="connsiteX89" fmla="*/ 970280 w 3512820"/>
                <a:gd name="connsiteY89" fmla="*/ 848360 h 1513840"/>
                <a:gd name="connsiteX90" fmla="*/ 967740 w 3512820"/>
                <a:gd name="connsiteY90" fmla="*/ 866140 h 1513840"/>
                <a:gd name="connsiteX91" fmla="*/ 934720 w 3512820"/>
                <a:gd name="connsiteY91" fmla="*/ 866140 h 1513840"/>
                <a:gd name="connsiteX92" fmla="*/ 932180 w 3512820"/>
                <a:gd name="connsiteY92" fmla="*/ 889000 h 1513840"/>
                <a:gd name="connsiteX93" fmla="*/ 916940 w 3512820"/>
                <a:gd name="connsiteY93" fmla="*/ 889000 h 1513840"/>
                <a:gd name="connsiteX94" fmla="*/ 916940 w 3512820"/>
                <a:gd name="connsiteY94" fmla="*/ 906780 h 1513840"/>
                <a:gd name="connsiteX95" fmla="*/ 883920 w 3512820"/>
                <a:gd name="connsiteY95" fmla="*/ 906780 h 1513840"/>
                <a:gd name="connsiteX96" fmla="*/ 876300 w 3512820"/>
                <a:gd name="connsiteY96" fmla="*/ 919480 h 1513840"/>
                <a:gd name="connsiteX97" fmla="*/ 838200 w 3512820"/>
                <a:gd name="connsiteY97" fmla="*/ 922020 h 1513840"/>
                <a:gd name="connsiteX98" fmla="*/ 833120 w 3512820"/>
                <a:gd name="connsiteY98" fmla="*/ 952500 h 1513840"/>
                <a:gd name="connsiteX99" fmla="*/ 807720 w 3512820"/>
                <a:gd name="connsiteY99" fmla="*/ 947420 h 1513840"/>
                <a:gd name="connsiteX100" fmla="*/ 805180 w 3512820"/>
                <a:gd name="connsiteY100" fmla="*/ 965200 h 1513840"/>
                <a:gd name="connsiteX101" fmla="*/ 777240 w 3512820"/>
                <a:gd name="connsiteY101" fmla="*/ 967740 h 1513840"/>
                <a:gd name="connsiteX102" fmla="*/ 777240 w 3512820"/>
                <a:gd name="connsiteY102" fmla="*/ 980440 h 1513840"/>
                <a:gd name="connsiteX103" fmla="*/ 741680 w 3512820"/>
                <a:gd name="connsiteY103" fmla="*/ 980440 h 1513840"/>
                <a:gd name="connsiteX104" fmla="*/ 741680 w 3512820"/>
                <a:gd name="connsiteY104" fmla="*/ 1003300 h 1513840"/>
                <a:gd name="connsiteX105" fmla="*/ 693420 w 3512820"/>
                <a:gd name="connsiteY105" fmla="*/ 1003300 h 1513840"/>
                <a:gd name="connsiteX106" fmla="*/ 695960 w 3512820"/>
                <a:gd name="connsiteY106" fmla="*/ 1016000 h 1513840"/>
                <a:gd name="connsiteX107" fmla="*/ 647700 w 3512820"/>
                <a:gd name="connsiteY107" fmla="*/ 1016000 h 1513840"/>
                <a:gd name="connsiteX108" fmla="*/ 647700 w 3512820"/>
                <a:gd name="connsiteY108" fmla="*/ 1049020 h 1513840"/>
                <a:gd name="connsiteX109" fmla="*/ 591820 w 3512820"/>
                <a:gd name="connsiteY109" fmla="*/ 1049020 h 1513840"/>
                <a:gd name="connsiteX110" fmla="*/ 591820 w 3512820"/>
                <a:gd name="connsiteY110" fmla="*/ 1071880 h 1513840"/>
                <a:gd name="connsiteX111" fmla="*/ 571500 w 3512820"/>
                <a:gd name="connsiteY111" fmla="*/ 1071880 h 1513840"/>
                <a:gd name="connsiteX112" fmla="*/ 568960 w 3512820"/>
                <a:gd name="connsiteY112" fmla="*/ 1099820 h 1513840"/>
                <a:gd name="connsiteX113" fmla="*/ 541020 w 3512820"/>
                <a:gd name="connsiteY113" fmla="*/ 1099820 h 1513840"/>
                <a:gd name="connsiteX114" fmla="*/ 538480 w 3512820"/>
                <a:gd name="connsiteY114" fmla="*/ 1112520 h 1513840"/>
                <a:gd name="connsiteX115" fmla="*/ 495300 w 3512820"/>
                <a:gd name="connsiteY115" fmla="*/ 1112520 h 1513840"/>
                <a:gd name="connsiteX116" fmla="*/ 492760 w 3512820"/>
                <a:gd name="connsiteY116" fmla="*/ 1125220 h 1513840"/>
                <a:gd name="connsiteX117" fmla="*/ 474980 w 3512820"/>
                <a:gd name="connsiteY117" fmla="*/ 1125220 h 1513840"/>
                <a:gd name="connsiteX118" fmla="*/ 474980 w 3512820"/>
                <a:gd name="connsiteY118" fmla="*/ 1150620 h 1513840"/>
                <a:gd name="connsiteX119" fmla="*/ 421640 w 3512820"/>
                <a:gd name="connsiteY119" fmla="*/ 1150620 h 1513840"/>
                <a:gd name="connsiteX120" fmla="*/ 419100 w 3512820"/>
                <a:gd name="connsiteY120" fmla="*/ 1178560 h 1513840"/>
                <a:gd name="connsiteX121" fmla="*/ 391160 w 3512820"/>
                <a:gd name="connsiteY121" fmla="*/ 1178560 h 1513840"/>
                <a:gd name="connsiteX122" fmla="*/ 388620 w 3512820"/>
                <a:gd name="connsiteY122" fmla="*/ 1206500 h 1513840"/>
                <a:gd name="connsiteX123" fmla="*/ 355600 w 3512820"/>
                <a:gd name="connsiteY123" fmla="*/ 1206500 h 1513840"/>
                <a:gd name="connsiteX124" fmla="*/ 353060 w 3512820"/>
                <a:gd name="connsiteY124" fmla="*/ 1231900 h 1513840"/>
                <a:gd name="connsiteX125" fmla="*/ 314960 w 3512820"/>
                <a:gd name="connsiteY125" fmla="*/ 1234440 h 1513840"/>
                <a:gd name="connsiteX126" fmla="*/ 312420 w 3512820"/>
                <a:gd name="connsiteY126" fmla="*/ 1259840 h 1513840"/>
                <a:gd name="connsiteX127" fmla="*/ 279400 w 3512820"/>
                <a:gd name="connsiteY127" fmla="*/ 1259840 h 1513840"/>
                <a:gd name="connsiteX128" fmla="*/ 279400 w 3512820"/>
                <a:gd name="connsiteY128" fmla="*/ 1280160 h 1513840"/>
                <a:gd name="connsiteX129" fmla="*/ 251460 w 3512820"/>
                <a:gd name="connsiteY129" fmla="*/ 1280160 h 1513840"/>
                <a:gd name="connsiteX130" fmla="*/ 251460 w 3512820"/>
                <a:gd name="connsiteY130" fmla="*/ 1297940 h 1513840"/>
                <a:gd name="connsiteX131" fmla="*/ 231140 w 3512820"/>
                <a:gd name="connsiteY131" fmla="*/ 1297940 h 1513840"/>
                <a:gd name="connsiteX132" fmla="*/ 228600 w 3512820"/>
                <a:gd name="connsiteY132" fmla="*/ 1323340 h 1513840"/>
                <a:gd name="connsiteX133" fmla="*/ 208280 w 3512820"/>
                <a:gd name="connsiteY133" fmla="*/ 1328420 h 1513840"/>
                <a:gd name="connsiteX134" fmla="*/ 208280 w 3512820"/>
                <a:gd name="connsiteY134" fmla="*/ 1358900 h 1513840"/>
                <a:gd name="connsiteX135" fmla="*/ 208280 w 3512820"/>
                <a:gd name="connsiteY135" fmla="*/ 1371600 h 1513840"/>
                <a:gd name="connsiteX136" fmla="*/ 152400 w 3512820"/>
                <a:gd name="connsiteY136" fmla="*/ 1371600 h 1513840"/>
                <a:gd name="connsiteX137" fmla="*/ 154940 w 3512820"/>
                <a:gd name="connsiteY137" fmla="*/ 1397000 h 1513840"/>
                <a:gd name="connsiteX138" fmla="*/ 124460 w 3512820"/>
                <a:gd name="connsiteY138" fmla="*/ 1397000 h 1513840"/>
                <a:gd name="connsiteX139" fmla="*/ 119380 w 3512820"/>
                <a:gd name="connsiteY139" fmla="*/ 1412240 h 1513840"/>
                <a:gd name="connsiteX140" fmla="*/ 96520 w 3512820"/>
                <a:gd name="connsiteY140" fmla="*/ 1412240 h 1513840"/>
                <a:gd name="connsiteX141" fmla="*/ 99060 w 3512820"/>
                <a:gd name="connsiteY141" fmla="*/ 1430020 h 1513840"/>
                <a:gd name="connsiteX142" fmla="*/ 78740 w 3512820"/>
                <a:gd name="connsiteY142" fmla="*/ 1435100 h 1513840"/>
                <a:gd name="connsiteX143" fmla="*/ 81280 w 3512820"/>
                <a:gd name="connsiteY143" fmla="*/ 1452880 h 1513840"/>
                <a:gd name="connsiteX144" fmla="*/ 55880 w 3512820"/>
                <a:gd name="connsiteY144" fmla="*/ 1450340 h 1513840"/>
                <a:gd name="connsiteX145" fmla="*/ 50800 w 3512820"/>
                <a:gd name="connsiteY145" fmla="*/ 1468120 h 1513840"/>
                <a:gd name="connsiteX146" fmla="*/ 33020 w 3512820"/>
                <a:gd name="connsiteY146" fmla="*/ 1470660 h 1513840"/>
                <a:gd name="connsiteX147" fmla="*/ 33020 w 3512820"/>
                <a:gd name="connsiteY147" fmla="*/ 1490980 h 1513840"/>
                <a:gd name="connsiteX148" fmla="*/ 0 w 3512820"/>
                <a:gd name="connsiteY148" fmla="*/ 1490980 h 1513840"/>
                <a:gd name="connsiteX149" fmla="*/ 0 w 3512820"/>
                <a:gd name="connsiteY149" fmla="*/ 1513840 h 1513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</a:cxnLst>
              <a:rect l="l" t="t" r="r" b="b"/>
              <a:pathLst>
                <a:path w="3512820" h="1513840">
                  <a:moveTo>
                    <a:pt x="3512820" y="0"/>
                  </a:moveTo>
                  <a:lnTo>
                    <a:pt x="3459480" y="2540"/>
                  </a:lnTo>
                  <a:lnTo>
                    <a:pt x="3459480" y="17780"/>
                  </a:lnTo>
                  <a:lnTo>
                    <a:pt x="3408680" y="17780"/>
                  </a:lnTo>
                  <a:lnTo>
                    <a:pt x="3411220" y="33020"/>
                  </a:lnTo>
                  <a:lnTo>
                    <a:pt x="3380740" y="30480"/>
                  </a:lnTo>
                  <a:lnTo>
                    <a:pt x="3373120" y="48260"/>
                  </a:lnTo>
                  <a:lnTo>
                    <a:pt x="3276600" y="43180"/>
                  </a:lnTo>
                  <a:lnTo>
                    <a:pt x="3279140" y="96520"/>
                  </a:lnTo>
                  <a:lnTo>
                    <a:pt x="3197860" y="91440"/>
                  </a:lnTo>
                  <a:lnTo>
                    <a:pt x="3200400" y="104140"/>
                  </a:lnTo>
                  <a:lnTo>
                    <a:pt x="3141980" y="106680"/>
                  </a:lnTo>
                  <a:lnTo>
                    <a:pt x="3139440" y="116840"/>
                  </a:lnTo>
                  <a:lnTo>
                    <a:pt x="3101340" y="119380"/>
                  </a:lnTo>
                  <a:lnTo>
                    <a:pt x="3101340" y="132080"/>
                  </a:lnTo>
                  <a:lnTo>
                    <a:pt x="3025140" y="129540"/>
                  </a:lnTo>
                  <a:lnTo>
                    <a:pt x="3025140" y="137160"/>
                  </a:lnTo>
                  <a:lnTo>
                    <a:pt x="2979420" y="137160"/>
                  </a:lnTo>
                  <a:lnTo>
                    <a:pt x="2979420" y="190500"/>
                  </a:lnTo>
                  <a:lnTo>
                    <a:pt x="2951480" y="182880"/>
                  </a:lnTo>
                  <a:lnTo>
                    <a:pt x="2951480" y="198120"/>
                  </a:lnTo>
                  <a:lnTo>
                    <a:pt x="2890520" y="203200"/>
                  </a:lnTo>
                  <a:lnTo>
                    <a:pt x="2887980" y="233680"/>
                  </a:lnTo>
                  <a:lnTo>
                    <a:pt x="2849880" y="233680"/>
                  </a:lnTo>
                  <a:lnTo>
                    <a:pt x="2847340" y="256540"/>
                  </a:lnTo>
                  <a:lnTo>
                    <a:pt x="2799080" y="261620"/>
                  </a:lnTo>
                  <a:lnTo>
                    <a:pt x="2801620" y="276860"/>
                  </a:lnTo>
                  <a:lnTo>
                    <a:pt x="2659380" y="281940"/>
                  </a:lnTo>
                  <a:lnTo>
                    <a:pt x="2659380" y="289560"/>
                  </a:lnTo>
                  <a:lnTo>
                    <a:pt x="2565400" y="284480"/>
                  </a:lnTo>
                  <a:lnTo>
                    <a:pt x="2560320" y="322580"/>
                  </a:lnTo>
                  <a:lnTo>
                    <a:pt x="2512060" y="322580"/>
                  </a:lnTo>
                  <a:lnTo>
                    <a:pt x="2512060" y="345440"/>
                  </a:lnTo>
                  <a:lnTo>
                    <a:pt x="2484120" y="347980"/>
                  </a:lnTo>
                  <a:lnTo>
                    <a:pt x="2486660" y="368300"/>
                  </a:lnTo>
                  <a:lnTo>
                    <a:pt x="2420620" y="363220"/>
                  </a:lnTo>
                  <a:lnTo>
                    <a:pt x="2415540" y="391160"/>
                  </a:lnTo>
                  <a:lnTo>
                    <a:pt x="2367280" y="393700"/>
                  </a:lnTo>
                  <a:lnTo>
                    <a:pt x="2367280" y="401320"/>
                  </a:lnTo>
                  <a:lnTo>
                    <a:pt x="2260600" y="406400"/>
                  </a:lnTo>
                  <a:lnTo>
                    <a:pt x="2255520" y="444500"/>
                  </a:lnTo>
                  <a:lnTo>
                    <a:pt x="2118360" y="441960"/>
                  </a:lnTo>
                  <a:lnTo>
                    <a:pt x="2113280" y="457200"/>
                  </a:lnTo>
                  <a:lnTo>
                    <a:pt x="2072640" y="457200"/>
                  </a:lnTo>
                  <a:lnTo>
                    <a:pt x="2070100" y="477520"/>
                  </a:lnTo>
                  <a:lnTo>
                    <a:pt x="2021840" y="477520"/>
                  </a:lnTo>
                  <a:lnTo>
                    <a:pt x="2021840" y="492760"/>
                  </a:lnTo>
                  <a:lnTo>
                    <a:pt x="1981200" y="490220"/>
                  </a:lnTo>
                  <a:lnTo>
                    <a:pt x="1960880" y="523240"/>
                  </a:lnTo>
                  <a:lnTo>
                    <a:pt x="1912620" y="520700"/>
                  </a:lnTo>
                  <a:lnTo>
                    <a:pt x="1910080" y="535940"/>
                  </a:lnTo>
                  <a:lnTo>
                    <a:pt x="1861820" y="533400"/>
                  </a:lnTo>
                  <a:lnTo>
                    <a:pt x="1861820" y="548640"/>
                  </a:lnTo>
                  <a:lnTo>
                    <a:pt x="1826260" y="548640"/>
                  </a:lnTo>
                  <a:lnTo>
                    <a:pt x="1826260" y="566420"/>
                  </a:lnTo>
                  <a:lnTo>
                    <a:pt x="1803400" y="566420"/>
                  </a:lnTo>
                  <a:lnTo>
                    <a:pt x="1800860" y="574040"/>
                  </a:lnTo>
                  <a:lnTo>
                    <a:pt x="1752600" y="574040"/>
                  </a:lnTo>
                  <a:lnTo>
                    <a:pt x="1750060" y="589280"/>
                  </a:lnTo>
                  <a:lnTo>
                    <a:pt x="1711960" y="586740"/>
                  </a:lnTo>
                  <a:lnTo>
                    <a:pt x="1711960" y="601980"/>
                  </a:lnTo>
                  <a:lnTo>
                    <a:pt x="1681480" y="599440"/>
                  </a:lnTo>
                  <a:lnTo>
                    <a:pt x="1681480" y="609600"/>
                  </a:lnTo>
                  <a:lnTo>
                    <a:pt x="1607820" y="612140"/>
                  </a:lnTo>
                  <a:lnTo>
                    <a:pt x="1607820" y="632460"/>
                  </a:lnTo>
                  <a:lnTo>
                    <a:pt x="1559560" y="629920"/>
                  </a:lnTo>
                  <a:lnTo>
                    <a:pt x="1557020" y="660400"/>
                  </a:lnTo>
                  <a:lnTo>
                    <a:pt x="1536700" y="662940"/>
                  </a:lnTo>
                  <a:lnTo>
                    <a:pt x="1534160" y="685800"/>
                  </a:lnTo>
                  <a:lnTo>
                    <a:pt x="1480820" y="685800"/>
                  </a:lnTo>
                  <a:lnTo>
                    <a:pt x="1480820" y="693420"/>
                  </a:lnTo>
                  <a:lnTo>
                    <a:pt x="1397000" y="693420"/>
                  </a:lnTo>
                  <a:lnTo>
                    <a:pt x="1394460" y="711200"/>
                  </a:lnTo>
                  <a:lnTo>
                    <a:pt x="1343660" y="716280"/>
                  </a:lnTo>
                  <a:lnTo>
                    <a:pt x="1346200" y="744220"/>
                  </a:lnTo>
                  <a:lnTo>
                    <a:pt x="1264920" y="746760"/>
                  </a:lnTo>
                  <a:lnTo>
                    <a:pt x="1267460" y="774700"/>
                  </a:lnTo>
                  <a:lnTo>
                    <a:pt x="1239520" y="769620"/>
                  </a:lnTo>
                  <a:lnTo>
                    <a:pt x="1239520" y="779780"/>
                  </a:lnTo>
                  <a:lnTo>
                    <a:pt x="1198880" y="779780"/>
                  </a:lnTo>
                  <a:lnTo>
                    <a:pt x="1196340" y="795020"/>
                  </a:lnTo>
                  <a:lnTo>
                    <a:pt x="1145540" y="789940"/>
                  </a:lnTo>
                  <a:lnTo>
                    <a:pt x="1145540" y="805180"/>
                  </a:lnTo>
                  <a:lnTo>
                    <a:pt x="1076960" y="805180"/>
                  </a:lnTo>
                  <a:lnTo>
                    <a:pt x="1074420" y="815340"/>
                  </a:lnTo>
                  <a:lnTo>
                    <a:pt x="1038860" y="815340"/>
                  </a:lnTo>
                  <a:lnTo>
                    <a:pt x="1038860" y="838200"/>
                  </a:lnTo>
                  <a:lnTo>
                    <a:pt x="1003300" y="838200"/>
                  </a:lnTo>
                  <a:lnTo>
                    <a:pt x="1003300" y="850900"/>
                  </a:lnTo>
                  <a:lnTo>
                    <a:pt x="970280" y="848360"/>
                  </a:lnTo>
                  <a:lnTo>
                    <a:pt x="967740" y="866140"/>
                  </a:lnTo>
                  <a:lnTo>
                    <a:pt x="934720" y="866140"/>
                  </a:lnTo>
                  <a:lnTo>
                    <a:pt x="932180" y="889000"/>
                  </a:lnTo>
                  <a:lnTo>
                    <a:pt x="916940" y="889000"/>
                  </a:lnTo>
                  <a:lnTo>
                    <a:pt x="916940" y="906780"/>
                  </a:lnTo>
                  <a:lnTo>
                    <a:pt x="883920" y="906780"/>
                  </a:lnTo>
                  <a:lnTo>
                    <a:pt x="876300" y="919480"/>
                  </a:lnTo>
                  <a:lnTo>
                    <a:pt x="838200" y="922020"/>
                  </a:lnTo>
                  <a:lnTo>
                    <a:pt x="833120" y="952500"/>
                  </a:lnTo>
                  <a:lnTo>
                    <a:pt x="807720" y="947420"/>
                  </a:lnTo>
                  <a:lnTo>
                    <a:pt x="805180" y="965200"/>
                  </a:lnTo>
                  <a:lnTo>
                    <a:pt x="777240" y="967740"/>
                  </a:lnTo>
                  <a:lnTo>
                    <a:pt x="777240" y="980440"/>
                  </a:lnTo>
                  <a:lnTo>
                    <a:pt x="741680" y="980440"/>
                  </a:lnTo>
                  <a:lnTo>
                    <a:pt x="741680" y="1003300"/>
                  </a:lnTo>
                  <a:lnTo>
                    <a:pt x="693420" y="1003300"/>
                  </a:lnTo>
                  <a:lnTo>
                    <a:pt x="695960" y="1016000"/>
                  </a:lnTo>
                  <a:lnTo>
                    <a:pt x="647700" y="1016000"/>
                  </a:lnTo>
                  <a:lnTo>
                    <a:pt x="647700" y="1049020"/>
                  </a:lnTo>
                  <a:lnTo>
                    <a:pt x="591820" y="1049020"/>
                  </a:lnTo>
                  <a:lnTo>
                    <a:pt x="591820" y="1071880"/>
                  </a:lnTo>
                  <a:lnTo>
                    <a:pt x="571500" y="1071880"/>
                  </a:lnTo>
                  <a:lnTo>
                    <a:pt x="568960" y="1099820"/>
                  </a:lnTo>
                  <a:lnTo>
                    <a:pt x="541020" y="1099820"/>
                  </a:lnTo>
                  <a:lnTo>
                    <a:pt x="538480" y="1112520"/>
                  </a:lnTo>
                  <a:lnTo>
                    <a:pt x="495300" y="1112520"/>
                  </a:lnTo>
                  <a:lnTo>
                    <a:pt x="492760" y="1125220"/>
                  </a:lnTo>
                  <a:lnTo>
                    <a:pt x="474980" y="1125220"/>
                  </a:lnTo>
                  <a:lnTo>
                    <a:pt x="474980" y="1150620"/>
                  </a:lnTo>
                  <a:lnTo>
                    <a:pt x="421640" y="1150620"/>
                  </a:lnTo>
                  <a:lnTo>
                    <a:pt x="419100" y="1178560"/>
                  </a:lnTo>
                  <a:lnTo>
                    <a:pt x="391160" y="1178560"/>
                  </a:lnTo>
                  <a:lnTo>
                    <a:pt x="388620" y="1206500"/>
                  </a:lnTo>
                  <a:lnTo>
                    <a:pt x="355600" y="1206500"/>
                  </a:lnTo>
                  <a:lnTo>
                    <a:pt x="353060" y="1231900"/>
                  </a:lnTo>
                  <a:lnTo>
                    <a:pt x="314960" y="1234440"/>
                  </a:lnTo>
                  <a:lnTo>
                    <a:pt x="312420" y="1259840"/>
                  </a:lnTo>
                  <a:lnTo>
                    <a:pt x="279400" y="1259840"/>
                  </a:lnTo>
                  <a:lnTo>
                    <a:pt x="279400" y="1280160"/>
                  </a:lnTo>
                  <a:lnTo>
                    <a:pt x="251460" y="1280160"/>
                  </a:lnTo>
                  <a:lnTo>
                    <a:pt x="251460" y="1297940"/>
                  </a:lnTo>
                  <a:lnTo>
                    <a:pt x="231140" y="1297940"/>
                  </a:lnTo>
                  <a:lnTo>
                    <a:pt x="228600" y="1323340"/>
                  </a:lnTo>
                  <a:lnTo>
                    <a:pt x="208280" y="1328420"/>
                  </a:lnTo>
                  <a:lnTo>
                    <a:pt x="208280" y="1358900"/>
                  </a:lnTo>
                  <a:lnTo>
                    <a:pt x="208280" y="1371600"/>
                  </a:lnTo>
                  <a:lnTo>
                    <a:pt x="152400" y="1371600"/>
                  </a:lnTo>
                  <a:lnTo>
                    <a:pt x="154940" y="1397000"/>
                  </a:lnTo>
                  <a:lnTo>
                    <a:pt x="124460" y="1397000"/>
                  </a:lnTo>
                  <a:lnTo>
                    <a:pt x="119380" y="1412240"/>
                  </a:lnTo>
                  <a:lnTo>
                    <a:pt x="96520" y="1412240"/>
                  </a:lnTo>
                  <a:lnTo>
                    <a:pt x="99060" y="1430020"/>
                  </a:lnTo>
                  <a:lnTo>
                    <a:pt x="78740" y="1435100"/>
                  </a:lnTo>
                  <a:lnTo>
                    <a:pt x="81280" y="1452880"/>
                  </a:lnTo>
                  <a:lnTo>
                    <a:pt x="55880" y="1450340"/>
                  </a:lnTo>
                  <a:lnTo>
                    <a:pt x="50800" y="1468120"/>
                  </a:lnTo>
                  <a:lnTo>
                    <a:pt x="33020" y="1470660"/>
                  </a:lnTo>
                  <a:lnTo>
                    <a:pt x="33020" y="1490980"/>
                  </a:lnTo>
                  <a:lnTo>
                    <a:pt x="0" y="1490980"/>
                  </a:lnTo>
                  <a:lnTo>
                    <a:pt x="0" y="1513840"/>
                  </a:lnTo>
                </a:path>
              </a:pathLst>
            </a:custGeom>
            <a:noFill/>
            <a:ln w="12700"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5299920" y="2667776"/>
              <a:ext cx="1232717" cy="488722"/>
              <a:chOff x="949909" y="2667600"/>
              <a:chExt cx="1232717" cy="488722"/>
            </a:xfrm>
          </p:grpSpPr>
          <p:sp>
            <p:nvSpPr>
              <p:cNvPr id="90" name="TextBox 89"/>
              <p:cNvSpPr txBox="1"/>
              <p:nvPr/>
            </p:nvSpPr>
            <p:spPr>
              <a:xfrm>
                <a:off x="1138750" y="2667600"/>
                <a:ext cx="10438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Rivaroxaban</a:t>
                </a: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1138750" y="2879323"/>
                <a:ext cx="9765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Dabigatran </a:t>
                </a:r>
              </a:p>
            </p:txBody>
          </p:sp>
          <p:cxnSp>
            <p:nvCxnSpPr>
              <p:cNvPr id="113" name="Straight Connector 112"/>
              <p:cNvCxnSpPr/>
              <p:nvPr/>
            </p:nvCxnSpPr>
            <p:spPr>
              <a:xfrm>
                <a:off x="949909" y="2810952"/>
                <a:ext cx="221456" cy="0"/>
              </a:xfrm>
              <a:prstGeom prst="line">
                <a:avLst/>
              </a:prstGeom>
              <a:ln w="25400" cap="rnd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949909" y="3028777"/>
                <a:ext cx="221456" cy="0"/>
              </a:xfrm>
              <a:prstGeom prst="line">
                <a:avLst/>
              </a:prstGeom>
              <a:ln w="25400" cap="rnd">
                <a:solidFill>
                  <a:schemeClr val="accent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1" name="TextBox 110"/>
          <p:cNvSpPr txBox="1"/>
          <p:nvPr/>
        </p:nvSpPr>
        <p:spPr>
          <a:xfrm rot="16200000">
            <a:off x="-543552" y="3332936"/>
            <a:ext cx="1733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Cumulative adjusted </a:t>
            </a:r>
          </a:p>
          <a:p>
            <a:pPr algn="ct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incidence rate, %</a:t>
            </a:r>
          </a:p>
        </p:txBody>
      </p:sp>
    </p:spTree>
    <p:extLst>
      <p:ext uri="{BB962C8B-B14F-4D97-AF65-F5344CB8AC3E}">
        <p14:creationId xmlns:p14="http://schemas.microsoft.com/office/powerpoint/2010/main" val="17421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60363" y="6222877"/>
            <a:ext cx="8326437" cy="498598"/>
          </a:xfrm>
        </p:spPr>
        <p:txBody>
          <a:bodyPr/>
          <a:lstStyle/>
          <a:p>
            <a:r>
              <a:rPr lang="en-GB" dirty="0">
                <a:solidFill>
                  <a:srgbClr val="03497C"/>
                </a:solidFill>
                <a:cs typeface="Arial" panose="020B0604020202020204" pitchFamily="34" charset="0"/>
              </a:rPr>
              <a:t>Average follow-up duration &lt;4 months; ICH, intracranial haemorrhage</a:t>
            </a:r>
          </a:p>
          <a:p>
            <a:r>
              <a:rPr lang="en-GB" dirty="0"/>
              <a:t>Graham et al. </a:t>
            </a:r>
            <a:r>
              <a:rPr lang="en-GB" dirty="0">
                <a:solidFill>
                  <a:srgbClr val="0F5385"/>
                </a:solidFill>
                <a:cs typeface="Arial" panose="020B0604020202020204" pitchFamily="34" charset="0"/>
              </a:rPr>
              <a:t>JAMA Intern Med 2016</a:t>
            </a:r>
            <a:endParaRPr lang="en-GB" dirty="0">
              <a:solidFill>
                <a:srgbClr val="03497C"/>
              </a:solidFill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1434" y="1504718"/>
            <a:ext cx="2659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Kaplan–Meier analysis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48727" y="5105847"/>
            <a:ext cx="8475664" cy="78030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prstClr val="white"/>
                </a:solidFill>
                <a:cs typeface="Arial" panose="020B0604020202020204" pitchFamily="34" charset="0"/>
              </a:rPr>
              <a:t>The increased rate of ICH with </a:t>
            </a:r>
            <a:r>
              <a:rPr lang="en-GB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rivaroxaban exceeded </a:t>
            </a:r>
          </a:p>
          <a:p>
            <a:pPr algn="ctr"/>
            <a:r>
              <a:rPr lang="en-GB" sz="16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its </a:t>
            </a:r>
            <a:r>
              <a:rPr lang="en-GB" sz="1600" b="1" dirty="0">
                <a:solidFill>
                  <a:prstClr val="white"/>
                </a:solidFill>
                <a:cs typeface="Arial" panose="020B0604020202020204" pitchFamily="34" charset="0"/>
              </a:rPr>
              <a:t>(nonsignficantly) decreased rate of thromboembolic stroke</a:t>
            </a:r>
            <a:endParaRPr lang="en-GB" sz="16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2202" y="1835453"/>
            <a:ext cx="178446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50" b="1" dirty="0"/>
              <a:t>Weighted failure curves </a:t>
            </a:r>
          </a:p>
        </p:txBody>
      </p:sp>
      <p:sp>
        <p:nvSpPr>
          <p:cNvPr id="88" name="Title 1"/>
          <p:cNvSpPr>
            <a:spLocks noGrp="1"/>
          </p:cNvSpPr>
          <p:nvPr>
            <p:ph type="title"/>
          </p:nvPr>
        </p:nvSpPr>
        <p:spPr>
          <a:xfrm>
            <a:off x="346496" y="1"/>
            <a:ext cx="7968288" cy="1149048"/>
          </a:xfrm>
        </p:spPr>
        <p:txBody>
          <a:bodyPr>
            <a:normAutofit/>
          </a:bodyPr>
          <a:lstStyle/>
          <a:p>
            <a:r>
              <a:rPr lang="en-GB" sz="2000" dirty="0"/>
              <a:t>An independent FDA study of &gt;118 000 Medicare patients compared dabigatran 150 mg BID with rivaroxaban 20 mg OD</a:t>
            </a:r>
            <a:endParaRPr lang="en-GB" sz="1800" dirty="0"/>
          </a:p>
        </p:txBody>
      </p:sp>
      <p:grpSp>
        <p:nvGrpSpPr>
          <p:cNvPr id="96" name="Group 95"/>
          <p:cNvGrpSpPr/>
          <p:nvPr/>
        </p:nvGrpSpPr>
        <p:grpSpPr>
          <a:xfrm>
            <a:off x="8056427" y="-3"/>
            <a:ext cx="1288723" cy="962028"/>
            <a:chOff x="8056427" y="-3"/>
            <a:chExt cx="1288723" cy="962028"/>
          </a:xfrm>
        </p:grpSpPr>
        <p:sp>
          <p:nvSpPr>
            <p:cNvPr id="97" name="Right Triangle 96"/>
            <p:cNvSpPr/>
            <p:nvPr/>
          </p:nvSpPr>
          <p:spPr bwMode="auto">
            <a:xfrm rot="10800000">
              <a:off x="8056427" y="-3"/>
              <a:ext cx="1087571" cy="962028"/>
            </a:xfrm>
            <a:prstGeom prst="rtTriangl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14" tIns="45708" rIns="91414" bIns="45708" numCol="1" rtlCol="0" anchor="ctr" anchorCtr="1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dirty="0">
                <a:solidFill>
                  <a:prstClr val="white"/>
                </a:solidFill>
                <a:latin typeface="Tahoma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 rot="2501246">
              <a:off x="8179446" y="143898"/>
              <a:ext cx="1165704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50" b="1" dirty="0">
                  <a:solidFill>
                    <a:schemeClr val="bg1"/>
                  </a:solidFill>
                </a:rPr>
                <a:t>FDA</a:t>
              </a:r>
              <a:br>
                <a:rPr lang="en-GB" sz="1050" b="1" dirty="0">
                  <a:solidFill>
                    <a:schemeClr val="bg1"/>
                  </a:solidFill>
                </a:rPr>
              </a:br>
              <a:r>
                <a:rPr lang="en-GB" sz="1050" b="1" dirty="0">
                  <a:solidFill>
                    <a:schemeClr val="bg1"/>
                  </a:solidFill>
                </a:rPr>
                <a:t>Medicare study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4756245" y="2591468"/>
            <a:ext cx="380232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0.6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4756245" y="3706172"/>
            <a:ext cx="380232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0.2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778829" y="3146973"/>
            <a:ext cx="380232" cy="261610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0.4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2199" y="2305133"/>
            <a:ext cx="4640365" cy="2550376"/>
            <a:chOff x="92199" y="2305133"/>
            <a:chExt cx="4640365" cy="2550376"/>
          </a:xfrm>
        </p:grpSpPr>
        <p:grpSp>
          <p:nvGrpSpPr>
            <p:cNvPr id="12" name="Group 11"/>
            <p:cNvGrpSpPr/>
            <p:nvPr/>
          </p:nvGrpSpPr>
          <p:grpSpPr>
            <a:xfrm>
              <a:off x="855980" y="2644140"/>
              <a:ext cx="3657600" cy="1744980"/>
              <a:chOff x="855980" y="2644140"/>
              <a:chExt cx="3657600" cy="1744980"/>
            </a:xfrm>
          </p:grpSpPr>
          <p:sp>
            <p:nvSpPr>
              <p:cNvPr id="10" name="Freeform 9"/>
              <p:cNvSpPr/>
              <p:nvPr/>
            </p:nvSpPr>
            <p:spPr>
              <a:xfrm>
                <a:off x="2100580" y="2644140"/>
                <a:ext cx="2413000" cy="762000"/>
              </a:xfrm>
              <a:custGeom>
                <a:avLst/>
                <a:gdLst>
                  <a:gd name="connsiteX0" fmla="*/ 2440940 w 2440940"/>
                  <a:gd name="connsiteY0" fmla="*/ 0 h 782320"/>
                  <a:gd name="connsiteX1" fmla="*/ 2440940 w 2440940"/>
                  <a:gd name="connsiteY1" fmla="*/ 71120 h 782320"/>
                  <a:gd name="connsiteX2" fmla="*/ 2364740 w 2440940"/>
                  <a:gd name="connsiteY2" fmla="*/ 68580 h 782320"/>
                  <a:gd name="connsiteX3" fmla="*/ 2364740 w 2440940"/>
                  <a:gd name="connsiteY3" fmla="*/ 129540 h 782320"/>
                  <a:gd name="connsiteX4" fmla="*/ 2159000 w 2440940"/>
                  <a:gd name="connsiteY4" fmla="*/ 134620 h 782320"/>
                  <a:gd name="connsiteX5" fmla="*/ 2161540 w 2440940"/>
                  <a:gd name="connsiteY5" fmla="*/ 180340 h 782320"/>
                  <a:gd name="connsiteX6" fmla="*/ 1948180 w 2440940"/>
                  <a:gd name="connsiteY6" fmla="*/ 180340 h 782320"/>
                  <a:gd name="connsiteX7" fmla="*/ 1943100 w 2440940"/>
                  <a:gd name="connsiteY7" fmla="*/ 223520 h 782320"/>
                  <a:gd name="connsiteX8" fmla="*/ 1859280 w 2440940"/>
                  <a:gd name="connsiteY8" fmla="*/ 223520 h 782320"/>
                  <a:gd name="connsiteX9" fmla="*/ 1851660 w 2440940"/>
                  <a:gd name="connsiteY9" fmla="*/ 274320 h 782320"/>
                  <a:gd name="connsiteX10" fmla="*/ 1681480 w 2440940"/>
                  <a:gd name="connsiteY10" fmla="*/ 274320 h 782320"/>
                  <a:gd name="connsiteX11" fmla="*/ 1671320 w 2440940"/>
                  <a:gd name="connsiteY11" fmla="*/ 322580 h 782320"/>
                  <a:gd name="connsiteX12" fmla="*/ 1620520 w 2440940"/>
                  <a:gd name="connsiteY12" fmla="*/ 322580 h 782320"/>
                  <a:gd name="connsiteX13" fmla="*/ 1620520 w 2440940"/>
                  <a:gd name="connsiteY13" fmla="*/ 365760 h 782320"/>
                  <a:gd name="connsiteX14" fmla="*/ 1501140 w 2440940"/>
                  <a:gd name="connsiteY14" fmla="*/ 365760 h 782320"/>
                  <a:gd name="connsiteX15" fmla="*/ 1501140 w 2440940"/>
                  <a:gd name="connsiteY15" fmla="*/ 398780 h 782320"/>
                  <a:gd name="connsiteX16" fmla="*/ 1115060 w 2440940"/>
                  <a:gd name="connsiteY16" fmla="*/ 401320 h 782320"/>
                  <a:gd name="connsiteX17" fmla="*/ 1115060 w 2440940"/>
                  <a:gd name="connsiteY17" fmla="*/ 436880 h 782320"/>
                  <a:gd name="connsiteX18" fmla="*/ 1038860 w 2440940"/>
                  <a:gd name="connsiteY18" fmla="*/ 439420 h 782320"/>
                  <a:gd name="connsiteX19" fmla="*/ 1036320 w 2440940"/>
                  <a:gd name="connsiteY19" fmla="*/ 462280 h 782320"/>
                  <a:gd name="connsiteX20" fmla="*/ 878840 w 2440940"/>
                  <a:gd name="connsiteY20" fmla="*/ 462280 h 782320"/>
                  <a:gd name="connsiteX21" fmla="*/ 878840 w 2440940"/>
                  <a:gd name="connsiteY21" fmla="*/ 482600 h 782320"/>
                  <a:gd name="connsiteX22" fmla="*/ 843280 w 2440940"/>
                  <a:gd name="connsiteY22" fmla="*/ 485140 h 782320"/>
                  <a:gd name="connsiteX23" fmla="*/ 840740 w 2440940"/>
                  <a:gd name="connsiteY23" fmla="*/ 528320 h 782320"/>
                  <a:gd name="connsiteX24" fmla="*/ 797560 w 2440940"/>
                  <a:gd name="connsiteY24" fmla="*/ 525780 h 782320"/>
                  <a:gd name="connsiteX25" fmla="*/ 797560 w 2440940"/>
                  <a:gd name="connsiteY25" fmla="*/ 563880 h 782320"/>
                  <a:gd name="connsiteX26" fmla="*/ 662940 w 2440940"/>
                  <a:gd name="connsiteY26" fmla="*/ 561340 h 782320"/>
                  <a:gd name="connsiteX27" fmla="*/ 665480 w 2440940"/>
                  <a:gd name="connsiteY27" fmla="*/ 586740 h 782320"/>
                  <a:gd name="connsiteX28" fmla="*/ 612140 w 2440940"/>
                  <a:gd name="connsiteY28" fmla="*/ 581660 h 782320"/>
                  <a:gd name="connsiteX29" fmla="*/ 607060 w 2440940"/>
                  <a:gd name="connsiteY29" fmla="*/ 607060 h 782320"/>
                  <a:gd name="connsiteX30" fmla="*/ 421640 w 2440940"/>
                  <a:gd name="connsiteY30" fmla="*/ 604520 h 782320"/>
                  <a:gd name="connsiteX31" fmla="*/ 424180 w 2440940"/>
                  <a:gd name="connsiteY31" fmla="*/ 624840 h 782320"/>
                  <a:gd name="connsiteX32" fmla="*/ 411480 w 2440940"/>
                  <a:gd name="connsiteY32" fmla="*/ 627380 h 782320"/>
                  <a:gd name="connsiteX33" fmla="*/ 414020 w 2440940"/>
                  <a:gd name="connsiteY33" fmla="*/ 652780 h 782320"/>
                  <a:gd name="connsiteX34" fmla="*/ 340360 w 2440940"/>
                  <a:gd name="connsiteY34" fmla="*/ 652780 h 782320"/>
                  <a:gd name="connsiteX35" fmla="*/ 342900 w 2440940"/>
                  <a:gd name="connsiteY35" fmla="*/ 678180 h 782320"/>
                  <a:gd name="connsiteX36" fmla="*/ 170180 w 2440940"/>
                  <a:gd name="connsiteY36" fmla="*/ 678180 h 782320"/>
                  <a:gd name="connsiteX37" fmla="*/ 167640 w 2440940"/>
                  <a:gd name="connsiteY37" fmla="*/ 693420 h 782320"/>
                  <a:gd name="connsiteX38" fmla="*/ 149860 w 2440940"/>
                  <a:gd name="connsiteY38" fmla="*/ 693420 h 782320"/>
                  <a:gd name="connsiteX39" fmla="*/ 149860 w 2440940"/>
                  <a:gd name="connsiteY39" fmla="*/ 721360 h 782320"/>
                  <a:gd name="connsiteX40" fmla="*/ 114300 w 2440940"/>
                  <a:gd name="connsiteY40" fmla="*/ 721360 h 782320"/>
                  <a:gd name="connsiteX41" fmla="*/ 119380 w 2440940"/>
                  <a:gd name="connsiteY41" fmla="*/ 741680 h 782320"/>
                  <a:gd name="connsiteX42" fmla="*/ 38100 w 2440940"/>
                  <a:gd name="connsiteY42" fmla="*/ 741680 h 782320"/>
                  <a:gd name="connsiteX43" fmla="*/ 40640 w 2440940"/>
                  <a:gd name="connsiteY43" fmla="*/ 762000 h 782320"/>
                  <a:gd name="connsiteX44" fmla="*/ 27940 w 2440940"/>
                  <a:gd name="connsiteY44" fmla="*/ 762000 h 782320"/>
                  <a:gd name="connsiteX45" fmla="*/ 27940 w 2440940"/>
                  <a:gd name="connsiteY45" fmla="*/ 762000 h 782320"/>
                  <a:gd name="connsiteX46" fmla="*/ 0 w 2440940"/>
                  <a:gd name="connsiteY46" fmla="*/ 782320 h 782320"/>
                  <a:gd name="connsiteX0" fmla="*/ 2413000 w 2413000"/>
                  <a:gd name="connsiteY0" fmla="*/ 0 h 762000"/>
                  <a:gd name="connsiteX1" fmla="*/ 2413000 w 2413000"/>
                  <a:gd name="connsiteY1" fmla="*/ 71120 h 762000"/>
                  <a:gd name="connsiteX2" fmla="*/ 2336800 w 2413000"/>
                  <a:gd name="connsiteY2" fmla="*/ 68580 h 762000"/>
                  <a:gd name="connsiteX3" fmla="*/ 2336800 w 2413000"/>
                  <a:gd name="connsiteY3" fmla="*/ 129540 h 762000"/>
                  <a:gd name="connsiteX4" fmla="*/ 2131060 w 2413000"/>
                  <a:gd name="connsiteY4" fmla="*/ 134620 h 762000"/>
                  <a:gd name="connsiteX5" fmla="*/ 2133600 w 2413000"/>
                  <a:gd name="connsiteY5" fmla="*/ 180340 h 762000"/>
                  <a:gd name="connsiteX6" fmla="*/ 1920240 w 2413000"/>
                  <a:gd name="connsiteY6" fmla="*/ 180340 h 762000"/>
                  <a:gd name="connsiteX7" fmla="*/ 1915160 w 2413000"/>
                  <a:gd name="connsiteY7" fmla="*/ 223520 h 762000"/>
                  <a:gd name="connsiteX8" fmla="*/ 1831340 w 2413000"/>
                  <a:gd name="connsiteY8" fmla="*/ 223520 h 762000"/>
                  <a:gd name="connsiteX9" fmla="*/ 1823720 w 2413000"/>
                  <a:gd name="connsiteY9" fmla="*/ 274320 h 762000"/>
                  <a:gd name="connsiteX10" fmla="*/ 1653540 w 2413000"/>
                  <a:gd name="connsiteY10" fmla="*/ 274320 h 762000"/>
                  <a:gd name="connsiteX11" fmla="*/ 1643380 w 2413000"/>
                  <a:gd name="connsiteY11" fmla="*/ 322580 h 762000"/>
                  <a:gd name="connsiteX12" fmla="*/ 1592580 w 2413000"/>
                  <a:gd name="connsiteY12" fmla="*/ 322580 h 762000"/>
                  <a:gd name="connsiteX13" fmla="*/ 1592580 w 2413000"/>
                  <a:gd name="connsiteY13" fmla="*/ 365760 h 762000"/>
                  <a:gd name="connsiteX14" fmla="*/ 1473200 w 2413000"/>
                  <a:gd name="connsiteY14" fmla="*/ 365760 h 762000"/>
                  <a:gd name="connsiteX15" fmla="*/ 1473200 w 2413000"/>
                  <a:gd name="connsiteY15" fmla="*/ 398780 h 762000"/>
                  <a:gd name="connsiteX16" fmla="*/ 1087120 w 2413000"/>
                  <a:gd name="connsiteY16" fmla="*/ 401320 h 762000"/>
                  <a:gd name="connsiteX17" fmla="*/ 1087120 w 2413000"/>
                  <a:gd name="connsiteY17" fmla="*/ 436880 h 762000"/>
                  <a:gd name="connsiteX18" fmla="*/ 1010920 w 2413000"/>
                  <a:gd name="connsiteY18" fmla="*/ 439420 h 762000"/>
                  <a:gd name="connsiteX19" fmla="*/ 1008380 w 2413000"/>
                  <a:gd name="connsiteY19" fmla="*/ 462280 h 762000"/>
                  <a:gd name="connsiteX20" fmla="*/ 850900 w 2413000"/>
                  <a:gd name="connsiteY20" fmla="*/ 462280 h 762000"/>
                  <a:gd name="connsiteX21" fmla="*/ 850900 w 2413000"/>
                  <a:gd name="connsiteY21" fmla="*/ 482600 h 762000"/>
                  <a:gd name="connsiteX22" fmla="*/ 815340 w 2413000"/>
                  <a:gd name="connsiteY22" fmla="*/ 485140 h 762000"/>
                  <a:gd name="connsiteX23" fmla="*/ 812800 w 2413000"/>
                  <a:gd name="connsiteY23" fmla="*/ 528320 h 762000"/>
                  <a:gd name="connsiteX24" fmla="*/ 769620 w 2413000"/>
                  <a:gd name="connsiteY24" fmla="*/ 525780 h 762000"/>
                  <a:gd name="connsiteX25" fmla="*/ 769620 w 2413000"/>
                  <a:gd name="connsiteY25" fmla="*/ 563880 h 762000"/>
                  <a:gd name="connsiteX26" fmla="*/ 635000 w 2413000"/>
                  <a:gd name="connsiteY26" fmla="*/ 561340 h 762000"/>
                  <a:gd name="connsiteX27" fmla="*/ 637540 w 2413000"/>
                  <a:gd name="connsiteY27" fmla="*/ 586740 h 762000"/>
                  <a:gd name="connsiteX28" fmla="*/ 584200 w 2413000"/>
                  <a:gd name="connsiteY28" fmla="*/ 581660 h 762000"/>
                  <a:gd name="connsiteX29" fmla="*/ 579120 w 2413000"/>
                  <a:gd name="connsiteY29" fmla="*/ 607060 h 762000"/>
                  <a:gd name="connsiteX30" fmla="*/ 393700 w 2413000"/>
                  <a:gd name="connsiteY30" fmla="*/ 604520 h 762000"/>
                  <a:gd name="connsiteX31" fmla="*/ 396240 w 2413000"/>
                  <a:gd name="connsiteY31" fmla="*/ 624840 h 762000"/>
                  <a:gd name="connsiteX32" fmla="*/ 383540 w 2413000"/>
                  <a:gd name="connsiteY32" fmla="*/ 627380 h 762000"/>
                  <a:gd name="connsiteX33" fmla="*/ 386080 w 2413000"/>
                  <a:gd name="connsiteY33" fmla="*/ 652780 h 762000"/>
                  <a:gd name="connsiteX34" fmla="*/ 312420 w 2413000"/>
                  <a:gd name="connsiteY34" fmla="*/ 652780 h 762000"/>
                  <a:gd name="connsiteX35" fmla="*/ 314960 w 2413000"/>
                  <a:gd name="connsiteY35" fmla="*/ 678180 h 762000"/>
                  <a:gd name="connsiteX36" fmla="*/ 142240 w 2413000"/>
                  <a:gd name="connsiteY36" fmla="*/ 678180 h 762000"/>
                  <a:gd name="connsiteX37" fmla="*/ 139700 w 2413000"/>
                  <a:gd name="connsiteY37" fmla="*/ 693420 h 762000"/>
                  <a:gd name="connsiteX38" fmla="*/ 121920 w 2413000"/>
                  <a:gd name="connsiteY38" fmla="*/ 693420 h 762000"/>
                  <a:gd name="connsiteX39" fmla="*/ 121920 w 2413000"/>
                  <a:gd name="connsiteY39" fmla="*/ 721360 h 762000"/>
                  <a:gd name="connsiteX40" fmla="*/ 86360 w 2413000"/>
                  <a:gd name="connsiteY40" fmla="*/ 721360 h 762000"/>
                  <a:gd name="connsiteX41" fmla="*/ 91440 w 2413000"/>
                  <a:gd name="connsiteY41" fmla="*/ 741680 h 762000"/>
                  <a:gd name="connsiteX42" fmla="*/ 10160 w 2413000"/>
                  <a:gd name="connsiteY42" fmla="*/ 741680 h 762000"/>
                  <a:gd name="connsiteX43" fmla="*/ 12700 w 2413000"/>
                  <a:gd name="connsiteY43" fmla="*/ 762000 h 762000"/>
                  <a:gd name="connsiteX44" fmla="*/ 0 w 2413000"/>
                  <a:gd name="connsiteY44" fmla="*/ 762000 h 762000"/>
                  <a:gd name="connsiteX45" fmla="*/ 0 w 2413000"/>
                  <a:gd name="connsiteY45" fmla="*/ 762000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</a:cxnLst>
                <a:rect l="l" t="t" r="r" b="b"/>
                <a:pathLst>
                  <a:path w="2413000" h="762000">
                    <a:moveTo>
                      <a:pt x="2413000" y="0"/>
                    </a:moveTo>
                    <a:lnTo>
                      <a:pt x="2413000" y="71120"/>
                    </a:lnTo>
                    <a:lnTo>
                      <a:pt x="2336800" y="68580"/>
                    </a:lnTo>
                    <a:lnTo>
                      <a:pt x="2336800" y="129540"/>
                    </a:lnTo>
                    <a:lnTo>
                      <a:pt x="2131060" y="134620"/>
                    </a:lnTo>
                    <a:lnTo>
                      <a:pt x="2133600" y="180340"/>
                    </a:lnTo>
                    <a:lnTo>
                      <a:pt x="1920240" y="180340"/>
                    </a:lnTo>
                    <a:lnTo>
                      <a:pt x="1915160" y="223520"/>
                    </a:lnTo>
                    <a:lnTo>
                      <a:pt x="1831340" y="223520"/>
                    </a:lnTo>
                    <a:lnTo>
                      <a:pt x="1823720" y="274320"/>
                    </a:lnTo>
                    <a:lnTo>
                      <a:pt x="1653540" y="274320"/>
                    </a:lnTo>
                    <a:lnTo>
                      <a:pt x="1643380" y="322580"/>
                    </a:lnTo>
                    <a:lnTo>
                      <a:pt x="1592580" y="322580"/>
                    </a:lnTo>
                    <a:lnTo>
                      <a:pt x="1592580" y="365760"/>
                    </a:lnTo>
                    <a:lnTo>
                      <a:pt x="1473200" y="365760"/>
                    </a:lnTo>
                    <a:lnTo>
                      <a:pt x="1473200" y="398780"/>
                    </a:lnTo>
                    <a:lnTo>
                      <a:pt x="1087120" y="401320"/>
                    </a:lnTo>
                    <a:lnTo>
                      <a:pt x="1087120" y="436880"/>
                    </a:lnTo>
                    <a:lnTo>
                      <a:pt x="1010920" y="439420"/>
                    </a:lnTo>
                    <a:lnTo>
                      <a:pt x="1008380" y="462280"/>
                    </a:lnTo>
                    <a:lnTo>
                      <a:pt x="850900" y="462280"/>
                    </a:lnTo>
                    <a:lnTo>
                      <a:pt x="850900" y="482600"/>
                    </a:lnTo>
                    <a:lnTo>
                      <a:pt x="815340" y="485140"/>
                    </a:lnTo>
                    <a:lnTo>
                      <a:pt x="812800" y="528320"/>
                    </a:lnTo>
                    <a:lnTo>
                      <a:pt x="769620" y="525780"/>
                    </a:lnTo>
                    <a:lnTo>
                      <a:pt x="769620" y="563880"/>
                    </a:lnTo>
                    <a:lnTo>
                      <a:pt x="635000" y="561340"/>
                    </a:lnTo>
                    <a:lnTo>
                      <a:pt x="637540" y="586740"/>
                    </a:lnTo>
                    <a:lnTo>
                      <a:pt x="584200" y="581660"/>
                    </a:lnTo>
                    <a:lnTo>
                      <a:pt x="579120" y="607060"/>
                    </a:lnTo>
                    <a:lnTo>
                      <a:pt x="393700" y="604520"/>
                    </a:lnTo>
                    <a:lnTo>
                      <a:pt x="396240" y="624840"/>
                    </a:lnTo>
                    <a:lnTo>
                      <a:pt x="383540" y="627380"/>
                    </a:lnTo>
                    <a:lnTo>
                      <a:pt x="386080" y="652780"/>
                    </a:lnTo>
                    <a:lnTo>
                      <a:pt x="312420" y="652780"/>
                    </a:lnTo>
                    <a:lnTo>
                      <a:pt x="314960" y="678180"/>
                    </a:lnTo>
                    <a:lnTo>
                      <a:pt x="142240" y="678180"/>
                    </a:lnTo>
                    <a:lnTo>
                      <a:pt x="139700" y="693420"/>
                    </a:lnTo>
                    <a:lnTo>
                      <a:pt x="121920" y="693420"/>
                    </a:lnTo>
                    <a:lnTo>
                      <a:pt x="121920" y="721360"/>
                    </a:lnTo>
                    <a:lnTo>
                      <a:pt x="86360" y="721360"/>
                    </a:lnTo>
                    <a:lnTo>
                      <a:pt x="91440" y="741680"/>
                    </a:lnTo>
                    <a:lnTo>
                      <a:pt x="10160" y="741680"/>
                    </a:lnTo>
                    <a:lnTo>
                      <a:pt x="12700" y="762000"/>
                    </a:lnTo>
                    <a:lnTo>
                      <a:pt x="0" y="762000"/>
                    </a:lnTo>
                    <a:lnTo>
                      <a:pt x="0" y="762000"/>
                    </a:lnTo>
                  </a:path>
                </a:pathLst>
              </a:custGeom>
              <a:noFill/>
              <a:ln w="12700">
                <a:solidFill>
                  <a:schemeClr val="accent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855980" y="3406140"/>
                <a:ext cx="1257300" cy="982980"/>
              </a:xfrm>
              <a:custGeom>
                <a:avLst/>
                <a:gdLst>
                  <a:gd name="connsiteX0" fmla="*/ 1348740 w 1348740"/>
                  <a:gd name="connsiteY0" fmla="*/ 0 h 1089660"/>
                  <a:gd name="connsiteX1" fmla="*/ 1254760 w 1348740"/>
                  <a:gd name="connsiteY1" fmla="*/ 0 h 1089660"/>
                  <a:gd name="connsiteX2" fmla="*/ 1257300 w 1348740"/>
                  <a:gd name="connsiteY2" fmla="*/ 109220 h 1089660"/>
                  <a:gd name="connsiteX3" fmla="*/ 1242060 w 1348740"/>
                  <a:gd name="connsiteY3" fmla="*/ 106680 h 1089660"/>
                  <a:gd name="connsiteX4" fmla="*/ 1249680 w 1348740"/>
                  <a:gd name="connsiteY4" fmla="*/ 132080 h 1089660"/>
                  <a:gd name="connsiteX5" fmla="*/ 1216660 w 1348740"/>
                  <a:gd name="connsiteY5" fmla="*/ 132080 h 1089660"/>
                  <a:gd name="connsiteX6" fmla="*/ 1221740 w 1348740"/>
                  <a:gd name="connsiteY6" fmla="*/ 162560 h 1089660"/>
                  <a:gd name="connsiteX7" fmla="*/ 1201420 w 1348740"/>
                  <a:gd name="connsiteY7" fmla="*/ 160020 h 1089660"/>
                  <a:gd name="connsiteX8" fmla="*/ 1201420 w 1348740"/>
                  <a:gd name="connsiteY8" fmla="*/ 187960 h 1089660"/>
                  <a:gd name="connsiteX9" fmla="*/ 1173480 w 1348740"/>
                  <a:gd name="connsiteY9" fmla="*/ 187960 h 1089660"/>
                  <a:gd name="connsiteX10" fmla="*/ 1170940 w 1348740"/>
                  <a:gd name="connsiteY10" fmla="*/ 208280 h 1089660"/>
                  <a:gd name="connsiteX11" fmla="*/ 1069340 w 1348740"/>
                  <a:gd name="connsiteY11" fmla="*/ 208280 h 1089660"/>
                  <a:gd name="connsiteX12" fmla="*/ 1064260 w 1348740"/>
                  <a:gd name="connsiteY12" fmla="*/ 220980 h 1089660"/>
                  <a:gd name="connsiteX13" fmla="*/ 1041400 w 1348740"/>
                  <a:gd name="connsiteY13" fmla="*/ 220980 h 1089660"/>
                  <a:gd name="connsiteX14" fmla="*/ 1026160 w 1348740"/>
                  <a:gd name="connsiteY14" fmla="*/ 241300 h 1089660"/>
                  <a:gd name="connsiteX15" fmla="*/ 1021080 w 1348740"/>
                  <a:gd name="connsiteY15" fmla="*/ 241300 h 1089660"/>
                  <a:gd name="connsiteX16" fmla="*/ 1016000 w 1348740"/>
                  <a:gd name="connsiteY16" fmla="*/ 256540 h 1089660"/>
                  <a:gd name="connsiteX17" fmla="*/ 1003300 w 1348740"/>
                  <a:gd name="connsiteY17" fmla="*/ 256540 h 1089660"/>
                  <a:gd name="connsiteX18" fmla="*/ 1003300 w 1348740"/>
                  <a:gd name="connsiteY18" fmla="*/ 271780 h 1089660"/>
                  <a:gd name="connsiteX19" fmla="*/ 955040 w 1348740"/>
                  <a:gd name="connsiteY19" fmla="*/ 271780 h 1089660"/>
                  <a:gd name="connsiteX20" fmla="*/ 955040 w 1348740"/>
                  <a:gd name="connsiteY20" fmla="*/ 299720 h 1089660"/>
                  <a:gd name="connsiteX21" fmla="*/ 889000 w 1348740"/>
                  <a:gd name="connsiteY21" fmla="*/ 299720 h 1089660"/>
                  <a:gd name="connsiteX22" fmla="*/ 891540 w 1348740"/>
                  <a:gd name="connsiteY22" fmla="*/ 327660 h 1089660"/>
                  <a:gd name="connsiteX23" fmla="*/ 876300 w 1348740"/>
                  <a:gd name="connsiteY23" fmla="*/ 332740 h 1089660"/>
                  <a:gd name="connsiteX24" fmla="*/ 876300 w 1348740"/>
                  <a:gd name="connsiteY24" fmla="*/ 342900 h 1089660"/>
                  <a:gd name="connsiteX25" fmla="*/ 855980 w 1348740"/>
                  <a:gd name="connsiteY25" fmla="*/ 342900 h 1089660"/>
                  <a:gd name="connsiteX26" fmla="*/ 855980 w 1348740"/>
                  <a:gd name="connsiteY26" fmla="*/ 365760 h 1089660"/>
                  <a:gd name="connsiteX27" fmla="*/ 848360 w 1348740"/>
                  <a:gd name="connsiteY27" fmla="*/ 365760 h 1089660"/>
                  <a:gd name="connsiteX28" fmla="*/ 848360 w 1348740"/>
                  <a:gd name="connsiteY28" fmla="*/ 378460 h 1089660"/>
                  <a:gd name="connsiteX29" fmla="*/ 838200 w 1348740"/>
                  <a:gd name="connsiteY29" fmla="*/ 381000 h 1089660"/>
                  <a:gd name="connsiteX30" fmla="*/ 838200 w 1348740"/>
                  <a:gd name="connsiteY30" fmla="*/ 393700 h 1089660"/>
                  <a:gd name="connsiteX31" fmla="*/ 825500 w 1348740"/>
                  <a:gd name="connsiteY31" fmla="*/ 393700 h 1089660"/>
                  <a:gd name="connsiteX32" fmla="*/ 822960 w 1348740"/>
                  <a:gd name="connsiteY32" fmla="*/ 406400 h 1089660"/>
                  <a:gd name="connsiteX33" fmla="*/ 782320 w 1348740"/>
                  <a:gd name="connsiteY33" fmla="*/ 406400 h 1089660"/>
                  <a:gd name="connsiteX34" fmla="*/ 789940 w 1348740"/>
                  <a:gd name="connsiteY34" fmla="*/ 431800 h 1089660"/>
                  <a:gd name="connsiteX35" fmla="*/ 734060 w 1348740"/>
                  <a:gd name="connsiteY35" fmla="*/ 429260 h 1089660"/>
                  <a:gd name="connsiteX36" fmla="*/ 734060 w 1348740"/>
                  <a:gd name="connsiteY36" fmla="*/ 447040 h 1089660"/>
                  <a:gd name="connsiteX37" fmla="*/ 713740 w 1348740"/>
                  <a:gd name="connsiteY37" fmla="*/ 444500 h 1089660"/>
                  <a:gd name="connsiteX38" fmla="*/ 713740 w 1348740"/>
                  <a:gd name="connsiteY38" fmla="*/ 459740 h 1089660"/>
                  <a:gd name="connsiteX39" fmla="*/ 698500 w 1348740"/>
                  <a:gd name="connsiteY39" fmla="*/ 459740 h 1089660"/>
                  <a:gd name="connsiteX40" fmla="*/ 698500 w 1348740"/>
                  <a:gd name="connsiteY40" fmla="*/ 469900 h 1089660"/>
                  <a:gd name="connsiteX41" fmla="*/ 655320 w 1348740"/>
                  <a:gd name="connsiteY41" fmla="*/ 469900 h 1089660"/>
                  <a:gd name="connsiteX42" fmla="*/ 655320 w 1348740"/>
                  <a:gd name="connsiteY42" fmla="*/ 492760 h 1089660"/>
                  <a:gd name="connsiteX43" fmla="*/ 612140 w 1348740"/>
                  <a:gd name="connsiteY43" fmla="*/ 487680 h 1089660"/>
                  <a:gd name="connsiteX44" fmla="*/ 607060 w 1348740"/>
                  <a:gd name="connsiteY44" fmla="*/ 508000 h 1089660"/>
                  <a:gd name="connsiteX45" fmla="*/ 594360 w 1348740"/>
                  <a:gd name="connsiteY45" fmla="*/ 510540 h 1089660"/>
                  <a:gd name="connsiteX46" fmla="*/ 591820 w 1348740"/>
                  <a:gd name="connsiteY46" fmla="*/ 543560 h 1089660"/>
                  <a:gd name="connsiteX47" fmla="*/ 551180 w 1348740"/>
                  <a:gd name="connsiteY47" fmla="*/ 543560 h 1089660"/>
                  <a:gd name="connsiteX48" fmla="*/ 548640 w 1348740"/>
                  <a:gd name="connsiteY48" fmla="*/ 579120 h 1089660"/>
                  <a:gd name="connsiteX49" fmla="*/ 518160 w 1348740"/>
                  <a:gd name="connsiteY49" fmla="*/ 579120 h 1089660"/>
                  <a:gd name="connsiteX50" fmla="*/ 525780 w 1348740"/>
                  <a:gd name="connsiteY50" fmla="*/ 612140 h 1089660"/>
                  <a:gd name="connsiteX51" fmla="*/ 508000 w 1348740"/>
                  <a:gd name="connsiteY51" fmla="*/ 604520 h 1089660"/>
                  <a:gd name="connsiteX52" fmla="*/ 508000 w 1348740"/>
                  <a:gd name="connsiteY52" fmla="*/ 604520 h 1089660"/>
                  <a:gd name="connsiteX53" fmla="*/ 472440 w 1348740"/>
                  <a:gd name="connsiteY53" fmla="*/ 614680 h 1089660"/>
                  <a:gd name="connsiteX54" fmla="*/ 474980 w 1348740"/>
                  <a:gd name="connsiteY54" fmla="*/ 635000 h 1089660"/>
                  <a:gd name="connsiteX55" fmla="*/ 431800 w 1348740"/>
                  <a:gd name="connsiteY55" fmla="*/ 635000 h 1089660"/>
                  <a:gd name="connsiteX56" fmla="*/ 429260 w 1348740"/>
                  <a:gd name="connsiteY56" fmla="*/ 662940 h 1089660"/>
                  <a:gd name="connsiteX57" fmla="*/ 381000 w 1348740"/>
                  <a:gd name="connsiteY57" fmla="*/ 662940 h 1089660"/>
                  <a:gd name="connsiteX58" fmla="*/ 381000 w 1348740"/>
                  <a:gd name="connsiteY58" fmla="*/ 675640 h 1089660"/>
                  <a:gd name="connsiteX59" fmla="*/ 360680 w 1348740"/>
                  <a:gd name="connsiteY59" fmla="*/ 675640 h 1089660"/>
                  <a:gd name="connsiteX60" fmla="*/ 345440 w 1348740"/>
                  <a:gd name="connsiteY60" fmla="*/ 690880 h 1089660"/>
                  <a:gd name="connsiteX61" fmla="*/ 320040 w 1348740"/>
                  <a:gd name="connsiteY61" fmla="*/ 693420 h 1089660"/>
                  <a:gd name="connsiteX62" fmla="*/ 320040 w 1348740"/>
                  <a:gd name="connsiteY62" fmla="*/ 718820 h 1089660"/>
                  <a:gd name="connsiteX63" fmla="*/ 289560 w 1348740"/>
                  <a:gd name="connsiteY63" fmla="*/ 739140 h 1089660"/>
                  <a:gd name="connsiteX64" fmla="*/ 274320 w 1348740"/>
                  <a:gd name="connsiteY64" fmla="*/ 734060 h 1089660"/>
                  <a:gd name="connsiteX65" fmla="*/ 276860 w 1348740"/>
                  <a:gd name="connsiteY65" fmla="*/ 764540 h 1089660"/>
                  <a:gd name="connsiteX66" fmla="*/ 264160 w 1348740"/>
                  <a:gd name="connsiteY66" fmla="*/ 764540 h 1089660"/>
                  <a:gd name="connsiteX67" fmla="*/ 264160 w 1348740"/>
                  <a:gd name="connsiteY67" fmla="*/ 782320 h 1089660"/>
                  <a:gd name="connsiteX68" fmla="*/ 228600 w 1348740"/>
                  <a:gd name="connsiteY68" fmla="*/ 779780 h 1089660"/>
                  <a:gd name="connsiteX69" fmla="*/ 231140 w 1348740"/>
                  <a:gd name="connsiteY69" fmla="*/ 787400 h 1089660"/>
                  <a:gd name="connsiteX70" fmla="*/ 223520 w 1348740"/>
                  <a:gd name="connsiteY70" fmla="*/ 787400 h 1089660"/>
                  <a:gd name="connsiteX71" fmla="*/ 223520 w 1348740"/>
                  <a:gd name="connsiteY71" fmla="*/ 802640 h 1089660"/>
                  <a:gd name="connsiteX72" fmla="*/ 198120 w 1348740"/>
                  <a:gd name="connsiteY72" fmla="*/ 802640 h 1089660"/>
                  <a:gd name="connsiteX73" fmla="*/ 198120 w 1348740"/>
                  <a:gd name="connsiteY73" fmla="*/ 840740 h 1089660"/>
                  <a:gd name="connsiteX74" fmla="*/ 185420 w 1348740"/>
                  <a:gd name="connsiteY74" fmla="*/ 840740 h 1089660"/>
                  <a:gd name="connsiteX75" fmla="*/ 185420 w 1348740"/>
                  <a:gd name="connsiteY75" fmla="*/ 853440 h 1089660"/>
                  <a:gd name="connsiteX76" fmla="*/ 160020 w 1348740"/>
                  <a:gd name="connsiteY76" fmla="*/ 853440 h 1089660"/>
                  <a:gd name="connsiteX77" fmla="*/ 160020 w 1348740"/>
                  <a:gd name="connsiteY77" fmla="*/ 904240 h 1089660"/>
                  <a:gd name="connsiteX78" fmla="*/ 147320 w 1348740"/>
                  <a:gd name="connsiteY78" fmla="*/ 904240 h 1089660"/>
                  <a:gd name="connsiteX79" fmla="*/ 144780 w 1348740"/>
                  <a:gd name="connsiteY79" fmla="*/ 914400 h 1089660"/>
                  <a:gd name="connsiteX80" fmla="*/ 132080 w 1348740"/>
                  <a:gd name="connsiteY80" fmla="*/ 914400 h 1089660"/>
                  <a:gd name="connsiteX81" fmla="*/ 132080 w 1348740"/>
                  <a:gd name="connsiteY81" fmla="*/ 929640 h 1089660"/>
                  <a:gd name="connsiteX82" fmla="*/ 111760 w 1348740"/>
                  <a:gd name="connsiteY82" fmla="*/ 932180 h 1089660"/>
                  <a:gd name="connsiteX83" fmla="*/ 111760 w 1348740"/>
                  <a:gd name="connsiteY83" fmla="*/ 949960 h 1089660"/>
                  <a:gd name="connsiteX84" fmla="*/ 91440 w 1348740"/>
                  <a:gd name="connsiteY84" fmla="*/ 947420 h 1089660"/>
                  <a:gd name="connsiteX85" fmla="*/ 91440 w 1348740"/>
                  <a:gd name="connsiteY85" fmla="*/ 962660 h 1089660"/>
                  <a:gd name="connsiteX86" fmla="*/ 55880 w 1348740"/>
                  <a:gd name="connsiteY86" fmla="*/ 962660 h 1089660"/>
                  <a:gd name="connsiteX87" fmla="*/ 55880 w 1348740"/>
                  <a:gd name="connsiteY87" fmla="*/ 985520 h 1089660"/>
                  <a:gd name="connsiteX88" fmla="*/ 33020 w 1348740"/>
                  <a:gd name="connsiteY88" fmla="*/ 985520 h 1089660"/>
                  <a:gd name="connsiteX89" fmla="*/ 35560 w 1348740"/>
                  <a:gd name="connsiteY89" fmla="*/ 1008380 h 1089660"/>
                  <a:gd name="connsiteX90" fmla="*/ 27940 w 1348740"/>
                  <a:gd name="connsiteY90" fmla="*/ 1010920 h 1089660"/>
                  <a:gd name="connsiteX91" fmla="*/ 27940 w 1348740"/>
                  <a:gd name="connsiteY91" fmla="*/ 1021080 h 1089660"/>
                  <a:gd name="connsiteX92" fmla="*/ 15240 w 1348740"/>
                  <a:gd name="connsiteY92" fmla="*/ 1021080 h 1089660"/>
                  <a:gd name="connsiteX93" fmla="*/ 7620 w 1348740"/>
                  <a:gd name="connsiteY93" fmla="*/ 1054100 h 1089660"/>
                  <a:gd name="connsiteX94" fmla="*/ 2540 w 1348740"/>
                  <a:gd name="connsiteY94" fmla="*/ 1054100 h 1089660"/>
                  <a:gd name="connsiteX95" fmla="*/ 0 w 1348740"/>
                  <a:gd name="connsiteY95" fmla="*/ 1087120 h 1089660"/>
                  <a:gd name="connsiteX96" fmla="*/ 0 w 1348740"/>
                  <a:gd name="connsiteY96" fmla="*/ 1089660 h 1089660"/>
                  <a:gd name="connsiteX0" fmla="*/ 1348740 w 1348740"/>
                  <a:gd name="connsiteY0" fmla="*/ 0 h 1089660"/>
                  <a:gd name="connsiteX1" fmla="*/ 1257300 w 1348740"/>
                  <a:gd name="connsiteY1" fmla="*/ 109220 h 1089660"/>
                  <a:gd name="connsiteX2" fmla="*/ 1242060 w 1348740"/>
                  <a:gd name="connsiteY2" fmla="*/ 106680 h 1089660"/>
                  <a:gd name="connsiteX3" fmla="*/ 1249680 w 1348740"/>
                  <a:gd name="connsiteY3" fmla="*/ 132080 h 1089660"/>
                  <a:gd name="connsiteX4" fmla="*/ 1216660 w 1348740"/>
                  <a:gd name="connsiteY4" fmla="*/ 132080 h 1089660"/>
                  <a:gd name="connsiteX5" fmla="*/ 1221740 w 1348740"/>
                  <a:gd name="connsiteY5" fmla="*/ 162560 h 1089660"/>
                  <a:gd name="connsiteX6" fmla="*/ 1201420 w 1348740"/>
                  <a:gd name="connsiteY6" fmla="*/ 160020 h 1089660"/>
                  <a:gd name="connsiteX7" fmla="*/ 1201420 w 1348740"/>
                  <a:gd name="connsiteY7" fmla="*/ 187960 h 1089660"/>
                  <a:gd name="connsiteX8" fmla="*/ 1173480 w 1348740"/>
                  <a:gd name="connsiteY8" fmla="*/ 187960 h 1089660"/>
                  <a:gd name="connsiteX9" fmla="*/ 1170940 w 1348740"/>
                  <a:gd name="connsiteY9" fmla="*/ 208280 h 1089660"/>
                  <a:gd name="connsiteX10" fmla="*/ 1069340 w 1348740"/>
                  <a:gd name="connsiteY10" fmla="*/ 208280 h 1089660"/>
                  <a:gd name="connsiteX11" fmla="*/ 1064260 w 1348740"/>
                  <a:gd name="connsiteY11" fmla="*/ 220980 h 1089660"/>
                  <a:gd name="connsiteX12" fmla="*/ 1041400 w 1348740"/>
                  <a:gd name="connsiteY12" fmla="*/ 220980 h 1089660"/>
                  <a:gd name="connsiteX13" fmla="*/ 1026160 w 1348740"/>
                  <a:gd name="connsiteY13" fmla="*/ 241300 h 1089660"/>
                  <a:gd name="connsiteX14" fmla="*/ 1021080 w 1348740"/>
                  <a:gd name="connsiteY14" fmla="*/ 241300 h 1089660"/>
                  <a:gd name="connsiteX15" fmla="*/ 1016000 w 1348740"/>
                  <a:gd name="connsiteY15" fmla="*/ 256540 h 1089660"/>
                  <a:gd name="connsiteX16" fmla="*/ 1003300 w 1348740"/>
                  <a:gd name="connsiteY16" fmla="*/ 256540 h 1089660"/>
                  <a:gd name="connsiteX17" fmla="*/ 1003300 w 1348740"/>
                  <a:gd name="connsiteY17" fmla="*/ 271780 h 1089660"/>
                  <a:gd name="connsiteX18" fmla="*/ 955040 w 1348740"/>
                  <a:gd name="connsiteY18" fmla="*/ 271780 h 1089660"/>
                  <a:gd name="connsiteX19" fmla="*/ 955040 w 1348740"/>
                  <a:gd name="connsiteY19" fmla="*/ 299720 h 1089660"/>
                  <a:gd name="connsiteX20" fmla="*/ 889000 w 1348740"/>
                  <a:gd name="connsiteY20" fmla="*/ 299720 h 1089660"/>
                  <a:gd name="connsiteX21" fmla="*/ 891540 w 1348740"/>
                  <a:gd name="connsiteY21" fmla="*/ 327660 h 1089660"/>
                  <a:gd name="connsiteX22" fmla="*/ 876300 w 1348740"/>
                  <a:gd name="connsiteY22" fmla="*/ 332740 h 1089660"/>
                  <a:gd name="connsiteX23" fmla="*/ 876300 w 1348740"/>
                  <a:gd name="connsiteY23" fmla="*/ 342900 h 1089660"/>
                  <a:gd name="connsiteX24" fmla="*/ 855980 w 1348740"/>
                  <a:gd name="connsiteY24" fmla="*/ 342900 h 1089660"/>
                  <a:gd name="connsiteX25" fmla="*/ 855980 w 1348740"/>
                  <a:gd name="connsiteY25" fmla="*/ 365760 h 1089660"/>
                  <a:gd name="connsiteX26" fmla="*/ 848360 w 1348740"/>
                  <a:gd name="connsiteY26" fmla="*/ 365760 h 1089660"/>
                  <a:gd name="connsiteX27" fmla="*/ 848360 w 1348740"/>
                  <a:gd name="connsiteY27" fmla="*/ 378460 h 1089660"/>
                  <a:gd name="connsiteX28" fmla="*/ 838200 w 1348740"/>
                  <a:gd name="connsiteY28" fmla="*/ 381000 h 1089660"/>
                  <a:gd name="connsiteX29" fmla="*/ 838200 w 1348740"/>
                  <a:gd name="connsiteY29" fmla="*/ 393700 h 1089660"/>
                  <a:gd name="connsiteX30" fmla="*/ 825500 w 1348740"/>
                  <a:gd name="connsiteY30" fmla="*/ 393700 h 1089660"/>
                  <a:gd name="connsiteX31" fmla="*/ 822960 w 1348740"/>
                  <a:gd name="connsiteY31" fmla="*/ 406400 h 1089660"/>
                  <a:gd name="connsiteX32" fmla="*/ 782320 w 1348740"/>
                  <a:gd name="connsiteY32" fmla="*/ 406400 h 1089660"/>
                  <a:gd name="connsiteX33" fmla="*/ 789940 w 1348740"/>
                  <a:gd name="connsiteY33" fmla="*/ 431800 h 1089660"/>
                  <a:gd name="connsiteX34" fmla="*/ 734060 w 1348740"/>
                  <a:gd name="connsiteY34" fmla="*/ 429260 h 1089660"/>
                  <a:gd name="connsiteX35" fmla="*/ 734060 w 1348740"/>
                  <a:gd name="connsiteY35" fmla="*/ 447040 h 1089660"/>
                  <a:gd name="connsiteX36" fmla="*/ 713740 w 1348740"/>
                  <a:gd name="connsiteY36" fmla="*/ 444500 h 1089660"/>
                  <a:gd name="connsiteX37" fmla="*/ 713740 w 1348740"/>
                  <a:gd name="connsiteY37" fmla="*/ 459740 h 1089660"/>
                  <a:gd name="connsiteX38" fmla="*/ 698500 w 1348740"/>
                  <a:gd name="connsiteY38" fmla="*/ 459740 h 1089660"/>
                  <a:gd name="connsiteX39" fmla="*/ 698500 w 1348740"/>
                  <a:gd name="connsiteY39" fmla="*/ 469900 h 1089660"/>
                  <a:gd name="connsiteX40" fmla="*/ 655320 w 1348740"/>
                  <a:gd name="connsiteY40" fmla="*/ 469900 h 1089660"/>
                  <a:gd name="connsiteX41" fmla="*/ 655320 w 1348740"/>
                  <a:gd name="connsiteY41" fmla="*/ 492760 h 1089660"/>
                  <a:gd name="connsiteX42" fmla="*/ 612140 w 1348740"/>
                  <a:gd name="connsiteY42" fmla="*/ 487680 h 1089660"/>
                  <a:gd name="connsiteX43" fmla="*/ 607060 w 1348740"/>
                  <a:gd name="connsiteY43" fmla="*/ 508000 h 1089660"/>
                  <a:gd name="connsiteX44" fmla="*/ 594360 w 1348740"/>
                  <a:gd name="connsiteY44" fmla="*/ 510540 h 1089660"/>
                  <a:gd name="connsiteX45" fmla="*/ 591820 w 1348740"/>
                  <a:gd name="connsiteY45" fmla="*/ 543560 h 1089660"/>
                  <a:gd name="connsiteX46" fmla="*/ 551180 w 1348740"/>
                  <a:gd name="connsiteY46" fmla="*/ 543560 h 1089660"/>
                  <a:gd name="connsiteX47" fmla="*/ 548640 w 1348740"/>
                  <a:gd name="connsiteY47" fmla="*/ 579120 h 1089660"/>
                  <a:gd name="connsiteX48" fmla="*/ 518160 w 1348740"/>
                  <a:gd name="connsiteY48" fmla="*/ 579120 h 1089660"/>
                  <a:gd name="connsiteX49" fmla="*/ 525780 w 1348740"/>
                  <a:gd name="connsiteY49" fmla="*/ 612140 h 1089660"/>
                  <a:gd name="connsiteX50" fmla="*/ 508000 w 1348740"/>
                  <a:gd name="connsiteY50" fmla="*/ 604520 h 1089660"/>
                  <a:gd name="connsiteX51" fmla="*/ 508000 w 1348740"/>
                  <a:gd name="connsiteY51" fmla="*/ 604520 h 1089660"/>
                  <a:gd name="connsiteX52" fmla="*/ 472440 w 1348740"/>
                  <a:gd name="connsiteY52" fmla="*/ 614680 h 1089660"/>
                  <a:gd name="connsiteX53" fmla="*/ 474980 w 1348740"/>
                  <a:gd name="connsiteY53" fmla="*/ 635000 h 1089660"/>
                  <a:gd name="connsiteX54" fmla="*/ 431800 w 1348740"/>
                  <a:gd name="connsiteY54" fmla="*/ 635000 h 1089660"/>
                  <a:gd name="connsiteX55" fmla="*/ 429260 w 1348740"/>
                  <a:gd name="connsiteY55" fmla="*/ 662940 h 1089660"/>
                  <a:gd name="connsiteX56" fmla="*/ 381000 w 1348740"/>
                  <a:gd name="connsiteY56" fmla="*/ 662940 h 1089660"/>
                  <a:gd name="connsiteX57" fmla="*/ 381000 w 1348740"/>
                  <a:gd name="connsiteY57" fmla="*/ 675640 h 1089660"/>
                  <a:gd name="connsiteX58" fmla="*/ 360680 w 1348740"/>
                  <a:gd name="connsiteY58" fmla="*/ 675640 h 1089660"/>
                  <a:gd name="connsiteX59" fmla="*/ 345440 w 1348740"/>
                  <a:gd name="connsiteY59" fmla="*/ 690880 h 1089660"/>
                  <a:gd name="connsiteX60" fmla="*/ 320040 w 1348740"/>
                  <a:gd name="connsiteY60" fmla="*/ 693420 h 1089660"/>
                  <a:gd name="connsiteX61" fmla="*/ 320040 w 1348740"/>
                  <a:gd name="connsiteY61" fmla="*/ 718820 h 1089660"/>
                  <a:gd name="connsiteX62" fmla="*/ 289560 w 1348740"/>
                  <a:gd name="connsiteY62" fmla="*/ 739140 h 1089660"/>
                  <a:gd name="connsiteX63" fmla="*/ 274320 w 1348740"/>
                  <a:gd name="connsiteY63" fmla="*/ 734060 h 1089660"/>
                  <a:gd name="connsiteX64" fmla="*/ 276860 w 1348740"/>
                  <a:gd name="connsiteY64" fmla="*/ 764540 h 1089660"/>
                  <a:gd name="connsiteX65" fmla="*/ 264160 w 1348740"/>
                  <a:gd name="connsiteY65" fmla="*/ 764540 h 1089660"/>
                  <a:gd name="connsiteX66" fmla="*/ 264160 w 1348740"/>
                  <a:gd name="connsiteY66" fmla="*/ 782320 h 1089660"/>
                  <a:gd name="connsiteX67" fmla="*/ 228600 w 1348740"/>
                  <a:gd name="connsiteY67" fmla="*/ 779780 h 1089660"/>
                  <a:gd name="connsiteX68" fmla="*/ 231140 w 1348740"/>
                  <a:gd name="connsiteY68" fmla="*/ 787400 h 1089660"/>
                  <a:gd name="connsiteX69" fmla="*/ 223520 w 1348740"/>
                  <a:gd name="connsiteY69" fmla="*/ 787400 h 1089660"/>
                  <a:gd name="connsiteX70" fmla="*/ 223520 w 1348740"/>
                  <a:gd name="connsiteY70" fmla="*/ 802640 h 1089660"/>
                  <a:gd name="connsiteX71" fmla="*/ 198120 w 1348740"/>
                  <a:gd name="connsiteY71" fmla="*/ 802640 h 1089660"/>
                  <a:gd name="connsiteX72" fmla="*/ 198120 w 1348740"/>
                  <a:gd name="connsiteY72" fmla="*/ 840740 h 1089660"/>
                  <a:gd name="connsiteX73" fmla="*/ 185420 w 1348740"/>
                  <a:gd name="connsiteY73" fmla="*/ 840740 h 1089660"/>
                  <a:gd name="connsiteX74" fmla="*/ 185420 w 1348740"/>
                  <a:gd name="connsiteY74" fmla="*/ 853440 h 1089660"/>
                  <a:gd name="connsiteX75" fmla="*/ 160020 w 1348740"/>
                  <a:gd name="connsiteY75" fmla="*/ 853440 h 1089660"/>
                  <a:gd name="connsiteX76" fmla="*/ 160020 w 1348740"/>
                  <a:gd name="connsiteY76" fmla="*/ 904240 h 1089660"/>
                  <a:gd name="connsiteX77" fmla="*/ 147320 w 1348740"/>
                  <a:gd name="connsiteY77" fmla="*/ 904240 h 1089660"/>
                  <a:gd name="connsiteX78" fmla="*/ 144780 w 1348740"/>
                  <a:gd name="connsiteY78" fmla="*/ 914400 h 1089660"/>
                  <a:gd name="connsiteX79" fmla="*/ 132080 w 1348740"/>
                  <a:gd name="connsiteY79" fmla="*/ 914400 h 1089660"/>
                  <a:gd name="connsiteX80" fmla="*/ 132080 w 1348740"/>
                  <a:gd name="connsiteY80" fmla="*/ 929640 h 1089660"/>
                  <a:gd name="connsiteX81" fmla="*/ 111760 w 1348740"/>
                  <a:gd name="connsiteY81" fmla="*/ 932180 h 1089660"/>
                  <a:gd name="connsiteX82" fmla="*/ 111760 w 1348740"/>
                  <a:gd name="connsiteY82" fmla="*/ 949960 h 1089660"/>
                  <a:gd name="connsiteX83" fmla="*/ 91440 w 1348740"/>
                  <a:gd name="connsiteY83" fmla="*/ 947420 h 1089660"/>
                  <a:gd name="connsiteX84" fmla="*/ 91440 w 1348740"/>
                  <a:gd name="connsiteY84" fmla="*/ 962660 h 1089660"/>
                  <a:gd name="connsiteX85" fmla="*/ 55880 w 1348740"/>
                  <a:gd name="connsiteY85" fmla="*/ 962660 h 1089660"/>
                  <a:gd name="connsiteX86" fmla="*/ 55880 w 1348740"/>
                  <a:gd name="connsiteY86" fmla="*/ 985520 h 1089660"/>
                  <a:gd name="connsiteX87" fmla="*/ 33020 w 1348740"/>
                  <a:gd name="connsiteY87" fmla="*/ 985520 h 1089660"/>
                  <a:gd name="connsiteX88" fmla="*/ 35560 w 1348740"/>
                  <a:gd name="connsiteY88" fmla="*/ 1008380 h 1089660"/>
                  <a:gd name="connsiteX89" fmla="*/ 27940 w 1348740"/>
                  <a:gd name="connsiteY89" fmla="*/ 1010920 h 1089660"/>
                  <a:gd name="connsiteX90" fmla="*/ 27940 w 1348740"/>
                  <a:gd name="connsiteY90" fmla="*/ 1021080 h 1089660"/>
                  <a:gd name="connsiteX91" fmla="*/ 15240 w 1348740"/>
                  <a:gd name="connsiteY91" fmla="*/ 1021080 h 1089660"/>
                  <a:gd name="connsiteX92" fmla="*/ 7620 w 1348740"/>
                  <a:gd name="connsiteY92" fmla="*/ 1054100 h 1089660"/>
                  <a:gd name="connsiteX93" fmla="*/ 2540 w 1348740"/>
                  <a:gd name="connsiteY93" fmla="*/ 1054100 h 1089660"/>
                  <a:gd name="connsiteX94" fmla="*/ 0 w 1348740"/>
                  <a:gd name="connsiteY94" fmla="*/ 1087120 h 1089660"/>
                  <a:gd name="connsiteX95" fmla="*/ 0 w 1348740"/>
                  <a:gd name="connsiteY95" fmla="*/ 1089660 h 1089660"/>
                  <a:gd name="connsiteX0" fmla="*/ 1257300 w 1257300"/>
                  <a:gd name="connsiteY0" fmla="*/ 2540 h 982980"/>
                  <a:gd name="connsiteX1" fmla="*/ 1242060 w 1257300"/>
                  <a:gd name="connsiteY1" fmla="*/ 0 h 982980"/>
                  <a:gd name="connsiteX2" fmla="*/ 1249680 w 1257300"/>
                  <a:gd name="connsiteY2" fmla="*/ 25400 h 982980"/>
                  <a:gd name="connsiteX3" fmla="*/ 1216660 w 1257300"/>
                  <a:gd name="connsiteY3" fmla="*/ 25400 h 982980"/>
                  <a:gd name="connsiteX4" fmla="*/ 1221740 w 1257300"/>
                  <a:gd name="connsiteY4" fmla="*/ 55880 h 982980"/>
                  <a:gd name="connsiteX5" fmla="*/ 1201420 w 1257300"/>
                  <a:gd name="connsiteY5" fmla="*/ 53340 h 982980"/>
                  <a:gd name="connsiteX6" fmla="*/ 1201420 w 1257300"/>
                  <a:gd name="connsiteY6" fmla="*/ 81280 h 982980"/>
                  <a:gd name="connsiteX7" fmla="*/ 1173480 w 1257300"/>
                  <a:gd name="connsiteY7" fmla="*/ 81280 h 982980"/>
                  <a:gd name="connsiteX8" fmla="*/ 1170940 w 1257300"/>
                  <a:gd name="connsiteY8" fmla="*/ 101600 h 982980"/>
                  <a:gd name="connsiteX9" fmla="*/ 1069340 w 1257300"/>
                  <a:gd name="connsiteY9" fmla="*/ 101600 h 982980"/>
                  <a:gd name="connsiteX10" fmla="*/ 1064260 w 1257300"/>
                  <a:gd name="connsiteY10" fmla="*/ 114300 h 982980"/>
                  <a:gd name="connsiteX11" fmla="*/ 1041400 w 1257300"/>
                  <a:gd name="connsiteY11" fmla="*/ 114300 h 982980"/>
                  <a:gd name="connsiteX12" fmla="*/ 1026160 w 1257300"/>
                  <a:gd name="connsiteY12" fmla="*/ 134620 h 982980"/>
                  <a:gd name="connsiteX13" fmla="*/ 1021080 w 1257300"/>
                  <a:gd name="connsiteY13" fmla="*/ 134620 h 982980"/>
                  <a:gd name="connsiteX14" fmla="*/ 1016000 w 1257300"/>
                  <a:gd name="connsiteY14" fmla="*/ 149860 h 982980"/>
                  <a:gd name="connsiteX15" fmla="*/ 1003300 w 1257300"/>
                  <a:gd name="connsiteY15" fmla="*/ 149860 h 982980"/>
                  <a:gd name="connsiteX16" fmla="*/ 1003300 w 1257300"/>
                  <a:gd name="connsiteY16" fmla="*/ 165100 h 982980"/>
                  <a:gd name="connsiteX17" fmla="*/ 955040 w 1257300"/>
                  <a:gd name="connsiteY17" fmla="*/ 165100 h 982980"/>
                  <a:gd name="connsiteX18" fmla="*/ 955040 w 1257300"/>
                  <a:gd name="connsiteY18" fmla="*/ 193040 h 982980"/>
                  <a:gd name="connsiteX19" fmla="*/ 889000 w 1257300"/>
                  <a:gd name="connsiteY19" fmla="*/ 193040 h 982980"/>
                  <a:gd name="connsiteX20" fmla="*/ 891540 w 1257300"/>
                  <a:gd name="connsiteY20" fmla="*/ 220980 h 982980"/>
                  <a:gd name="connsiteX21" fmla="*/ 876300 w 1257300"/>
                  <a:gd name="connsiteY21" fmla="*/ 226060 h 982980"/>
                  <a:gd name="connsiteX22" fmla="*/ 876300 w 1257300"/>
                  <a:gd name="connsiteY22" fmla="*/ 236220 h 982980"/>
                  <a:gd name="connsiteX23" fmla="*/ 855980 w 1257300"/>
                  <a:gd name="connsiteY23" fmla="*/ 236220 h 982980"/>
                  <a:gd name="connsiteX24" fmla="*/ 855980 w 1257300"/>
                  <a:gd name="connsiteY24" fmla="*/ 259080 h 982980"/>
                  <a:gd name="connsiteX25" fmla="*/ 848360 w 1257300"/>
                  <a:gd name="connsiteY25" fmla="*/ 259080 h 982980"/>
                  <a:gd name="connsiteX26" fmla="*/ 848360 w 1257300"/>
                  <a:gd name="connsiteY26" fmla="*/ 271780 h 982980"/>
                  <a:gd name="connsiteX27" fmla="*/ 838200 w 1257300"/>
                  <a:gd name="connsiteY27" fmla="*/ 274320 h 982980"/>
                  <a:gd name="connsiteX28" fmla="*/ 838200 w 1257300"/>
                  <a:gd name="connsiteY28" fmla="*/ 287020 h 982980"/>
                  <a:gd name="connsiteX29" fmla="*/ 825500 w 1257300"/>
                  <a:gd name="connsiteY29" fmla="*/ 287020 h 982980"/>
                  <a:gd name="connsiteX30" fmla="*/ 822960 w 1257300"/>
                  <a:gd name="connsiteY30" fmla="*/ 299720 h 982980"/>
                  <a:gd name="connsiteX31" fmla="*/ 782320 w 1257300"/>
                  <a:gd name="connsiteY31" fmla="*/ 299720 h 982980"/>
                  <a:gd name="connsiteX32" fmla="*/ 789940 w 1257300"/>
                  <a:gd name="connsiteY32" fmla="*/ 325120 h 982980"/>
                  <a:gd name="connsiteX33" fmla="*/ 734060 w 1257300"/>
                  <a:gd name="connsiteY33" fmla="*/ 322580 h 982980"/>
                  <a:gd name="connsiteX34" fmla="*/ 734060 w 1257300"/>
                  <a:gd name="connsiteY34" fmla="*/ 340360 h 982980"/>
                  <a:gd name="connsiteX35" fmla="*/ 713740 w 1257300"/>
                  <a:gd name="connsiteY35" fmla="*/ 337820 h 982980"/>
                  <a:gd name="connsiteX36" fmla="*/ 713740 w 1257300"/>
                  <a:gd name="connsiteY36" fmla="*/ 353060 h 982980"/>
                  <a:gd name="connsiteX37" fmla="*/ 698500 w 1257300"/>
                  <a:gd name="connsiteY37" fmla="*/ 353060 h 982980"/>
                  <a:gd name="connsiteX38" fmla="*/ 698500 w 1257300"/>
                  <a:gd name="connsiteY38" fmla="*/ 363220 h 982980"/>
                  <a:gd name="connsiteX39" fmla="*/ 655320 w 1257300"/>
                  <a:gd name="connsiteY39" fmla="*/ 363220 h 982980"/>
                  <a:gd name="connsiteX40" fmla="*/ 655320 w 1257300"/>
                  <a:gd name="connsiteY40" fmla="*/ 386080 h 982980"/>
                  <a:gd name="connsiteX41" fmla="*/ 612140 w 1257300"/>
                  <a:gd name="connsiteY41" fmla="*/ 381000 h 982980"/>
                  <a:gd name="connsiteX42" fmla="*/ 607060 w 1257300"/>
                  <a:gd name="connsiteY42" fmla="*/ 401320 h 982980"/>
                  <a:gd name="connsiteX43" fmla="*/ 594360 w 1257300"/>
                  <a:gd name="connsiteY43" fmla="*/ 403860 h 982980"/>
                  <a:gd name="connsiteX44" fmla="*/ 591820 w 1257300"/>
                  <a:gd name="connsiteY44" fmla="*/ 436880 h 982980"/>
                  <a:gd name="connsiteX45" fmla="*/ 551180 w 1257300"/>
                  <a:gd name="connsiteY45" fmla="*/ 436880 h 982980"/>
                  <a:gd name="connsiteX46" fmla="*/ 548640 w 1257300"/>
                  <a:gd name="connsiteY46" fmla="*/ 472440 h 982980"/>
                  <a:gd name="connsiteX47" fmla="*/ 518160 w 1257300"/>
                  <a:gd name="connsiteY47" fmla="*/ 472440 h 982980"/>
                  <a:gd name="connsiteX48" fmla="*/ 525780 w 1257300"/>
                  <a:gd name="connsiteY48" fmla="*/ 505460 h 982980"/>
                  <a:gd name="connsiteX49" fmla="*/ 508000 w 1257300"/>
                  <a:gd name="connsiteY49" fmla="*/ 497840 h 982980"/>
                  <a:gd name="connsiteX50" fmla="*/ 508000 w 1257300"/>
                  <a:gd name="connsiteY50" fmla="*/ 497840 h 982980"/>
                  <a:gd name="connsiteX51" fmla="*/ 472440 w 1257300"/>
                  <a:gd name="connsiteY51" fmla="*/ 508000 h 982980"/>
                  <a:gd name="connsiteX52" fmla="*/ 474980 w 1257300"/>
                  <a:gd name="connsiteY52" fmla="*/ 528320 h 982980"/>
                  <a:gd name="connsiteX53" fmla="*/ 431800 w 1257300"/>
                  <a:gd name="connsiteY53" fmla="*/ 528320 h 982980"/>
                  <a:gd name="connsiteX54" fmla="*/ 429260 w 1257300"/>
                  <a:gd name="connsiteY54" fmla="*/ 556260 h 982980"/>
                  <a:gd name="connsiteX55" fmla="*/ 381000 w 1257300"/>
                  <a:gd name="connsiteY55" fmla="*/ 556260 h 982980"/>
                  <a:gd name="connsiteX56" fmla="*/ 381000 w 1257300"/>
                  <a:gd name="connsiteY56" fmla="*/ 568960 h 982980"/>
                  <a:gd name="connsiteX57" fmla="*/ 360680 w 1257300"/>
                  <a:gd name="connsiteY57" fmla="*/ 568960 h 982980"/>
                  <a:gd name="connsiteX58" fmla="*/ 345440 w 1257300"/>
                  <a:gd name="connsiteY58" fmla="*/ 584200 h 982980"/>
                  <a:gd name="connsiteX59" fmla="*/ 320040 w 1257300"/>
                  <a:gd name="connsiteY59" fmla="*/ 586740 h 982980"/>
                  <a:gd name="connsiteX60" fmla="*/ 320040 w 1257300"/>
                  <a:gd name="connsiteY60" fmla="*/ 612140 h 982980"/>
                  <a:gd name="connsiteX61" fmla="*/ 289560 w 1257300"/>
                  <a:gd name="connsiteY61" fmla="*/ 632460 h 982980"/>
                  <a:gd name="connsiteX62" fmla="*/ 274320 w 1257300"/>
                  <a:gd name="connsiteY62" fmla="*/ 627380 h 982980"/>
                  <a:gd name="connsiteX63" fmla="*/ 276860 w 1257300"/>
                  <a:gd name="connsiteY63" fmla="*/ 657860 h 982980"/>
                  <a:gd name="connsiteX64" fmla="*/ 264160 w 1257300"/>
                  <a:gd name="connsiteY64" fmla="*/ 657860 h 982980"/>
                  <a:gd name="connsiteX65" fmla="*/ 264160 w 1257300"/>
                  <a:gd name="connsiteY65" fmla="*/ 675640 h 982980"/>
                  <a:gd name="connsiteX66" fmla="*/ 228600 w 1257300"/>
                  <a:gd name="connsiteY66" fmla="*/ 673100 h 982980"/>
                  <a:gd name="connsiteX67" fmla="*/ 231140 w 1257300"/>
                  <a:gd name="connsiteY67" fmla="*/ 680720 h 982980"/>
                  <a:gd name="connsiteX68" fmla="*/ 223520 w 1257300"/>
                  <a:gd name="connsiteY68" fmla="*/ 680720 h 982980"/>
                  <a:gd name="connsiteX69" fmla="*/ 223520 w 1257300"/>
                  <a:gd name="connsiteY69" fmla="*/ 695960 h 982980"/>
                  <a:gd name="connsiteX70" fmla="*/ 198120 w 1257300"/>
                  <a:gd name="connsiteY70" fmla="*/ 695960 h 982980"/>
                  <a:gd name="connsiteX71" fmla="*/ 198120 w 1257300"/>
                  <a:gd name="connsiteY71" fmla="*/ 734060 h 982980"/>
                  <a:gd name="connsiteX72" fmla="*/ 185420 w 1257300"/>
                  <a:gd name="connsiteY72" fmla="*/ 734060 h 982980"/>
                  <a:gd name="connsiteX73" fmla="*/ 185420 w 1257300"/>
                  <a:gd name="connsiteY73" fmla="*/ 746760 h 982980"/>
                  <a:gd name="connsiteX74" fmla="*/ 160020 w 1257300"/>
                  <a:gd name="connsiteY74" fmla="*/ 746760 h 982980"/>
                  <a:gd name="connsiteX75" fmla="*/ 160020 w 1257300"/>
                  <a:gd name="connsiteY75" fmla="*/ 797560 h 982980"/>
                  <a:gd name="connsiteX76" fmla="*/ 147320 w 1257300"/>
                  <a:gd name="connsiteY76" fmla="*/ 797560 h 982980"/>
                  <a:gd name="connsiteX77" fmla="*/ 144780 w 1257300"/>
                  <a:gd name="connsiteY77" fmla="*/ 807720 h 982980"/>
                  <a:gd name="connsiteX78" fmla="*/ 132080 w 1257300"/>
                  <a:gd name="connsiteY78" fmla="*/ 807720 h 982980"/>
                  <a:gd name="connsiteX79" fmla="*/ 132080 w 1257300"/>
                  <a:gd name="connsiteY79" fmla="*/ 822960 h 982980"/>
                  <a:gd name="connsiteX80" fmla="*/ 111760 w 1257300"/>
                  <a:gd name="connsiteY80" fmla="*/ 825500 h 982980"/>
                  <a:gd name="connsiteX81" fmla="*/ 111760 w 1257300"/>
                  <a:gd name="connsiteY81" fmla="*/ 843280 h 982980"/>
                  <a:gd name="connsiteX82" fmla="*/ 91440 w 1257300"/>
                  <a:gd name="connsiteY82" fmla="*/ 840740 h 982980"/>
                  <a:gd name="connsiteX83" fmla="*/ 91440 w 1257300"/>
                  <a:gd name="connsiteY83" fmla="*/ 855980 h 982980"/>
                  <a:gd name="connsiteX84" fmla="*/ 55880 w 1257300"/>
                  <a:gd name="connsiteY84" fmla="*/ 855980 h 982980"/>
                  <a:gd name="connsiteX85" fmla="*/ 55880 w 1257300"/>
                  <a:gd name="connsiteY85" fmla="*/ 878840 h 982980"/>
                  <a:gd name="connsiteX86" fmla="*/ 33020 w 1257300"/>
                  <a:gd name="connsiteY86" fmla="*/ 878840 h 982980"/>
                  <a:gd name="connsiteX87" fmla="*/ 35560 w 1257300"/>
                  <a:gd name="connsiteY87" fmla="*/ 901700 h 982980"/>
                  <a:gd name="connsiteX88" fmla="*/ 27940 w 1257300"/>
                  <a:gd name="connsiteY88" fmla="*/ 904240 h 982980"/>
                  <a:gd name="connsiteX89" fmla="*/ 27940 w 1257300"/>
                  <a:gd name="connsiteY89" fmla="*/ 914400 h 982980"/>
                  <a:gd name="connsiteX90" fmla="*/ 15240 w 1257300"/>
                  <a:gd name="connsiteY90" fmla="*/ 914400 h 982980"/>
                  <a:gd name="connsiteX91" fmla="*/ 7620 w 1257300"/>
                  <a:gd name="connsiteY91" fmla="*/ 947420 h 982980"/>
                  <a:gd name="connsiteX92" fmla="*/ 2540 w 1257300"/>
                  <a:gd name="connsiteY92" fmla="*/ 947420 h 982980"/>
                  <a:gd name="connsiteX93" fmla="*/ 0 w 1257300"/>
                  <a:gd name="connsiteY93" fmla="*/ 980440 h 982980"/>
                  <a:gd name="connsiteX94" fmla="*/ 0 w 1257300"/>
                  <a:gd name="connsiteY94" fmla="*/ 982980 h 982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</a:cxnLst>
                <a:rect l="l" t="t" r="r" b="b"/>
                <a:pathLst>
                  <a:path w="1257300" h="982980">
                    <a:moveTo>
                      <a:pt x="1257300" y="2540"/>
                    </a:moveTo>
                    <a:lnTo>
                      <a:pt x="1242060" y="0"/>
                    </a:lnTo>
                    <a:lnTo>
                      <a:pt x="1249680" y="25400"/>
                    </a:lnTo>
                    <a:lnTo>
                      <a:pt x="1216660" y="25400"/>
                    </a:lnTo>
                    <a:lnTo>
                      <a:pt x="1221740" y="55880"/>
                    </a:lnTo>
                    <a:lnTo>
                      <a:pt x="1201420" y="53340"/>
                    </a:lnTo>
                    <a:lnTo>
                      <a:pt x="1201420" y="81280"/>
                    </a:lnTo>
                    <a:lnTo>
                      <a:pt x="1173480" y="81280"/>
                    </a:lnTo>
                    <a:lnTo>
                      <a:pt x="1170940" y="101600"/>
                    </a:lnTo>
                    <a:lnTo>
                      <a:pt x="1069340" y="101600"/>
                    </a:lnTo>
                    <a:lnTo>
                      <a:pt x="1064260" y="114300"/>
                    </a:lnTo>
                    <a:lnTo>
                      <a:pt x="1041400" y="114300"/>
                    </a:lnTo>
                    <a:lnTo>
                      <a:pt x="1026160" y="134620"/>
                    </a:lnTo>
                    <a:lnTo>
                      <a:pt x="1021080" y="134620"/>
                    </a:lnTo>
                    <a:lnTo>
                      <a:pt x="1016000" y="149860"/>
                    </a:lnTo>
                    <a:lnTo>
                      <a:pt x="1003300" y="149860"/>
                    </a:lnTo>
                    <a:lnTo>
                      <a:pt x="1003300" y="165100"/>
                    </a:lnTo>
                    <a:lnTo>
                      <a:pt x="955040" y="165100"/>
                    </a:lnTo>
                    <a:lnTo>
                      <a:pt x="955040" y="193040"/>
                    </a:lnTo>
                    <a:lnTo>
                      <a:pt x="889000" y="193040"/>
                    </a:lnTo>
                    <a:lnTo>
                      <a:pt x="891540" y="220980"/>
                    </a:lnTo>
                    <a:lnTo>
                      <a:pt x="876300" y="226060"/>
                    </a:lnTo>
                    <a:lnTo>
                      <a:pt x="876300" y="236220"/>
                    </a:lnTo>
                    <a:lnTo>
                      <a:pt x="855980" y="236220"/>
                    </a:lnTo>
                    <a:lnTo>
                      <a:pt x="855980" y="259080"/>
                    </a:lnTo>
                    <a:lnTo>
                      <a:pt x="848360" y="259080"/>
                    </a:lnTo>
                    <a:lnTo>
                      <a:pt x="848360" y="271780"/>
                    </a:lnTo>
                    <a:lnTo>
                      <a:pt x="838200" y="274320"/>
                    </a:lnTo>
                    <a:lnTo>
                      <a:pt x="838200" y="287020"/>
                    </a:lnTo>
                    <a:lnTo>
                      <a:pt x="825500" y="287020"/>
                    </a:lnTo>
                    <a:lnTo>
                      <a:pt x="822960" y="299720"/>
                    </a:lnTo>
                    <a:lnTo>
                      <a:pt x="782320" y="299720"/>
                    </a:lnTo>
                    <a:lnTo>
                      <a:pt x="789940" y="325120"/>
                    </a:lnTo>
                    <a:lnTo>
                      <a:pt x="734060" y="322580"/>
                    </a:lnTo>
                    <a:lnTo>
                      <a:pt x="734060" y="340360"/>
                    </a:lnTo>
                    <a:lnTo>
                      <a:pt x="713740" y="337820"/>
                    </a:lnTo>
                    <a:lnTo>
                      <a:pt x="713740" y="353060"/>
                    </a:lnTo>
                    <a:lnTo>
                      <a:pt x="698500" y="353060"/>
                    </a:lnTo>
                    <a:lnTo>
                      <a:pt x="698500" y="363220"/>
                    </a:lnTo>
                    <a:lnTo>
                      <a:pt x="655320" y="363220"/>
                    </a:lnTo>
                    <a:lnTo>
                      <a:pt x="655320" y="386080"/>
                    </a:lnTo>
                    <a:lnTo>
                      <a:pt x="612140" y="381000"/>
                    </a:lnTo>
                    <a:lnTo>
                      <a:pt x="607060" y="401320"/>
                    </a:lnTo>
                    <a:lnTo>
                      <a:pt x="594360" y="403860"/>
                    </a:lnTo>
                    <a:lnTo>
                      <a:pt x="591820" y="436880"/>
                    </a:lnTo>
                    <a:lnTo>
                      <a:pt x="551180" y="436880"/>
                    </a:lnTo>
                    <a:lnTo>
                      <a:pt x="548640" y="472440"/>
                    </a:lnTo>
                    <a:lnTo>
                      <a:pt x="518160" y="472440"/>
                    </a:lnTo>
                    <a:lnTo>
                      <a:pt x="525780" y="505460"/>
                    </a:lnTo>
                    <a:lnTo>
                      <a:pt x="508000" y="497840"/>
                    </a:lnTo>
                    <a:lnTo>
                      <a:pt x="508000" y="497840"/>
                    </a:lnTo>
                    <a:lnTo>
                      <a:pt x="472440" y="508000"/>
                    </a:lnTo>
                    <a:lnTo>
                      <a:pt x="474980" y="528320"/>
                    </a:lnTo>
                    <a:lnTo>
                      <a:pt x="431800" y="528320"/>
                    </a:lnTo>
                    <a:lnTo>
                      <a:pt x="429260" y="556260"/>
                    </a:lnTo>
                    <a:lnTo>
                      <a:pt x="381000" y="556260"/>
                    </a:lnTo>
                    <a:lnTo>
                      <a:pt x="381000" y="568960"/>
                    </a:lnTo>
                    <a:lnTo>
                      <a:pt x="360680" y="568960"/>
                    </a:lnTo>
                    <a:lnTo>
                      <a:pt x="345440" y="584200"/>
                    </a:lnTo>
                    <a:lnTo>
                      <a:pt x="320040" y="586740"/>
                    </a:lnTo>
                    <a:lnTo>
                      <a:pt x="320040" y="612140"/>
                    </a:lnTo>
                    <a:lnTo>
                      <a:pt x="289560" y="632460"/>
                    </a:lnTo>
                    <a:lnTo>
                      <a:pt x="274320" y="627380"/>
                    </a:lnTo>
                    <a:lnTo>
                      <a:pt x="276860" y="657860"/>
                    </a:lnTo>
                    <a:lnTo>
                      <a:pt x="264160" y="657860"/>
                    </a:lnTo>
                    <a:lnTo>
                      <a:pt x="264160" y="675640"/>
                    </a:lnTo>
                    <a:lnTo>
                      <a:pt x="228600" y="673100"/>
                    </a:lnTo>
                    <a:lnTo>
                      <a:pt x="231140" y="680720"/>
                    </a:lnTo>
                    <a:lnTo>
                      <a:pt x="223520" y="680720"/>
                    </a:lnTo>
                    <a:lnTo>
                      <a:pt x="223520" y="695960"/>
                    </a:lnTo>
                    <a:lnTo>
                      <a:pt x="198120" y="695960"/>
                    </a:lnTo>
                    <a:lnTo>
                      <a:pt x="198120" y="734060"/>
                    </a:lnTo>
                    <a:lnTo>
                      <a:pt x="185420" y="734060"/>
                    </a:lnTo>
                    <a:lnTo>
                      <a:pt x="185420" y="746760"/>
                    </a:lnTo>
                    <a:lnTo>
                      <a:pt x="160020" y="746760"/>
                    </a:lnTo>
                    <a:lnTo>
                      <a:pt x="160020" y="797560"/>
                    </a:lnTo>
                    <a:lnTo>
                      <a:pt x="147320" y="797560"/>
                    </a:lnTo>
                    <a:lnTo>
                      <a:pt x="144780" y="807720"/>
                    </a:lnTo>
                    <a:lnTo>
                      <a:pt x="132080" y="807720"/>
                    </a:lnTo>
                    <a:lnTo>
                      <a:pt x="132080" y="822960"/>
                    </a:lnTo>
                    <a:lnTo>
                      <a:pt x="111760" y="825500"/>
                    </a:lnTo>
                    <a:lnTo>
                      <a:pt x="111760" y="843280"/>
                    </a:lnTo>
                    <a:lnTo>
                      <a:pt x="91440" y="840740"/>
                    </a:lnTo>
                    <a:lnTo>
                      <a:pt x="91440" y="855980"/>
                    </a:lnTo>
                    <a:lnTo>
                      <a:pt x="55880" y="855980"/>
                    </a:lnTo>
                    <a:lnTo>
                      <a:pt x="55880" y="878840"/>
                    </a:lnTo>
                    <a:lnTo>
                      <a:pt x="33020" y="878840"/>
                    </a:lnTo>
                    <a:lnTo>
                      <a:pt x="35560" y="901700"/>
                    </a:lnTo>
                    <a:lnTo>
                      <a:pt x="27940" y="904240"/>
                    </a:lnTo>
                    <a:lnTo>
                      <a:pt x="27940" y="914400"/>
                    </a:lnTo>
                    <a:lnTo>
                      <a:pt x="15240" y="914400"/>
                    </a:lnTo>
                    <a:lnTo>
                      <a:pt x="7620" y="947420"/>
                    </a:lnTo>
                    <a:lnTo>
                      <a:pt x="2540" y="947420"/>
                    </a:lnTo>
                    <a:lnTo>
                      <a:pt x="0" y="980440"/>
                    </a:lnTo>
                    <a:lnTo>
                      <a:pt x="0" y="982980"/>
                    </a:lnTo>
                  </a:path>
                </a:pathLst>
              </a:custGeom>
              <a:noFill/>
              <a:ln w="12700">
                <a:solidFill>
                  <a:schemeClr val="accent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cxnSp>
          <p:nvCxnSpPr>
            <p:cNvPr id="15" name="Straight Connector 14"/>
            <p:cNvCxnSpPr/>
            <p:nvPr/>
          </p:nvCxnSpPr>
          <p:spPr>
            <a:xfrm>
              <a:off x="837718" y="2731969"/>
              <a:ext cx="0" cy="16644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835372" y="4398867"/>
              <a:ext cx="368690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88721" y="2735077"/>
              <a:ext cx="466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88721" y="4398867"/>
              <a:ext cx="466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317006" y="4398867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577894" y="4398867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837718" y="4398867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752446" y="4411316"/>
              <a:ext cx="170544" cy="180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404653" y="4411316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60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13024" y="4411316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120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54307" y="4262748"/>
              <a:ext cx="263214" cy="2616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37289" y="2589032"/>
              <a:ext cx="380232" cy="2616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0.6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92524" y="4578510"/>
              <a:ext cx="3612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Follow-up time, days</a:t>
              </a:r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788721" y="3281142"/>
              <a:ext cx="466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437289" y="3703736"/>
              <a:ext cx="380232" cy="2616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0.2</a:t>
              </a:r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788721" y="3834542"/>
              <a:ext cx="466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3779502" y="4398867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3051820" y="4398867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2835495" y="4411316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180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575520" y="4411316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240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312256" y="4411316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300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459873" y="3144537"/>
              <a:ext cx="380232" cy="2616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0.4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-543552" y="3332936"/>
              <a:ext cx="17331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Cumulative adjusted </a:t>
              </a:r>
            </a:p>
            <a:p>
              <a:pPr algn="ctr"/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incidence rate, %</a:t>
              </a:r>
            </a:p>
          </p:txBody>
        </p:sp>
        <p:cxnSp>
          <p:nvCxnSpPr>
            <p:cNvPr id="140" name="Straight Connector 139"/>
            <p:cNvCxnSpPr/>
            <p:nvPr/>
          </p:nvCxnSpPr>
          <p:spPr>
            <a:xfrm>
              <a:off x="4518768" y="4403696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reeform 13"/>
            <p:cNvSpPr/>
            <p:nvPr/>
          </p:nvSpPr>
          <p:spPr>
            <a:xfrm>
              <a:off x="989520" y="2833863"/>
              <a:ext cx="3533263" cy="1398799"/>
            </a:xfrm>
            <a:custGeom>
              <a:avLst/>
              <a:gdLst>
                <a:gd name="connsiteX0" fmla="*/ 0 w 3533262"/>
                <a:gd name="connsiteY0" fmla="*/ 1502413 h 1502413"/>
                <a:gd name="connsiteX1" fmla="*/ 10361 w 3533262"/>
                <a:gd name="connsiteY1" fmla="*/ 1393618 h 1502413"/>
                <a:gd name="connsiteX2" fmla="*/ 44036 w 3533262"/>
                <a:gd name="connsiteY2" fmla="*/ 1398799 h 1502413"/>
                <a:gd name="connsiteX3" fmla="*/ 49217 w 3533262"/>
                <a:gd name="connsiteY3" fmla="*/ 1378076 h 1502413"/>
                <a:gd name="connsiteX4" fmla="*/ 64759 w 3533262"/>
                <a:gd name="connsiteY4" fmla="*/ 1383257 h 1502413"/>
                <a:gd name="connsiteX5" fmla="*/ 62169 w 3533262"/>
                <a:gd name="connsiteY5" fmla="*/ 1334040 h 1502413"/>
                <a:gd name="connsiteX6" fmla="*/ 80301 w 3533262"/>
                <a:gd name="connsiteY6" fmla="*/ 1328859 h 1502413"/>
                <a:gd name="connsiteX7" fmla="*/ 82891 w 3533262"/>
                <a:gd name="connsiteY7" fmla="*/ 1292594 h 1502413"/>
                <a:gd name="connsiteX8" fmla="*/ 111386 w 3533262"/>
                <a:gd name="connsiteY8" fmla="*/ 1300365 h 1502413"/>
                <a:gd name="connsiteX9" fmla="*/ 111386 w 3533262"/>
                <a:gd name="connsiteY9" fmla="*/ 1253738 h 1502413"/>
                <a:gd name="connsiteX10" fmla="*/ 142470 w 3533262"/>
                <a:gd name="connsiteY10" fmla="*/ 1253738 h 1502413"/>
                <a:gd name="connsiteX11" fmla="*/ 142470 w 3533262"/>
                <a:gd name="connsiteY11" fmla="*/ 1230425 h 1502413"/>
                <a:gd name="connsiteX12" fmla="*/ 181325 w 3533262"/>
                <a:gd name="connsiteY12" fmla="*/ 1233015 h 1502413"/>
                <a:gd name="connsiteX13" fmla="*/ 181325 w 3533262"/>
                <a:gd name="connsiteY13" fmla="*/ 1233015 h 1502413"/>
                <a:gd name="connsiteX14" fmla="*/ 227952 w 3533262"/>
                <a:gd name="connsiteY14" fmla="*/ 1220063 h 1502413"/>
                <a:gd name="connsiteX15" fmla="*/ 230542 w 3533262"/>
                <a:gd name="connsiteY15" fmla="*/ 1176027 h 1502413"/>
                <a:gd name="connsiteX16" fmla="*/ 352290 w 3533262"/>
                <a:gd name="connsiteY16" fmla="*/ 1176027 h 1502413"/>
                <a:gd name="connsiteX17" fmla="*/ 357471 w 3533262"/>
                <a:gd name="connsiteY17" fmla="*/ 1150123 h 1502413"/>
                <a:gd name="connsiteX18" fmla="*/ 440362 w 3533262"/>
                <a:gd name="connsiteY18" fmla="*/ 1150123 h 1502413"/>
                <a:gd name="connsiteX19" fmla="*/ 440362 w 3533262"/>
                <a:gd name="connsiteY19" fmla="*/ 1134581 h 1502413"/>
                <a:gd name="connsiteX20" fmla="*/ 474037 w 3533262"/>
                <a:gd name="connsiteY20" fmla="*/ 1134581 h 1502413"/>
                <a:gd name="connsiteX21" fmla="*/ 474037 w 3533262"/>
                <a:gd name="connsiteY21" fmla="*/ 1103497 h 1502413"/>
                <a:gd name="connsiteX22" fmla="*/ 546567 w 3533262"/>
                <a:gd name="connsiteY22" fmla="*/ 1098316 h 1502413"/>
                <a:gd name="connsiteX23" fmla="*/ 546567 w 3533262"/>
                <a:gd name="connsiteY23" fmla="*/ 1090545 h 1502413"/>
                <a:gd name="connsiteX24" fmla="*/ 575061 w 3533262"/>
                <a:gd name="connsiteY24" fmla="*/ 1090545 h 1502413"/>
                <a:gd name="connsiteX25" fmla="*/ 575061 w 3533262"/>
                <a:gd name="connsiteY25" fmla="*/ 1072412 h 1502413"/>
                <a:gd name="connsiteX26" fmla="*/ 624278 w 3533262"/>
                <a:gd name="connsiteY26" fmla="*/ 1077593 h 1502413"/>
                <a:gd name="connsiteX27" fmla="*/ 632050 w 3533262"/>
                <a:gd name="connsiteY27" fmla="*/ 1056870 h 1502413"/>
                <a:gd name="connsiteX28" fmla="*/ 660544 w 3533262"/>
                <a:gd name="connsiteY28" fmla="*/ 1056870 h 1502413"/>
                <a:gd name="connsiteX29" fmla="*/ 660544 w 3533262"/>
                <a:gd name="connsiteY29" fmla="*/ 1028376 h 1502413"/>
                <a:gd name="connsiteX30" fmla="*/ 769339 w 3533262"/>
                <a:gd name="connsiteY30" fmla="*/ 1023195 h 1502413"/>
                <a:gd name="connsiteX31" fmla="*/ 769339 w 3533262"/>
                <a:gd name="connsiteY31" fmla="*/ 1012834 h 1502413"/>
                <a:gd name="connsiteX32" fmla="*/ 841869 w 3533262"/>
                <a:gd name="connsiteY32" fmla="*/ 1015424 h 1502413"/>
                <a:gd name="connsiteX33" fmla="*/ 844460 w 3533262"/>
                <a:gd name="connsiteY33" fmla="*/ 1005063 h 1502413"/>
                <a:gd name="connsiteX34" fmla="*/ 961026 w 3533262"/>
                <a:gd name="connsiteY34" fmla="*/ 1005063 h 1502413"/>
                <a:gd name="connsiteX35" fmla="*/ 961026 w 3533262"/>
                <a:gd name="connsiteY35" fmla="*/ 994701 h 1502413"/>
                <a:gd name="connsiteX36" fmla="*/ 999882 w 3533262"/>
                <a:gd name="connsiteY36" fmla="*/ 994701 h 1502413"/>
                <a:gd name="connsiteX37" fmla="*/ 1007653 w 3533262"/>
                <a:gd name="connsiteY37" fmla="*/ 945484 h 1502413"/>
                <a:gd name="connsiteX38" fmla="*/ 1030966 w 3533262"/>
                <a:gd name="connsiteY38" fmla="*/ 942894 h 1502413"/>
                <a:gd name="connsiteX39" fmla="*/ 1030966 w 3533262"/>
                <a:gd name="connsiteY39" fmla="*/ 929942 h 1502413"/>
                <a:gd name="connsiteX40" fmla="*/ 1100906 w 3533262"/>
                <a:gd name="connsiteY40" fmla="*/ 929942 h 1502413"/>
                <a:gd name="connsiteX41" fmla="*/ 1100906 w 3533262"/>
                <a:gd name="connsiteY41" fmla="*/ 906629 h 1502413"/>
                <a:gd name="connsiteX42" fmla="*/ 1131991 w 3533262"/>
                <a:gd name="connsiteY42" fmla="*/ 904038 h 1502413"/>
                <a:gd name="connsiteX43" fmla="*/ 1139762 w 3533262"/>
                <a:gd name="connsiteY43" fmla="*/ 880725 h 1502413"/>
                <a:gd name="connsiteX44" fmla="*/ 1155304 w 3533262"/>
                <a:gd name="connsiteY44" fmla="*/ 880725 h 1502413"/>
                <a:gd name="connsiteX45" fmla="*/ 1157894 w 3533262"/>
                <a:gd name="connsiteY45" fmla="*/ 852231 h 1502413"/>
                <a:gd name="connsiteX46" fmla="*/ 1245967 w 3533262"/>
                <a:gd name="connsiteY46" fmla="*/ 849641 h 1502413"/>
                <a:gd name="connsiteX47" fmla="*/ 1282232 w 3533262"/>
                <a:gd name="connsiteY47" fmla="*/ 826327 h 1502413"/>
                <a:gd name="connsiteX48" fmla="*/ 1339220 w 3533262"/>
                <a:gd name="connsiteY48" fmla="*/ 823737 h 1502413"/>
                <a:gd name="connsiteX49" fmla="*/ 1341810 w 3533262"/>
                <a:gd name="connsiteY49" fmla="*/ 782291 h 1502413"/>
                <a:gd name="connsiteX50" fmla="*/ 1416931 w 3533262"/>
                <a:gd name="connsiteY50" fmla="*/ 790062 h 1502413"/>
                <a:gd name="connsiteX51" fmla="*/ 1424702 w 3533262"/>
                <a:gd name="connsiteY51" fmla="*/ 769339 h 1502413"/>
                <a:gd name="connsiteX52" fmla="*/ 1525727 w 3533262"/>
                <a:gd name="connsiteY52" fmla="*/ 777110 h 1502413"/>
                <a:gd name="connsiteX53" fmla="*/ 1525727 w 3533262"/>
                <a:gd name="connsiteY53" fmla="*/ 758978 h 1502413"/>
                <a:gd name="connsiteX54" fmla="*/ 1546450 w 3533262"/>
                <a:gd name="connsiteY54" fmla="*/ 758978 h 1502413"/>
                <a:gd name="connsiteX55" fmla="*/ 1551630 w 3533262"/>
                <a:gd name="connsiteY55" fmla="*/ 720122 h 1502413"/>
                <a:gd name="connsiteX56" fmla="*/ 1561992 w 3533262"/>
                <a:gd name="connsiteY56" fmla="*/ 720122 h 1502413"/>
                <a:gd name="connsiteX57" fmla="*/ 1561992 w 3533262"/>
                <a:gd name="connsiteY57" fmla="*/ 707170 h 1502413"/>
                <a:gd name="connsiteX58" fmla="*/ 1701872 w 3533262"/>
                <a:gd name="connsiteY58" fmla="*/ 707170 h 1502413"/>
                <a:gd name="connsiteX59" fmla="*/ 1704462 w 3533262"/>
                <a:gd name="connsiteY59" fmla="*/ 673496 h 1502413"/>
                <a:gd name="connsiteX60" fmla="*/ 1776992 w 3533262"/>
                <a:gd name="connsiteY60" fmla="*/ 673496 h 1502413"/>
                <a:gd name="connsiteX61" fmla="*/ 1776992 w 3533262"/>
                <a:gd name="connsiteY61" fmla="*/ 593194 h 1502413"/>
                <a:gd name="connsiteX62" fmla="*/ 1857294 w 3533262"/>
                <a:gd name="connsiteY62" fmla="*/ 593194 h 1502413"/>
                <a:gd name="connsiteX63" fmla="*/ 1857294 w 3533262"/>
                <a:gd name="connsiteY63" fmla="*/ 551748 h 1502413"/>
                <a:gd name="connsiteX64" fmla="*/ 1898740 w 3533262"/>
                <a:gd name="connsiteY64" fmla="*/ 554339 h 1502413"/>
                <a:gd name="connsiteX65" fmla="*/ 1903920 w 3533262"/>
                <a:gd name="connsiteY65" fmla="*/ 536206 h 1502413"/>
                <a:gd name="connsiteX66" fmla="*/ 1953137 w 3533262"/>
                <a:gd name="connsiteY66" fmla="*/ 536206 h 1502413"/>
                <a:gd name="connsiteX67" fmla="*/ 1950547 w 3533262"/>
                <a:gd name="connsiteY67" fmla="*/ 512893 h 1502413"/>
                <a:gd name="connsiteX68" fmla="*/ 1968680 w 3533262"/>
                <a:gd name="connsiteY68" fmla="*/ 512893 h 1502413"/>
                <a:gd name="connsiteX69" fmla="*/ 1968680 w 3533262"/>
                <a:gd name="connsiteY69" fmla="*/ 512893 h 1502413"/>
                <a:gd name="connsiteX70" fmla="*/ 1971270 w 3533262"/>
                <a:gd name="connsiteY70" fmla="*/ 486989 h 1502413"/>
                <a:gd name="connsiteX71" fmla="*/ 2030848 w 3533262"/>
                <a:gd name="connsiteY71" fmla="*/ 486989 h 1502413"/>
                <a:gd name="connsiteX72" fmla="*/ 2030848 w 3533262"/>
                <a:gd name="connsiteY72" fmla="*/ 458495 h 1502413"/>
                <a:gd name="connsiteX73" fmla="*/ 2098198 w 3533262"/>
                <a:gd name="connsiteY73" fmla="*/ 450724 h 1502413"/>
                <a:gd name="connsiteX74" fmla="*/ 2098198 w 3533262"/>
                <a:gd name="connsiteY74" fmla="*/ 427411 h 1502413"/>
                <a:gd name="connsiteX75" fmla="*/ 2204403 w 3533262"/>
                <a:gd name="connsiteY75" fmla="*/ 427411 h 1502413"/>
                <a:gd name="connsiteX76" fmla="*/ 2209584 w 3533262"/>
                <a:gd name="connsiteY76" fmla="*/ 404097 h 1502413"/>
                <a:gd name="connsiteX77" fmla="*/ 2375367 w 3533262"/>
                <a:gd name="connsiteY77" fmla="*/ 401507 h 1502413"/>
                <a:gd name="connsiteX78" fmla="*/ 2372777 w 3533262"/>
                <a:gd name="connsiteY78" fmla="*/ 383374 h 1502413"/>
                <a:gd name="connsiteX79" fmla="*/ 2510067 w 3533262"/>
                <a:gd name="connsiteY79" fmla="*/ 370423 h 1502413"/>
                <a:gd name="connsiteX80" fmla="*/ 2510067 w 3533262"/>
                <a:gd name="connsiteY80" fmla="*/ 349700 h 1502413"/>
                <a:gd name="connsiteX81" fmla="*/ 2541151 w 3533262"/>
                <a:gd name="connsiteY81" fmla="*/ 347109 h 1502413"/>
                <a:gd name="connsiteX82" fmla="*/ 2551512 w 3533262"/>
                <a:gd name="connsiteY82" fmla="*/ 321206 h 1502413"/>
                <a:gd name="connsiteX83" fmla="*/ 2572235 w 3533262"/>
                <a:gd name="connsiteY83" fmla="*/ 321206 h 1502413"/>
                <a:gd name="connsiteX84" fmla="*/ 2569645 w 3533262"/>
                <a:gd name="connsiteY84" fmla="*/ 284940 h 1502413"/>
                <a:gd name="connsiteX85" fmla="*/ 2626633 w 3533262"/>
                <a:gd name="connsiteY85" fmla="*/ 290121 h 1502413"/>
                <a:gd name="connsiteX86" fmla="*/ 2626633 w 3533262"/>
                <a:gd name="connsiteY86" fmla="*/ 264217 h 1502413"/>
                <a:gd name="connsiteX87" fmla="*/ 2647356 w 3533262"/>
                <a:gd name="connsiteY87" fmla="*/ 264217 h 1502413"/>
                <a:gd name="connsiteX88" fmla="*/ 2649946 w 3533262"/>
                <a:gd name="connsiteY88" fmla="*/ 233133 h 1502413"/>
                <a:gd name="connsiteX89" fmla="*/ 2735429 w 3533262"/>
                <a:gd name="connsiteY89" fmla="*/ 227952 h 1502413"/>
                <a:gd name="connsiteX90" fmla="*/ 2735429 w 3533262"/>
                <a:gd name="connsiteY90" fmla="*/ 183916 h 1502413"/>
                <a:gd name="connsiteX91" fmla="*/ 2836453 w 3533262"/>
                <a:gd name="connsiteY91" fmla="*/ 178735 h 1502413"/>
                <a:gd name="connsiteX92" fmla="*/ 2844224 w 3533262"/>
                <a:gd name="connsiteY92" fmla="*/ 137289 h 1502413"/>
                <a:gd name="connsiteX93" fmla="*/ 3116213 w 3533262"/>
                <a:gd name="connsiteY93" fmla="*/ 129518 h 1502413"/>
                <a:gd name="connsiteX94" fmla="*/ 3116213 w 3533262"/>
                <a:gd name="connsiteY94" fmla="*/ 108795 h 1502413"/>
                <a:gd name="connsiteX95" fmla="*/ 3183562 w 3533262"/>
                <a:gd name="connsiteY95" fmla="*/ 106205 h 1502413"/>
                <a:gd name="connsiteX96" fmla="*/ 3188743 w 3533262"/>
                <a:gd name="connsiteY96" fmla="*/ 51807 h 1502413"/>
                <a:gd name="connsiteX97" fmla="*/ 3473684 w 3533262"/>
                <a:gd name="connsiteY97" fmla="*/ 46627 h 1502413"/>
                <a:gd name="connsiteX98" fmla="*/ 3486635 w 3533262"/>
                <a:gd name="connsiteY98" fmla="*/ 2590 h 1502413"/>
                <a:gd name="connsiteX99" fmla="*/ 3533262 w 3533262"/>
                <a:gd name="connsiteY99" fmla="*/ 0 h 1502413"/>
                <a:gd name="connsiteX0" fmla="*/ 0 w 3533262"/>
                <a:gd name="connsiteY0" fmla="*/ 1502413 h 1502413"/>
                <a:gd name="connsiteX1" fmla="*/ 10361 w 3533262"/>
                <a:gd name="connsiteY1" fmla="*/ 1393618 h 1502413"/>
                <a:gd name="connsiteX2" fmla="*/ 44036 w 3533262"/>
                <a:gd name="connsiteY2" fmla="*/ 1398799 h 1502413"/>
                <a:gd name="connsiteX3" fmla="*/ 49217 w 3533262"/>
                <a:gd name="connsiteY3" fmla="*/ 1378076 h 1502413"/>
                <a:gd name="connsiteX4" fmla="*/ 64759 w 3533262"/>
                <a:gd name="connsiteY4" fmla="*/ 1383257 h 1502413"/>
                <a:gd name="connsiteX5" fmla="*/ 62169 w 3533262"/>
                <a:gd name="connsiteY5" fmla="*/ 1334040 h 1502413"/>
                <a:gd name="connsiteX6" fmla="*/ 80301 w 3533262"/>
                <a:gd name="connsiteY6" fmla="*/ 1328859 h 1502413"/>
                <a:gd name="connsiteX7" fmla="*/ 82891 w 3533262"/>
                <a:gd name="connsiteY7" fmla="*/ 1292594 h 1502413"/>
                <a:gd name="connsiteX8" fmla="*/ 111386 w 3533262"/>
                <a:gd name="connsiteY8" fmla="*/ 1300365 h 1502413"/>
                <a:gd name="connsiteX9" fmla="*/ 111386 w 3533262"/>
                <a:gd name="connsiteY9" fmla="*/ 1253738 h 1502413"/>
                <a:gd name="connsiteX10" fmla="*/ 142470 w 3533262"/>
                <a:gd name="connsiteY10" fmla="*/ 1253738 h 1502413"/>
                <a:gd name="connsiteX11" fmla="*/ 142470 w 3533262"/>
                <a:gd name="connsiteY11" fmla="*/ 1230425 h 1502413"/>
                <a:gd name="connsiteX12" fmla="*/ 181325 w 3533262"/>
                <a:gd name="connsiteY12" fmla="*/ 1233015 h 1502413"/>
                <a:gd name="connsiteX13" fmla="*/ 181325 w 3533262"/>
                <a:gd name="connsiteY13" fmla="*/ 1233015 h 1502413"/>
                <a:gd name="connsiteX14" fmla="*/ 227952 w 3533262"/>
                <a:gd name="connsiteY14" fmla="*/ 1220063 h 1502413"/>
                <a:gd name="connsiteX15" fmla="*/ 230542 w 3533262"/>
                <a:gd name="connsiteY15" fmla="*/ 1176027 h 1502413"/>
                <a:gd name="connsiteX16" fmla="*/ 352290 w 3533262"/>
                <a:gd name="connsiteY16" fmla="*/ 1176027 h 1502413"/>
                <a:gd name="connsiteX17" fmla="*/ 357471 w 3533262"/>
                <a:gd name="connsiteY17" fmla="*/ 1150123 h 1502413"/>
                <a:gd name="connsiteX18" fmla="*/ 440362 w 3533262"/>
                <a:gd name="connsiteY18" fmla="*/ 1150123 h 1502413"/>
                <a:gd name="connsiteX19" fmla="*/ 440362 w 3533262"/>
                <a:gd name="connsiteY19" fmla="*/ 1134581 h 1502413"/>
                <a:gd name="connsiteX20" fmla="*/ 474037 w 3533262"/>
                <a:gd name="connsiteY20" fmla="*/ 1134581 h 1502413"/>
                <a:gd name="connsiteX21" fmla="*/ 474037 w 3533262"/>
                <a:gd name="connsiteY21" fmla="*/ 1103497 h 1502413"/>
                <a:gd name="connsiteX22" fmla="*/ 546567 w 3533262"/>
                <a:gd name="connsiteY22" fmla="*/ 1098316 h 1502413"/>
                <a:gd name="connsiteX23" fmla="*/ 546567 w 3533262"/>
                <a:gd name="connsiteY23" fmla="*/ 1090545 h 1502413"/>
                <a:gd name="connsiteX24" fmla="*/ 575061 w 3533262"/>
                <a:gd name="connsiteY24" fmla="*/ 1090545 h 1502413"/>
                <a:gd name="connsiteX25" fmla="*/ 575061 w 3533262"/>
                <a:gd name="connsiteY25" fmla="*/ 1072412 h 1502413"/>
                <a:gd name="connsiteX26" fmla="*/ 624278 w 3533262"/>
                <a:gd name="connsiteY26" fmla="*/ 1077593 h 1502413"/>
                <a:gd name="connsiteX27" fmla="*/ 632050 w 3533262"/>
                <a:gd name="connsiteY27" fmla="*/ 1056870 h 1502413"/>
                <a:gd name="connsiteX28" fmla="*/ 660544 w 3533262"/>
                <a:gd name="connsiteY28" fmla="*/ 1056870 h 1502413"/>
                <a:gd name="connsiteX29" fmla="*/ 660544 w 3533262"/>
                <a:gd name="connsiteY29" fmla="*/ 1028376 h 1502413"/>
                <a:gd name="connsiteX30" fmla="*/ 769339 w 3533262"/>
                <a:gd name="connsiteY30" fmla="*/ 1023195 h 1502413"/>
                <a:gd name="connsiteX31" fmla="*/ 769339 w 3533262"/>
                <a:gd name="connsiteY31" fmla="*/ 1012834 h 1502413"/>
                <a:gd name="connsiteX32" fmla="*/ 841869 w 3533262"/>
                <a:gd name="connsiteY32" fmla="*/ 1015424 h 1502413"/>
                <a:gd name="connsiteX33" fmla="*/ 844460 w 3533262"/>
                <a:gd name="connsiteY33" fmla="*/ 1005063 h 1502413"/>
                <a:gd name="connsiteX34" fmla="*/ 961026 w 3533262"/>
                <a:gd name="connsiteY34" fmla="*/ 1005063 h 1502413"/>
                <a:gd name="connsiteX35" fmla="*/ 961026 w 3533262"/>
                <a:gd name="connsiteY35" fmla="*/ 994701 h 1502413"/>
                <a:gd name="connsiteX36" fmla="*/ 999882 w 3533262"/>
                <a:gd name="connsiteY36" fmla="*/ 994701 h 1502413"/>
                <a:gd name="connsiteX37" fmla="*/ 1007653 w 3533262"/>
                <a:gd name="connsiteY37" fmla="*/ 945484 h 1502413"/>
                <a:gd name="connsiteX38" fmla="*/ 1030966 w 3533262"/>
                <a:gd name="connsiteY38" fmla="*/ 942894 h 1502413"/>
                <a:gd name="connsiteX39" fmla="*/ 1030966 w 3533262"/>
                <a:gd name="connsiteY39" fmla="*/ 929942 h 1502413"/>
                <a:gd name="connsiteX40" fmla="*/ 1100906 w 3533262"/>
                <a:gd name="connsiteY40" fmla="*/ 929942 h 1502413"/>
                <a:gd name="connsiteX41" fmla="*/ 1100906 w 3533262"/>
                <a:gd name="connsiteY41" fmla="*/ 906629 h 1502413"/>
                <a:gd name="connsiteX42" fmla="*/ 1131991 w 3533262"/>
                <a:gd name="connsiteY42" fmla="*/ 904038 h 1502413"/>
                <a:gd name="connsiteX43" fmla="*/ 1139762 w 3533262"/>
                <a:gd name="connsiteY43" fmla="*/ 880725 h 1502413"/>
                <a:gd name="connsiteX44" fmla="*/ 1155304 w 3533262"/>
                <a:gd name="connsiteY44" fmla="*/ 880725 h 1502413"/>
                <a:gd name="connsiteX45" fmla="*/ 1157894 w 3533262"/>
                <a:gd name="connsiteY45" fmla="*/ 852231 h 1502413"/>
                <a:gd name="connsiteX46" fmla="*/ 1245967 w 3533262"/>
                <a:gd name="connsiteY46" fmla="*/ 849641 h 1502413"/>
                <a:gd name="connsiteX47" fmla="*/ 1282232 w 3533262"/>
                <a:gd name="connsiteY47" fmla="*/ 826327 h 1502413"/>
                <a:gd name="connsiteX48" fmla="*/ 1339220 w 3533262"/>
                <a:gd name="connsiteY48" fmla="*/ 823737 h 1502413"/>
                <a:gd name="connsiteX49" fmla="*/ 1341810 w 3533262"/>
                <a:gd name="connsiteY49" fmla="*/ 782291 h 1502413"/>
                <a:gd name="connsiteX50" fmla="*/ 1416931 w 3533262"/>
                <a:gd name="connsiteY50" fmla="*/ 790062 h 1502413"/>
                <a:gd name="connsiteX51" fmla="*/ 1424702 w 3533262"/>
                <a:gd name="connsiteY51" fmla="*/ 769339 h 1502413"/>
                <a:gd name="connsiteX52" fmla="*/ 1525727 w 3533262"/>
                <a:gd name="connsiteY52" fmla="*/ 777110 h 1502413"/>
                <a:gd name="connsiteX53" fmla="*/ 1525727 w 3533262"/>
                <a:gd name="connsiteY53" fmla="*/ 758978 h 1502413"/>
                <a:gd name="connsiteX54" fmla="*/ 1546450 w 3533262"/>
                <a:gd name="connsiteY54" fmla="*/ 758978 h 1502413"/>
                <a:gd name="connsiteX55" fmla="*/ 1551630 w 3533262"/>
                <a:gd name="connsiteY55" fmla="*/ 720122 h 1502413"/>
                <a:gd name="connsiteX56" fmla="*/ 1561992 w 3533262"/>
                <a:gd name="connsiteY56" fmla="*/ 720122 h 1502413"/>
                <a:gd name="connsiteX57" fmla="*/ 1561992 w 3533262"/>
                <a:gd name="connsiteY57" fmla="*/ 707170 h 1502413"/>
                <a:gd name="connsiteX58" fmla="*/ 1701872 w 3533262"/>
                <a:gd name="connsiteY58" fmla="*/ 707170 h 1502413"/>
                <a:gd name="connsiteX59" fmla="*/ 1704462 w 3533262"/>
                <a:gd name="connsiteY59" fmla="*/ 673496 h 1502413"/>
                <a:gd name="connsiteX60" fmla="*/ 1776992 w 3533262"/>
                <a:gd name="connsiteY60" fmla="*/ 673496 h 1502413"/>
                <a:gd name="connsiteX61" fmla="*/ 1776992 w 3533262"/>
                <a:gd name="connsiteY61" fmla="*/ 593194 h 1502413"/>
                <a:gd name="connsiteX62" fmla="*/ 1857294 w 3533262"/>
                <a:gd name="connsiteY62" fmla="*/ 593194 h 1502413"/>
                <a:gd name="connsiteX63" fmla="*/ 1857294 w 3533262"/>
                <a:gd name="connsiteY63" fmla="*/ 551748 h 1502413"/>
                <a:gd name="connsiteX64" fmla="*/ 1898740 w 3533262"/>
                <a:gd name="connsiteY64" fmla="*/ 554339 h 1502413"/>
                <a:gd name="connsiteX65" fmla="*/ 1903920 w 3533262"/>
                <a:gd name="connsiteY65" fmla="*/ 536206 h 1502413"/>
                <a:gd name="connsiteX66" fmla="*/ 1953137 w 3533262"/>
                <a:gd name="connsiteY66" fmla="*/ 536206 h 1502413"/>
                <a:gd name="connsiteX67" fmla="*/ 1950547 w 3533262"/>
                <a:gd name="connsiteY67" fmla="*/ 512893 h 1502413"/>
                <a:gd name="connsiteX68" fmla="*/ 1968680 w 3533262"/>
                <a:gd name="connsiteY68" fmla="*/ 512893 h 1502413"/>
                <a:gd name="connsiteX69" fmla="*/ 1968680 w 3533262"/>
                <a:gd name="connsiteY69" fmla="*/ 512893 h 1502413"/>
                <a:gd name="connsiteX70" fmla="*/ 1971270 w 3533262"/>
                <a:gd name="connsiteY70" fmla="*/ 486989 h 1502413"/>
                <a:gd name="connsiteX71" fmla="*/ 2030848 w 3533262"/>
                <a:gd name="connsiteY71" fmla="*/ 486989 h 1502413"/>
                <a:gd name="connsiteX72" fmla="*/ 2030848 w 3533262"/>
                <a:gd name="connsiteY72" fmla="*/ 458495 h 1502413"/>
                <a:gd name="connsiteX73" fmla="*/ 2098198 w 3533262"/>
                <a:gd name="connsiteY73" fmla="*/ 450724 h 1502413"/>
                <a:gd name="connsiteX74" fmla="*/ 2098198 w 3533262"/>
                <a:gd name="connsiteY74" fmla="*/ 427411 h 1502413"/>
                <a:gd name="connsiteX75" fmla="*/ 2204403 w 3533262"/>
                <a:gd name="connsiteY75" fmla="*/ 427411 h 1502413"/>
                <a:gd name="connsiteX76" fmla="*/ 2209584 w 3533262"/>
                <a:gd name="connsiteY76" fmla="*/ 404097 h 1502413"/>
                <a:gd name="connsiteX77" fmla="*/ 2375367 w 3533262"/>
                <a:gd name="connsiteY77" fmla="*/ 401507 h 1502413"/>
                <a:gd name="connsiteX78" fmla="*/ 2372777 w 3533262"/>
                <a:gd name="connsiteY78" fmla="*/ 383374 h 1502413"/>
                <a:gd name="connsiteX79" fmla="*/ 2507476 w 3533262"/>
                <a:gd name="connsiteY79" fmla="*/ 380785 h 1502413"/>
                <a:gd name="connsiteX80" fmla="*/ 2510067 w 3533262"/>
                <a:gd name="connsiteY80" fmla="*/ 349700 h 1502413"/>
                <a:gd name="connsiteX81" fmla="*/ 2541151 w 3533262"/>
                <a:gd name="connsiteY81" fmla="*/ 347109 h 1502413"/>
                <a:gd name="connsiteX82" fmla="*/ 2551512 w 3533262"/>
                <a:gd name="connsiteY82" fmla="*/ 321206 h 1502413"/>
                <a:gd name="connsiteX83" fmla="*/ 2572235 w 3533262"/>
                <a:gd name="connsiteY83" fmla="*/ 321206 h 1502413"/>
                <a:gd name="connsiteX84" fmla="*/ 2569645 w 3533262"/>
                <a:gd name="connsiteY84" fmla="*/ 284940 h 1502413"/>
                <a:gd name="connsiteX85" fmla="*/ 2626633 w 3533262"/>
                <a:gd name="connsiteY85" fmla="*/ 290121 h 1502413"/>
                <a:gd name="connsiteX86" fmla="*/ 2626633 w 3533262"/>
                <a:gd name="connsiteY86" fmla="*/ 264217 h 1502413"/>
                <a:gd name="connsiteX87" fmla="*/ 2647356 w 3533262"/>
                <a:gd name="connsiteY87" fmla="*/ 264217 h 1502413"/>
                <a:gd name="connsiteX88" fmla="*/ 2649946 w 3533262"/>
                <a:gd name="connsiteY88" fmla="*/ 233133 h 1502413"/>
                <a:gd name="connsiteX89" fmla="*/ 2735429 w 3533262"/>
                <a:gd name="connsiteY89" fmla="*/ 227952 h 1502413"/>
                <a:gd name="connsiteX90" fmla="*/ 2735429 w 3533262"/>
                <a:gd name="connsiteY90" fmla="*/ 183916 h 1502413"/>
                <a:gd name="connsiteX91" fmla="*/ 2836453 w 3533262"/>
                <a:gd name="connsiteY91" fmla="*/ 178735 h 1502413"/>
                <a:gd name="connsiteX92" fmla="*/ 2844224 w 3533262"/>
                <a:gd name="connsiteY92" fmla="*/ 137289 h 1502413"/>
                <a:gd name="connsiteX93" fmla="*/ 3116213 w 3533262"/>
                <a:gd name="connsiteY93" fmla="*/ 129518 h 1502413"/>
                <a:gd name="connsiteX94" fmla="*/ 3116213 w 3533262"/>
                <a:gd name="connsiteY94" fmla="*/ 108795 h 1502413"/>
                <a:gd name="connsiteX95" fmla="*/ 3183562 w 3533262"/>
                <a:gd name="connsiteY95" fmla="*/ 106205 h 1502413"/>
                <a:gd name="connsiteX96" fmla="*/ 3188743 w 3533262"/>
                <a:gd name="connsiteY96" fmla="*/ 51807 h 1502413"/>
                <a:gd name="connsiteX97" fmla="*/ 3473684 w 3533262"/>
                <a:gd name="connsiteY97" fmla="*/ 46627 h 1502413"/>
                <a:gd name="connsiteX98" fmla="*/ 3486635 w 3533262"/>
                <a:gd name="connsiteY98" fmla="*/ 2590 h 1502413"/>
                <a:gd name="connsiteX99" fmla="*/ 3533262 w 3533262"/>
                <a:gd name="connsiteY99" fmla="*/ 0 h 1502413"/>
                <a:gd name="connsiteX0" fmla="*/ 0 w 3533262"/>
                <a:gd name="connsiteY0" fmla="*/ 1502413 h 1502413"/>
                <a:gd name="connsiteX1" fmla="*/ 10361 w 3533262"/>
                <a:gd name="connsiteY1" fmla="*/ 1393618 h 1502413"/>
                <a:gd name="connsiteX2" fmla="*/ 44036 w 3533262"/>
                <a:gd name="connsiteY2" fmla="*/ 1398799 h 1502413"/>
                <a:gd name="connsiteX3" fmla="*/ 49217 w 3533262"/>
                <a:gd name="connsiteY3" fmla="*/ 1378076 h 1502413"/>
                <a:gd name="connsiteX4" fmla="*/ 64759 w 3533262"/>
                <a:gd name="connsiteY4" fmla="*/ 1383257 h 1502413"/>
                <a:gd name="connsiteX5" fmla="*/ 62169 w 3533262"/>
                <a:gd name="connsiteY5" fmla="*/ 1334040 h 1502413"/>
                <a:gd name="connsiteX6" fmla="*/ 80301 w 3533262"/>
                <a:gd name="connsiteY6" fmla="*/ 1328859 h 1502413"/>
                <a:gd name="connsiteX7" fmla="*/ 82891 w 3533262"/>
                <a:gd name="connsiteY7" fmla="*/ 1292594 h 1502413"/>
                <a:gd name="connsiteX8" fmla="*/ 111386 w 3533262"/>
                <a:gd name="connsiteY8" fmla="*/ 1300365 h 1502413"/>
                <a:gd name="connsiteX9" fmla="*/ 111386 w 3533262"/>
                <a:gd name="connsiteY9" fmla="*/ 1253738 h 1502413"/>
                <a:gd name="connsiteX10" fmla="*/ 142470 w 3533262"/>
                <a:gd name="connsiteY10" fmla="*/ 1253738 h 1502413"/>
                <a:gd name="connsiteX11" fmla="*/ 142470 w 3533262"/>
                <a:gd name="connsiteY11" fmla="*/ 1230425 h 1502413"/>
                <a:gd name="connsiteX12" fmla="*/ 181325 w 3533262"/>
                <a:gd name="connsiteY12" fmla="*/ 1233015 h 1502413"/>
                <a:gd name="connsiteX13" fmla="*/ 181325 w 3533262"/>
                <a:gd name="connsiteY13" fmla="*/ 1233015 h 1502413"/>
                <a:gd name="connsiteX14" fmla="*/ 227952 w 3533262"/>
                <a:gd name="connsiteY14" fmla="*/ 1220063 h 1502413"/>
                <a:gd name="connsiteX15" fmla="*/ 230542 w 3533262"/>
                <a:gd name="connsiteY15" fmla="*/ 1176027 h 1502413"/>
                <a:gd name="connsiteX16" fmla="*/ 352290 w 3533262"/>
                <a:gd name="connsiteY16" fmla="*/ 1176027 h 1502413"/>
                <a:gd name="connsiteX17" fmla="*/ 357471 w 3533262"/>
                <a:gd name="connsiteY17" fmla="*/ 1150123 h 1502413"/>
                <a:gd name="connsiteX18" fmla="*/ 440362 w 3533262"/>
                <a:gd name="connsiteY18" fmla="*/ 1150123 h 1502413"/>
                <a:gd name="connsiteX19" fmla="*/ 440362 w 3533262"/>
                <a:gd name="connsiteY19" fmla="*/ 1134581 h 1502413"/>
                <a:gd name="connsiteX20" fmla="*/ 474037 w 3533262"/>
                <a:gd name="connsiteY20" fmla="*/ 1134581 h 1502413"/>
                <a:gd name="connsiteX21" fmla="*/ 474037 w 3533262"/>
                <a:gd name="connsiteY21" fmla="*/ 1103497 h 1502413"/>
                <a:gd name="connsiteX22" fmla="*/ 546567 w 3533262"/>
                <a:gd name="connsiteY22" fmla="*/ 1098316 h 1502413"/>
                <a:gd name="connsiteX23" fmla="*/ 546567 w 3533262"/>
                <a:gd name="connsiteY23" fmla="*/ 1090545 h 1502413"/>
                <a:gd name="connsiteX24" fmla="*/ 575061 w 3533262"/>
                <a:gd name="connsiteY24" fmla="*/ 1090545 h 1502413"/>
                <a:gd name="connsiteX25" fmla="*/ 575061 w 3533262"/>
                <a:gd name="connsiteY25" fmla="*/ 1072412 h 1502413"/>
                <a:gd name="connsiteX26" fmla="*/ 624278 w 3533262"/>
                <a:gd name="connsiteY26" fmla="*/ 1077593 h 1502413"/>
                <a:gd name="connsiteX27" fmla="*/ 632050 w 3533262"/>
                <a:gd name="connsiteY27" fmla="*/ 1056870 h 1502413"/>
                <a:gd name="connsiteX28" fmla="*/ 660544 w 3533262"/>
                <a:gd name="connsiteY28" fmla="*/ 1056870 h 1502413"/>
                <a:gd name="connsiteX29" fmla="*/ 660544 w 3533262"/>
                <a:gd name="connsiteY29" fmla="*/ 1028376 h 1502413"/>
                <a:gd name="connsiteX30" fmla="*/ 769339 w 3533262"/>
                <a:gd name="connsiteY30" fmla="*/ 1023195 h 1502413"/>
                <a:gd name="connsiteX31" fmla="*/ 769339 w 3533262"/>
                <a:gd name="connsiteY31" fmla="*/ 1012834 h 1502413"/>
                <a:gd name="connsiteX32" fmla="*/ 841869 w 3533262"/>
                <a:gd name="connsiteY32" fmla="*/ 1015424 h 1502413"/>
                <a:gd name="connsiteX33" fmla="*/ 844460 w 3533262"/>
                <a:gd name="connsiteY33" fmla="*/ 1005063 h 1502413"/>
                <a:gd name="connsiteX34" fmla="*/ 961026 w 3533262"/>
                <a:gd name="connsiteY34" fmla="*/ 1005063 h 1502413"/>
                <a:gd name="connsiteX35" fmla="*/ 961026 w 3533262"/>
                <a:gd name="connsiteY35" fmla="*/ 994701 h 1502413"/>
                <a:gd name="connsiteX36" fmla="*/ 999882 w 3533262"/>
                <a:gd name="connsiteY36" fmla="*/ 994701 h 1502413"/>
                <a:gd name="connsiteX37" fmla="*/ 1007653 w 3533262"/>
                <a:gd name="connsiteY37" fmla="*/ 945484 h 1502413"/>
                <a:gd name="connsiteX38" fmla="*/ 1030966 w 3533262"/>
                <a:gd name="connsiteY38" fmla="*/ 942894 h 1502413"/>
                <a:gd name="connsiteX39" fmla="*/ 1030966 w 3533262"/>
                <a:gd name="connsiteY39" fmla="*/ 929942 h 1502413"/>
                <a:gd name="connsiteX40" fmla="*/ 1100906 w 3533262"/>
                <a:gd name="connsiteY40" fmla="*/ 929942 h 1502413"/>
                <a:gd name="connsiteX41" fmla="*/ 1100906 w 3533262"/>
                <a:gd name="connsiteY41" fmla="*/ 906629 h 1502413"/>
                <a:gd name="connsiteX42" fmla="*/ 1131991 w 3533262"/>
                <a:gd name="connsiteY42" fmla="*/ 904038 h 1502413"/>
                <a:gd name="connsiteX43" fmla="*/ 1139762 w 3533262"/>
                <a:gd name="connsiteY43" fmla="*/ 880725 h 1502413"/>
                <a:gd name="connsiteX44" fmla="*/ 1155304 w 3533262"/>
                <a:gd name="connsiteY44" fmla="*/ 880725 h 1502413"/>
                <a:gd name="connsiteX45" fmla="*/ 1157894 w 3533262"/>
                <a:gd name="connsiteY45" fmla="*/ 852231 h 1502413"/>
                <a:gd name="connsiteX46" fmla="*/ 1245967 w 3533262"/>
                <a:gd name="connsiteY46" fmla="*/ 849641 h 1502413"/>
                <a:gd name="connsiteX47" fmla="*/ 1282232 w 3533262"/>
                <a:gd name="connsiteY47" fmla="*/ 826327 h 1502413"/>
                <a:gd name="connsiteX48" fmla="*/ 1339220 w 3533262"/>
                <a:gd name="connsiteY48" fmla="*/ 823737 h 1502413"/>
                <a:gd name="connsiteX49" fmla="*/ 1341810 w 3533262"/>
                <a:gd name="connsiteY49" fmla="*/ 782291 h 1502413"/>
                <a:gd name="connsiteX50" fmla="*/ 1416931 w 3533262"/>
                <a:gd name="connsiteY50" fmla="*/ 790062 h 1502413"/>
                <a:gd name="connsiteX51" fmla="*/ 1424702 w 3533262"/>
                <a:gd name="connsiteY51" fmla="*/ 769339 h 1502413"/>
                <a:gd name="connsiteX52" fmla="*/ 1525727 w 3533262"/>
                <a:gd name="connsiteY52" fmla="*/ 777110 h 1502413"/>
                <a:gd name="connsiteX53" fmla="*/ 1525727 w 3533262"/>
                <a:gd name="connsiteY53" fmla="*/ 758978 h 1502413"/>
                <a:gd name="connsiteX54" fmla="*/ 1546450 w 3533262"/>
                <a:gd name="connsiteY54" fmla="*/ 758978 h 1502413"/>
                <a:gd name="connsiteX55" fmla="*/ 1551630 w 3533262"/>
                <a:gd name="connsiteY55" fmla="*/ 720122 h 1502413"/>
                <a:gd name="connsiteX56" fmla="*/ 1561992 w 3533262"/>
                <a:gd name="connsiteY56" fmla="*/ 720122 h 1502413"/>
                <a:gd name="connsiteX57" fmla="*/ 1561992 w 3533262"/>
                <a:gd name="connsiteY57" fmla="*/ 707170 h 1502413"/>
                <a:gd name="connsiteX58" fmla="*/ 1701872 w 3533262"/>
                <a:gd name="connsiteY58" fmla="*/ 707170 h 1502413"/>
                <a:gd name="connsiteX59" fmla="*/ 1704462 w 3533262"/>
                <a:gd name="connsiteY59" fmla="*/ 673496 h 1502413"/>
                <a:gd name="connsiteX60" fmla="*/ 1776992 w 3533262"/>
                <a:gd name="connsiteY60" fmla="*/ 673496 h 1502413"/>
                <a:gd name="connsiteX61" fmla="*/ 1776992 w 3533262"/>
                <a:gd name="connsiteY61" fmla="*/ 593194 h 1502413"/>
                <a:gd name="connsiteX62" fmla="*/ 1857294 w 3533262"/>
                <a:gd name="connsiteY62" fmla="*/ 593194 h 1502413"/>
                <a:gd name="connsiteX63" fmla="*/ 1857294 w 3533262"/>
                <a:gd name="connsiteY63" fmla="*/ 551748 h 1502413"/>
                <a:gd name="connsiteX64" fmla="*/ 1898740 w 3533262"/>
                <a:gd name="connsiteY64" fmla="*/ 554339 h 1502413"/>
                <a:gd name="connsiteX65" fmla="*/ 1903920 w 3533262"/>
                <a:gd name="connsiteY65" fmla="*/ 536206 h 1502413"/>
                <a:gd name="connsiteX66" fmla="*/ 1953137 w 3533262"/>
                <a:gd name="connsiteY66" fmla="*/ 536206 h 1502413"/>
                <a:gd name="connsiteX67" fmla="*/ 1950547 w 3533262"/>
                <a:gd name="connsiteY67" fmla="*/ 512893 h 1502413"/>
                <a:gd name="connsiteX68" fmla="*/ 1968680 w 3533262"/>
                <a:gd name="connsiteY68" fmla="*/ 512893 h 1502413"/>
                <a:gd name="connsiteX69" fmla="*/ 1968680 w 3533262"/>
                <a:gd name="connsiteY69" fmla="*/ 512893 h 1502413"/>
                <a:gd name="connsiteX70" fmla="*/ 1971270 w 3533262"/>
                <a:gd name="connsiteY70" fmla="*/ 486989 h 1502413"/>
                <a:gd name="connsiteX71" fmla="*/ 2030848 w 3533262"/>
                <a:gd name="connsiteY71" fmla="*/ 486989 h 1502413"/>
                <a:gd name="connsiteX72" fmla="*/ 2030848 w 3533262"/>
                <a:gd name="connsiteY72" fmla="*/ 458495 h 1502413"/>
                <a:gd name="connsiteX73" fmla="*/ 2098198 w 3533262"/>
                <a:gd name="connsiteY73" fmla="*/ 450724 h 1502413"/>
                <a:gd name="connsiteX74" fmla="*/ 2098198 w 3533262"/>
                <a:gd name="connsiteY74" fmla="*/ 427411 h 1502413"/>
                <a:gd name="connsiteX75" fmla="*/ 2204403 w 3533262"/>
                <a:gd name="connsiteY75" fmla="*/ 427411 h 1502413"/>
                <a:gd name="connsiteX76" fmla="*/ 2209584 w 3533262"/>
                <a:gd name="connsiteY76" fmla="*/ 404097 h 1502413"/>
                <a:gd name="connsiteX77" fmla="*/ 2375367 w 3533262"/>
                <a:gd name="connsiteY77" fmla="*/ 401507 h 1502413"/>
                <a:gd name="connsiteX78" fmla="*/ 2372777 w 3533262"/>
                <a:gd name="connsiteY78" fmla="*/ 373012 h 1502413"/>
                <a:gd name="connsiteX79" fmla="*/ 2507476 w 3533262"/>
                <a:gd name="connsiteY79" fmla="*/ 380785 h 1502413"/>
                <a:gd name="connsiteX80" fmla="*/ 2510067 w 3533262"/>
                <a:gd name="connsiteY80" fmla="*/ 349700 h 1502413"/>
                <a:gd name="connsiteX81" fmla="*/ 2541151 w 3533262"/>
                <a:gd name="connsiteY81" fmla="*/ 347109 h 1502413"/>
                <a:gd name="connsiteX82" fmla="*/ 2551512 w 3533262"/>
                <a:gd name="connsiteY82" fmla="*/ 321206 h 1502413"/>
                <a:gd name="connsiteX83" fmla="*/ 2572235 w 3533262"/>
                <a:gd name="connsiteY83" fmla="*/ 321206 h 1502413"/>
                <a:gd name="connsiteX84" fmla="*/ 2569645 w 3533262"/>
                <a:gd name="connsiteY84" fmla="*/ 284940 h 1502413"/>
                <a:gd name="connsiteX85" fmla="*/ 2626633 w 3533262"/>
                <a:gd name="connsiteY85" fmla="*/ 290121 h 1502413"/>
                <a:gd name="connsiteX86" fmla="*/ 2626633 w 3533262"/>
                <a:gd name="connsiteY86" fmla="*/ 264217 h 1502413"/>
                <a:gd name="connsiteX87" fmla="*/ 2647356 w 3533262"/>
                <a:gd name="connsiteY87" fmla="*/ 264217 h 1502413"/>
                <a:gd name="connsiteX88" fmla="*/ 2649946 w 3533262"/>
                <a:gd name="connsiteY88" fmla="*/ 233133 h 1502413"/>
                <a:gd name="connsiteX89" fmla="*/ 2735429 w 3533262"/>
                <a:gd name="connsiteY89" fmla="*/ 227952 h 1502413"/>
                <a:gd name="connsiteX90" fmla="*/ 2735429 w 3533262"/>
                <a:gd name="connsiteY90" fmla="*/ 183916 h 1502413"/>
                <a:gd name="connsiteX91" fmla="*/ 2836453 w 3533262"/>
                <a:gd name="connsiteY91" fmla="*/ 178735 h 1502413"/>
                <a:gd name="connsiteX92" fmla="*/ 2844224 w 3533262"/>
                <a:gd name="connsiteY92" fmla="*/ 137289 h 1502413"/>
                <a:gd name="connsiteX93" fmla="*/ 3116213 w 3533262"/>
                <a:gd name="connsiteY93" fmla="*/ 129518 h 1502413"/>
                <a:gd name="connsiteX94" fmla="*/ 3116213 w 3533262"/>
                <a:gd name="connsiteY94" fmla="*/ 108795 h 1502413"/>
                <a:gd name="connsiteX95" fmla="*/ 3183562 w 3533262"/>
                <a:gd name="connsiteY95" fmla="*/ 106205 h 1502413"/>
                <a:gd name="connsiteX96" fmla="*/ 3188743 w 3533262"/>
                <a:gd name="connsiteY96" fmla="*/ 51807 h 1502413"/>
                <a:gd name="connsiteX97" fmla="*/ 3473684 w 3533262"/>
                <a:gd name="connsiteY97" fmla="*/ 46627 h 1502413"/>
                <a:gd name="connsiteX98" fmla="*/ 3486635 w 3533262"/>
                <a:gd name="connsiteY98" fmla="*/ 2590 h 1502413"/>
                <a:gd name="connsiteX99" fmla="*/ 3533262 w 3533262"/>
                <a:gd name="connsiteY99" fmla="*/ 0 h 1502413"/>
                <a:gd name="connsiteX0" fmla="*/ 0 w 3533262"/>
                <a:gd name="connsiteY0" fmla="*/ 1502413 h 1502413"/>
                <a:gd name="connsiteX1" fmla="*/ 10361 w 3533262"/>
                <a:gd name="connsiteY1" fmla="*/ 1393618 h 1502413"/>
                <a:gd name="connsiteX2" fmla="*/ 44036 w 3533262"/>
                <a:gd name="connsiteY2" fmla="*/ 1398799 h 1502413"/>
                <a:gd name="connsiteX3" fmla="*/ 49217 w 3533262"/>
                <a:gd name="connsiteY3" fmla="*/ 1378076 h 1502413"/>
                <a:gd name="connsiteX4" fmla="*/ 64759 w 3533262"/>
                <a:gd name="connsiteY4" fmla="*/ 1383257 h 1502413"/>
                <a:gd name="connsiteX5" fmla="*/ 62169 w 3533262"/>
                <a:gd name="connsiteY5" fmla="*/ 1334040 h 1502413"/>
                <a:gd name="connsiteX6" fmla="*/ 80301 w 3533262"/>
                <a:gd name="connsiteY6" fmla="*/ 1328859 h 1502413"/>
                <a:gd name="connsiteX7" fmla="*/ 82891 w 3533262"/>
                <a:gd name="connsiteY7" fmla="*/ 1292594 h 1502413"/>
                <a:gd name="connsiteX8" fmla="*/ 111386 w 3533262"/>
                <a:gd name="connsiteY8" fmla="*/ 1300365 h 1502413"/>
                <a:gd name="connsiteX9" fmla="*/ 111386 w 3533262"/>
                <a:gd name="connsiteY9" fmla="*/ 1253738 h 1502413"/>
                <a:gd name="connsiteX10" fmla="*/ 142470 w 3533262"/>
                <a:gd name="connsiteY10" fmla="*/ 1253738 h 1502413"/>
                <a:gd name="connsiteX11" fmla="*/ 142470 w 3533262"/>
                <a:gd name="connsiteY11" fmla="*/ 1230425 h 1502413"/>
                <a:gd name="connsiteX12" fmla="*/ 181325 w 3533262"/>
                <a:gd name="connsiteY12" fmla="*/ 1233015 h 1502413"/>
                <a:gd name="connsiteX13" fmla="*/ 181325 w 3533262"/>
                <a:gd name="connsiteY13" fmla="*/ 1233015 h 1502413"/>
                <a:gd name="connsiteX14" fmla="*/ 227952 w 3533262"/>
                <a:gd name="connsiteY14" fmla="*/ 1220063 h 1502413"/>
                <a:gd name="connsiteX15" fmla="*/ 230542 w 3533262"/>
                <a:gd name="connsiteY15" fmla="*/ 1176027 h 1502413"/>
                <a:gd name="connsiteX16" fmla="*/ 352290 w 3533262"/>
                <a:gd name="connsiteY16" fmla="*/ 1176027 h 1502413"/>
                <a:gd name="connsiteX17" fmla="*/ 357471 w 3533262"/>
                <a:gd name="connsiteY17" fmla="*/ 1150123 h 1502413"/>
                <a:gd name="connsiteX18" fmla="*/ 440362 w 3533262"/>
                <a:gd name="connsiteY18" fmla="*/ 1150123 h 1502413"/>
                <a:gd name="connsiteX19" fmla="*/ 440362 w 3533262"/>
                <a:gd name="connsiteY19" fmla="*/ 1134581 h 1502413"/>
                <a:gd name="connsiteX20" fmla="*/ 474037 w 3533262"/>
                <a:gd name="connsiteY20" fmla="*/ 1134581 h 1502413"/>
                <a:gd name="connsiteX21" fmla="*/ 474037 w 3533262"/>
                <a:gd name="connsiteY21" fmla="*/ 1103497 h 1502413"/>
                <a:gd name="connsiteX22" fmla="*/ 546567 w 3533262"/>
                <a:gd name="connsiteY22" fmla="*/ 1098316 h 1502413"/>
                <a:gd name="connsiteX23" fmla="*/ 546567 w 3533262"/>
                <a:gd name="connsiteY23" fmla="*/ 1090545 h 1502413"/>
                <a:gd name="connsiteX24" fmla="*/ 575061 w 3533262"/>
                <a:gd name="connsiteY24" fmla="*/ 1090545 h 1502413"/>
                <a:gd name="connsiteX25" fmla="*/ 575061 w 3533262"/>
                <a:gd name="connsiteY25" fmla="*/ 1072412 h 1502413"/>
                <a:gd name="connsiteX26" fmla="*/ 624278 w 3533262"/>
                <a:gd name="connsiteY26" fmla="*/ 1077593 h 1502413"/>
                <a:gd name="connsiteX27" fmla="*/ 632050 w 3533262"/>
                <a:gd name="connsiteY27" fmla="*/ 1056870 h 1502413"/>
                <a:gd name="connsiteX28" fmla="*/ 660544 w 3533262"/>
                <a:gd name="connsiteY28" fmla="*/ 1056870 h 1502413"/>
                <a:gd name="connsiteX29" fmla="*/ 660544 w 3533262"/>
                <a:gd name="connsiteY29" fmla="*/ 1028376 h 1502413"/>
                <a:gd name="connsiteX30" fmla="*/ 769339 w 3533262"/>
                <a:gd name="connsiteY30" fmla="*/ 1023195 h 1502413"/>
                <a:gd name="connsiteX31" fmla="*/ 769339 w 3533262"/>
                <a:gd name="connsiteY31" fmla="*/ 1012834 h 1502413"/>
                <a:gd name="connsiteX32" fmla="*/ 841869 w 3533262"/>
                <a:gd name="connsiteY32" fmla="*/ 1015424 h 1502413"/>
                <a:gd name="connsiteX33" fmla="*/ 844460 w 3533262"/>
                <a:gd name="connsiteY33" fmla="*/ 1005063 h 1502413"/>
                <a:gd name="connsiteX34" fmla="*/ 961026 w 3533262"/>
                <a:gd name="connsiteY34" fmla="*/ 1005063 h 1502413"/>
                <a:gd name="connsiteX35" fmla="*/ 961026 w 3533262"/>
                <a:gd name="connsiteY35" fmla="*/ 994701 h 1502413"/>
                <a:gd name="connsiteX36" fmla="*/ 999882 w 3533262"/>
                <a:gd name="connsiteY36" fmla="*/ 994701 h 1502413"/>
                <a:gd name="connsiteX37" fmla="*/ 1007653 w 3533262"/>
                <a:gd name="connsiteY37" fmla="*/ 945484 h 1502413"/>
                <a:gd name="connsiteX38" fmla="*/ 1030966 w 3533262"/>
                <a:gd name="connsiteY38" fmla="*/ 942894 h 1502413"/>
                <a:gd name="connsiteX39" fmla="*/ 1030966 w 3533262"/>
                <a:gd name="connsiteY39" fmla="*/ 929942 h 1502413"/>
                <a:gd name="connsiteX40" fmla="*/ 1100906 w 3533262"/>
                <a:gd name="connsiteY40" fmla="*/ 929942 h 1502413"/>
                <a:gd name="connsiteX41" fmla="*/ 1100906 w 3533262"/>
                <a:gd name="connsiteY41" fmla="*/ 906629 h 1502413"/>
                <a:gd name="connsiteX42" fmla="*/ 1131991 w 3533262"/>
                <a:gd name="connsiteY42" fmla="*/ 904038 h 1502413"/>
                <a:gd name="connsiteX43" fmla="*/ 1139762 w 3533262"/>
                <a:gd name="connsiteY43" fmla="*/ 880725 h 1502413"/>
                <a:gd name="connsiteX44" fmla="*/ 1155304 w 3533262"/>
                <a:gd name="connsiteY44" fmla="*/ 880725 h 1502413"/>
                <a:gd name="connsiteX45" fmla="*/ 1157894 w 3533262"/>
                <a:gd name="connsiteY45" fmla="*/ 852231 h 1502413"/>
                <a:gd name="connsiteX46" fmla="*/ 1245967 w 3533262"/>
                <a:gd name="connsiteY46" fmla="*/ 849641 h 1502413"/>
                <a:gd name="connsiteX47" fmla="*/ 1282232 w 3533262"/>
                <a:gd name="connsiteY47" fmla="*/ 826327 h 1502413"/>
                <a:gd name="connsiteX48" fmla="*/ 1339220 w 3533262"/>
                <a:gd name="connsiteY48" fmla="*/ 823737 h 1502413"/>
                <a:gd name="connsiteX49" fmla="*/ 1341810 w 3533262"/>
                <a:gd name="connsiteY49" fmla="*/ 782291 h 1502413"/>
                <a:gd name="connsiteX50" fmla="*/ 1416931 w 3533262"/>
                <a:gd name="connsiteY50" fmla="*/ 790062 h 1502413"/>
                <a:gd name="connsiteX51" fmla="*/ 1424702 w 3533262"/>
                <a:gd name="connsiteY51" fmla="*/ 769339 h 1502413"/>
                <a:gd name="connsiteX52" fmla="*/ 1525727 w 3533262"/>
                <a:gd name="connsiteY52" fmla="*/ 777110 h 1502413"/>
                <a:gd name="connsiteX53" fmla="*/ 1525727 w 3533262"/>
                <a:gd name="connsiteY53" fmla="*/ 758978 h 1502413"/>
                <a:gd name="connsiteX54" fmla="*/ 1546450 w 3533262"/>
                <a:gd name="connsiteY54" fmla="*/ 758978 h 1502413"/>
                <a:gd name="connsiteX55" fmla="*/ 1551630 w 3533262"/>
                <a:gd name="connsiteY55" fmla="*/ 720122 h 1502413"/>
                <a:gd name="connsiteX56" fmla="*/ 1561992 w 3533262"/>
                <a:gd name="connsiteY56" fmla="*/ 720122 h 1502413"/>
                <a:gd name="connsiteX57" fmla="*/ 1561992 w 3533262"/>
                <a:gd name="connsiteY57" fmla="*/ 707170 h 1502413"/>
                <a:gd name="connsiteX58" fmla="*/ 1701872 w 3533262"/>
                <a:gd name="connsiteY58" fmla="*/ 707170 h 1502413"/>
                <a:gd name="connsiteX59" fmla="*/ 1704462 w 3533262"/>
                <a:gd name="connsiteY59" fmla="*/ 673496 h 1502413"/>
                <a:gd name="connsiteX60" fmla="*/ 1776992 w 3533262"/>
                <a:gd name="connsiteY60" fmla="*/ 673496 h 1502413"/>
                <a:gd name="connsiteX61" fmla="*/ 1776992 w 3533262"/>
                <a:gd name="connsiteY61" fmla="*/ 593194 h 1502413"/>
                <a:gd name="connsiteX62" fmla="*/ 1857294 w 3533262"/>
                <a:gd name="connsiteY62" fmla="*/ 593194 h 1502413"/>
                <a:gd name="connsiteX63" fmla="*/ 1857294 w 3533262"/>
                <a:gd name="connsiteY63" fmla="*/ 551748 h 1502413"/>
                <a:gd name="connsiteX64" fmla="*/ 1898740 w 3533262"/>
                <a:gd name="connsiteY64" fmla="*/ 554339 h 1502413"/>
                <a:gd name="connsiteX65" fmla="*/ 1903920 w 3533262"/>
                <a:gd name="connsiteY65" fmla="*/ 536206 h 1502413"/>
                <a:gd name="connsiteX66" fmla="*/ 1953137 w 3533262"/>
                <a:gd name="connsiteY66" fmla="*/ 536206 h 1502413"/>
                <a:gd name="connsiteX67" fmla="*/ 1950547 w 3533262"/>
                <a:gd name="connsiteY67" fmla="*/ 512893 h 1502413"/>
                <a:gd name="connsiteX68" fmla="*/ 1968680 w 3533262"/>
                <a:gd name="connsiteY68" fmla="*/ 512893 h 1502413"/>
                <a:gd name="connsiteX69" fmla="*/ 1968680 w 3533262"/>
                <a:gd name="connsiteY69" fmla="*/ 512893 h 1502413"/>
                <a:gd name="connsiteX70" fmla="*/ 1971270 w 3533262"/>
                <a:gd name="connsiteY70" fmla="*/ 486989 h 1502413"/>
                <a:gd name="connsiteX71" fmla="*/ 2030848 w 3533262"/>
                <a:gd name="connsiteY71" fmla="*/ 486989 h 1502413"/>
                <a:gd name="connsiteX72" fmla="*/ 2030848 w 3533262"/>
                <a:gd name="connsiteY72" fmla="*/ 458495 h 1502413"/>
                <a:gd name="connsiteX73" fmla="*/ 2098198 w 3533262"/>
                <a:gd name="connsiteY73" fmla="*/ 450724 h 1502413"/>
                <a:gd name="connsiteX74" fmla="*/ 2098198 w 3533262"/>
                <a:gd name="connsiteY74" fmla="*/ 427411 h 1502413"/>
                <a:gd name="connsiteX75" fmla="*/ 2204403 w 3533262"/>
                <a:gd name="connsiteY75" fmla="*/ 427411 h 1502413"/>
                <a:gd name="connsiteX76" fmla="*/ 2209584 w 3533262"/>
                <a:gd name="connsiteY76" fmla="*/ 404097 h 1502413"/>
                <a:gd name="connsiteX77" fmla="*/ 2375367 w 3533262"/>
                <a:gd name="connsiteY77" fmla="*/ 401507 h 1502413"/>
                <a:gd name="connsiteX78" fmla="*/ 2372777 w 3533262"/>
                <a:gd name="connsiteY78" fmla="*/ 373012 h 1502413"/>
                <a:gd name="connsiteX79" fmla="*/ 2507476 w 3533262"/>
                <a:gd name="connsiteY79" fmla="*/ 370423 h 1502413"/>
                <a:gd name="connsiteX80" fmla="*/ 2510067 w 3533262"/>
                <a:gd name="connsiteY80" fmla="*/ 349700 h 1502413"/>
                <a:gd name="connsiteX81" fmla="*/ 2541151 w 3533262"/>
                <a:gd name="connsiteY81" fmla="*/ 347109 h 1502413"/>
                <a:gd name="connsiteX82" fmla="*/ 2551512 w 3533262"/>
                <a:gd name="connsiteY82" fmla="*/ 321206 h 1502413"/>
                <a:gd name="connsiteX83" fmla="*/ 2572235 w 3533262"/>
                <a:gd name="connsiteY83" fmla="*/ 321206 h 1502413"/>
                <a:gd name="connsiteX84" fmla="*/ 2569645 w 3533262"/>
                <a:gd name="connsiteY84" fmla="*/ 284940 h 1502413"/>
                <a:gd name="connsiteX85" fmla="*/ 2626633 w 3533262"/>
                <a:gd name="connsiteY85" fmla="*/ 290121 h 1502413"/>
                <a:gd name="connsiteX86" fmla="*/ 2626633 w 3533262"/>
                <a:gd name="connsiteY86" fmla="*/ 264217 h 1502413"/>
                <a:gd name="connsiteX87" fmla="*/ 2647356 w 3533262"/>
                <a:gd name="connsiteY87" fmla="*/ 264217 h 1502413"/>
                <a:gd name="connsiteX88" fmla="*/ 2649946 w 3533262"/>
                <a:gd name="connsiteY88" fmla="*/ 233133 h 1502413"/>
                <a:gd name="connsiteX89" fmla="*/ 2735429 w 3533262"/>
                <a:gd name="connsiteY89" fmla="*/ 227952 h 1502413"/>
                <a:gd name="connsiteX90" fmla="*/ 2735429 w 3533262"/>
                <a:gd name="connsiteY90" fmla="*/ 183916 h 1502413"/>
                <a:gd name="connsiteX91" fmla="*/ 2836453 w 3533262"/>
                <a:gd name="connsiteY91" fmla="*/ 178735 h 1502413"/>
                <a:gd name="connsiteX92" fmla="*/ 2844224 w 3533262"/>
                <a:gd name="connsiteY92" fmla="*/ 137289 h 1502413"/>
                <a:gd name="connsiteX93" fmla="*/ 3116213 w 3533262"/>
                <a:gd name="connsiteY93" fmla="*/ 129518 h 1502413"/>
                <a:gd name="connsiteX94" fmla="*/ 3116213 w 3533262"/>
                <a:gd name="connsiteY94" fmla="*/ 108795 h 1502413"/>
                <a:gd name="connsiteX95" fmla="*/ 3183562 w 3533262"/>
                <a:gd name="connsiteY95" fmla="*/ 106205 h 1502413"/>
                <a:gd name="connsiteX96" fmla="*/ 3188743 w 3533262"/>
                <a:gd name="connsiteY96" fmla="*/ 51807 h 1502413"/>
                <a:gd name="connsiteX97" fmla="*/ 3473684 w 3533262"/>
                <a:gd name="connsiteY97" fmla="*/ 46627 h 1502413"/>
                <a:gd name="connsiteX98" fmla="*/ 3486635 w 3533262"/>
                <a:gd name="connsiteY98" fmla="*/ 2590 h 1502413"/>
                <a:gd name="connsiteX99" fmla="*/ 3533262 w 3533262"/>
                <a:gd name="connsiteY99" fmla="*/ 0 h 1502413"/>
                <a:gd name="connsiteX0" fmla="*/ 0 w 3522901"/>
                <a:gd name="connsiteY0" fmla="*/ 1393618 h 1398799"/>
                <a:gd name="connsiteX1" fmla="*/ 33675 w 3522901"/>
                <a:gd name="connsiteY1" fmla="*/ 1398799 h 1398799"/>
                <a:gd name="connsiteX2" fmla="*/ 38856 w 3522901"/>
                <a:gd name="connsiteY2" fmla="*/ 1378076 h 1398799"/>
                <a:gd name="connsiteX3" fmla="*/ 54398 w 3522901"/>
                <a:gd name="connsiteY3" fmla="*/ 1383257 h 1398799"/>
                <a:gd name="connsiteX4" fmla="*/ 51808 w 3522901"/>
                <a:gd name="connsiteY4" fmla="*/ 1334040 h 1398799"/>
                <a:gd name="connsiteX5" fmla="*/ 69940 w 3522901"/>
                <a:gd name="connsiteY5" fmla="*/ 1328859 h 1398799"/>
                <a:gd name="connsiteX6" fmla="*/ 72530 w 3522901"/>
                <a:gd name="connsiteY6" fmla="*/ 1292594 h 1398799"/>
                <a:gd name="connsiteX7" fmla="*/ 101025 w 3522901"/>
                <a:gd name="connsiteY7" fmla="*/ 1300365 h 1398799"/>
                <a:gd name="connsiteX8" fmla="*/ 101025 w 3522901"/>
                <a:gd name="connsiteY8" fmla="*/ 1253738 h 1398799"/>
                <a:gd name="connsiteX9" fmla="*/ 132109 w 3522901"/>
                <a:gd name="connsiteY9" fmla="*/ 1253738 h 1398799"/>
                <a:gd name="connsiteX10" fmla="*/ 132109 w 3522901"/>
                <a:gd name="connsiteY10" fmla="*/ 1230425 h 1398799"/>
                <a:gd name="connsiteX11" fmla="*/ 170964 w 3522901"/>
                <a:gd name="connsiteY11" fmla="*/ 1233015 h 1398799"/>
                <a:gd name="connsiteX12" fmla="*/ 170964 w 3522901"/>
                <a:gd name="connsiteY12" fmla="*/ 1233015 h 1398799"/>
                <a:gd name="connsiteX13" fmla="*/ 217591 w 3522901"/>
                <a:gd name="connsiteY13" fmla="*/ 1220063 h 1398799"/>
                <a:gd name="connsiteX14" fmla="*/ 220181 w 3522901"/>
                <a:gd name="connsiteY14" fmla="*/ 1176027 h 1398799"/>
                <a:gd name="connsiteX15" fmla="*/ 341929 w 3522901"/>
                <a:gd name="connsiteY15" fmla="*/ 1176027 h 1398799"/>
                <a:gd name="connsiteX16" fmla="*/ 347110 w 3522901"/>
                <a:gd name="connsiteY16" fmla="*/ 1150123 h 1398799"/>
                <a:gd name="connsiteX17" fmla="*/ 430001 w 3522901"/>
                <a:gd name="connsiteY17" fmla="*/ 1150123 h 1398799"/>
                <a:gd name="connsiteX18" fmla="*/ 430001 w 3522901"/>
                <a:gd name="connsiteY18" fmla="*/ 1134581 h 1398799"/>
                <a:gd name="connsiteX19" fmla="*/ 463676 w 3522901"/>
                <a:gd name="connsiteY19" fmla="*/ 1134581 h 1398799"/>
                <a:gd name="connsiteX20" fmla="*/ 463676 w 3522901"/>
                <a:gd name="connsiteY20" fmla="*/ 1103497 h 1398799"/>
                <a:gd name="connsiteX21" fmla="*/ 536206 w 3522901"/>
                <a:gd name="connsiteY21" fmla="*/ 1098316 h 1398799"/>
                <a:gd name="connsiteX22" fmla="*/ 536206 w 3522901"/>
                <a:gd name="connsiteY22" fmla="*/ 1090545 h 1398799"/>
                <a:gd name="connsiteX23" fmla="*/ 564700 w 3522901"/>
                <a:gd name="connsiteY23" fmla="*/ 1090545 h 1398799"/>
                <a:gd name="connsiteX24" fmla="*/ 564700 w 3522901"/>
                <a:gd name="connsiteY24" fmla="*/ 1072412 h 1398799"/>
                <a:gd name="connsiteX25" fmla="*/ 613917 w 3522901"/>
                <a:gd name="connsiteY25" fmla="*/ 1077593 h 1398799"/>
                <a:gd name="connsiteX26" fmla="*/ 621689 w 3522901"/>
                <a:gd name="connsiteY26" fmla="*/ 1056870 h 1398799"/>
                <a:gd name="connsiteX27" fmla="*/ 650183 w 3522901"/>
                <a:gd name="connsiteY27" fmla="*/ 1056870 h 1398799"/>
                <a:gd name="connsiteX28" fmla="*/ 650183 w 3522901"/>
                <a:gd name="connsiteY28" fmla="*/ 1028376 h 1398799"/>
                <a:gd name="connsiteX29" fmla="*/ 758978 w 3522901"/>
                <a:gd name="connsiteY29" fmla="*/ 1023195 h 1398799"/>
                <a:gd name="connsiteX30" fmla="*/ 758978 w 3522901"/>
                <a:gd name="connsiteY30" fmla="*/ 1012834 h 1398799"/>
                <a:gd name="connsiteX31" fmla="*/ 831508 w 3522901"/>
                <a:gd name="connsiteY31" fmla="*/ 1015424 h 1398799"/>
                <a:gd name="connsiteX32" fmla="*/ 834099 w 3522901"/>
                <a:gd name="connsiteY32" fmla="*/ 1005063 h 1398799"/>
                <a:gd name="connsiteX33" fmla="*/ 950665 w 3522901"/>
                <a:gd name="connsiteY33" fmla="*/ 1005063 h 1398799"/>
                <a:gd name="connsiteX34" fmla="*/ 950665 w 3522901"/>
                <a:gd name="connsiteY34" fmla="*/ 994701 h 1398799"/>
                <a:gd name="connsiteX35" fmla="*/ 989521 w 3522901"/>
                <a:gd name="connsiteY35" fmla="*/ 994701 h 1398799"/>
                <a:gd name="connsiteX36" fmla="*/ 997292 w 3522901"/>
                <a:gd name="connsiteY36" fmla="*/ 945484 h 1398799"/>
                <a:gd name="connsiteX37" fmla="*/ 1020605 w 3522901"/>
                <a:gd name="connsiteY37" fmla="*/ 942894 h 1398799"/>
                <a:gd name="connsiteX38" fmla="*/ 1020605 w 3522901"/>
                <a:gd name="connsiteY38" fmla="*/ 929942 h 1398799"/>
                <a:gd name="connsiteX39" fmla="*/ 1090545 w 3522901"/>
                <a:gd name="connsiteY39" fmla="*/ 929942 h 1398799"/>
                <a:gd name="connsiteX40" fmla="*/ 1090545 w 3522901"/>
                <a:gd name="connsiteY40" fmla="*/ 906629 h 1398799"/>
                <a:gd name="connsiteX41" fmla="*/ 1121630 w 3522901"/>
                <a:gd name="connsiteY41" fmla="*/ 904038 h 1398799"/>
                <a:gd name="connsiteX42" fmla="*/ 1129401 w 3522901"/>
                <a:gd name="connsiteY42" fmla="*/ 880725 h 1398799"/>
                <a:gd name="connsiteX43" fmla="*/ 1144943 w 3522901"/>
                <a:gd name="connsiteY43" fmla="*/ 880725 h 1398799"/>
                <a:gd name="connsiteX44" fmla="*/ 1147533 w 3522901"/>
                <a:gd name="connsiteY44" fmla="*/ 852231 h 1398799"/>
                <a:gd name="connsiteX45" fmla="*/ 1235606 w 3522901"/>
                <a:gd name="connsiteY45" fmla="*/ 849641 h 1398799"/>
                <a:gd name="connsiteX46" fmla="*/ 1271871 w 3522901"/>
                <a:gd name="connsiteY46" fmla="*/ 826327 h 1398799"/>
                <a:gd name="connsiteX47" fmla="*/ 1328859 w 3522901"/>
                <a:gd name="connsiteY47" fmla="*/ 823737 h 1398799"/>
                <a:gd name="connsiteX48" fmla="*/ 1331449 w 3522901"/>
                <a:gd name="connsiteY48" fmla="*/ 782291 h 1398799"/>
                <a:gd name="connsiteX49" fmla="*/ 1406570 w 3522901"/>
                <a:gd name="connsiteY49" fmla="*/ 790062 h 1398799"/>
                <a:gd name="connsiteX50" fmla="*/ 1414341 w 3522901"/>
                <a:gd name="connsiteY50" fmla="*/ 769339 h 1398799"/>
                <a:gd name="connsiteX51" fmla="*/ 1515366 w 3522901"/>
                <a:gd name="connsiteY51" fmla="*/ 777110 h 1398799"/>
                <a:gd name="connsiteX52" fmla="*/ 1515366 w 3522901"/>
                <a:gd name="connsiteY52" fmla="*/ 758978 h 1398799"/>
                <a:gd name="connsiteX53" fmla="*/ 1536089 w 3522901"/>
                <a:gd name="connsiteY53" fmla="*/ 758978 h 1398799"/>
                <a:gd name="connsiteX54" fmla="*/ 1541269 w 3522901"/>
                <a:gd name="connsiteY54" fmla="*/ 720122 h 1398799"/>
                <a:gd name="connsiteX55" fmla="*/ 1551631 w 3522901"/>
                <a:gd name="connsiteY55" fmla="*/ 720122 h 1398799"/>
                <a:gd name="connsiteX56" fmla="*/ 1551631 w 3522901"/>
                <a:gd name="connsiteY56" fmla="*/ 707170 h 1398799"/>
                <a:gd name="connsiteX57" fmla="*/ 1691511 w 3522901"/>
                <a:gd name="connsiteY57" fmla="*/ 707170 h 1398799"/>
                <a:gd name="connsiteX58" fmla="*/ 1694101 w 3522901"/>
                <a:gd name="connsiteY58" fmla="*/ 673496 h 1398799"/>
                <a:gd name="connsiteX59" fmla="*/ 1766631 w 3522901"/>
                <a:gd name="connsiteY59" fmla="*/ 673496 h 1398799"/>
                <a:gd name="connsiteX60" fmla="*/ 1766631 w 3522901"/>
                <a:gd name="connsiteY60" fmla="*/ 593194 h 1398799"/>
                <a:gd name="connsiteX61" fmla="*/ 1846933 w 3522901"/>
                <a:gd name="connsiteY61" fmla="*/ 593194 h 1398799"/>
                <a:gd name="connsiteX62" fmla="*/ 1846933 w 3522901"/>
                <a:gd name="connsiteY62" fmla="*/ 551748 h 1398799"/>
                <a:gd name="connsiteX63" fmla="*/ 1888379 w 3522901"/>
                <a:gd name="connsiteY63" fmla="*/ 554339 h 1398799"/>
                <a:gd name="connsiteX64" fmla="*/ 1893559 w 3522901"/>
                <a:gd name="connsiteY64" fmla="*/ 536206 h 1398799"/>
                <a:gd name="connsiteX65" fmla="*/ 1942776 w 3522901"/>
                <a:gd name="connsiteY65" fmla="*/ 536206 h 1398799"/>
                <a:gd name="connsiteX66" fmla="*/ 1940186 w 3522901"/>
                <a:gd name="connsiteY66" fmla="*/ 512893 h 1398799"/>
                <a:gd name="connsiteX67" fmla="*/ 1958319 w 3522901"/>
                <a:gd name="connsiteY67" fmla="*/ 512893 h 1398799"/>
                <a:gd name="connsiteX68" fmla="*/ 1958319 w 3522901"/>
                <a:gd name="connsiteY68" fmla="*/ 512893 h 1398799"/>
                <a:gd name="connsiteX69" fmla="*/ 1960909 w 3522901"/>
                <a:gd name="connsiteY69" fmla="*/ 486989 h 1398799"/>
                <a:gd name="connsiteX70" fmla="*/ 2020487 w 3522901"/>
                <a:gd name="connsiteY70" fmla="*/ 486989 h 1398799"/>
                <a:gd name="connsiteX71" fmla="*/ 2020487 w 3522901"/>
                <a:gd name="connsiteY71" fmla="*/ 458495 h 1398799"/>
                <a:gd name="connsiteX72" fmla="*/ 2087837 w 3522901"/>
                <a:gd name="connsiteY72" fmla="*/ 450724 h 1398799"/>
                <a:gd name="connsiteX73" fmla="*/ 2087837 w 3522901"/>
                <a:gd name="connsiteY73" fmla="*/ 427411 h 1398799"/>
                <a:gd name="connsiteX74" fmla="*/ 2194042 w 3522901"/>
                <a:gd name="connsiteY74" fmla="*/ 427411 h 1398799"/>
                <a:gd name="connsiteX75" fmla="*/ 2199223 w 3522901"/>
                <a:gd name="connsiteY75" fmla="*/ 404097 h 1398799"/>
                <a:gd name="connsiteX76" fmla="*/ 2365006 w 3522901"/>
                <a:gd name="connsiteY76" fmla="*/ 401507 h 1398799"/>
                <a:gd name="connsiteX77" fmla="*/ 2362416 w 3522901"/>
                <a:gd name="connsiteY77" fmla="*/ 373012 h 1398799"/>
                <a:gd name="connsiteX78" fmla="*/ 2497115 w 3522901"/>
                <a:gd name="connsiteY78" fmla="*/ 370423 h 1398799"/>
                <a:gd name="connsiteX79" fmla="*/ 2499706 w 3522901"/>
                <a:gd name="connsiteY79" fmla="*/ 349700 h 1398799"/>
                <a:gd name="connsiteX80" fmla="*/ 2530790 w 3522901"/>
                <a:gd name="connsiteY80" fmla="*/ 347109 h 1398799"/>
                <a:gd name="connsiteX81" fmla="*/ 2541151 w 3522901"/>
                <a:gd name="connsiteY81" fmla="*/ 321206 h 1398799"/>
                <a:gd name="connsiteX82" fmla="*/ 2561874 w 3522901"/>
                <a:gd name="connsiteY82" fmla="*/ 321206 h 1398799"/>
                <a:gd name="connsiteX83" fmla="*/ 2559284 w 3522901"/>
                <a:gd name="connsiteY83" fmla="*/ 284940 h 1398799"/>
                <a:gd name="connsiteX84" fmla="*/ 2616272 w 3522901"/>
                <a:gd name="connsiteY84" fmla="*/ 290121 h 1398799"/>
                <a:gd name="connsiteX85" fmla="*/ 2616272 w 3522901"/>
                <a:gd name="connsiteY85" fmla="*/ 264217 h 1398799"/>
                <a:gd name="connsiteX86" fmla="*/ 2636995 w 3522901"/>
                <a:gd name="connsiteY86" fmla="*/ 264217 h 1398799"/>
                <a:gd name="connsiteX87" fmla="*/ 2639585 w 3522901"/>
                <a:gd name="connsiteY87" fmla="*/ 233133 h 1398799"/>
                <a:gd name="connsiteX88" fmla="*/ 2725068 w 3522901"/>
                <a:gd name="connsiteY88" fmla="*/ 227952 h 1398799"/>
                <a:gd name="connsiteX89" fmla="*/ 2725068 w 3522901"/>
                <a:gd name="connsiteY89" fmla="*/ 183916 h 1398799"/>
                <a:gd name="connsiteX90" fmla="*/ 2826092 w 3522901"/>
                <a:gd name="connsiteY90" fmla="*/ 178735 h 1398799"/>
                <a:gd name="connsiteX91" fmla="*/ 2833863 w 3522901"/>
                <a:gd name="connsiteY91" fmla="*/ 137289 h 1398799"/>
                <a:gd name="connsiteX92" fmla="*/ 3105852 w 3522901"/>
                <a:gd name="connsiteY92" fmla="*/ 129518 h 1398799"/>
                <a:gd name="connsiteX93" fmla="*/ 3105852 w 3522901"/>
                <a:gd name="connsiteY93" fmla="*/ 108795 h 1398799"/>
                <a:gd name="connsiteX94" fmla="*/ 3173201 w 3522901"/>
                <a:gd name="connsiteY94" fmla="*/ 106205 h 1398799"/>
                <a:gd name="connsiteX95" fmla="*/ 3178382 w 3522901"/>
                <a:gd name="connsiteY95" fmla="*/ 51807 h 1398799"/>
                <a:gd name="connsiteX96" fmla="*/ 3463323 w 3522901"/>
                <a:gd name="connsiteY96" fmla="*/ 46627 h 1398799"/>
                <a:gd name="connsiteX97" fmla="*/ 3476274 w 3522901"/>
                <a:gd name="connsiteY97" fmla="*/ 2590 h 1398799"/>
                <a:gd name="connsiteX98" fmla="*/ 3522901 w 3522901"/>
                <a:gd name="connsiteY98" fmla="*/ 0 h 1398799"/>
                <a:gd name="connsiteX0" fmla="*/ 0 w 3533263"/>
                <a:gd name="connsiteY0" fmla="*/ 1393618 h 1398799"/>
                <a:gd name="connsiteX1" fmla="*/ 44037 w 3533263"/>
                <a:gd name="connsiteY1" fmla="*/ 1398799 h 1398799"/>
                <a:gd name="connsiteX2" fmla="*/ 49218 w 3533263"/>
                <a:gd name="connsiteY2" fmla="*/ 1378076 h 1398799"/>
                <a:gd name="connsiteX3" fmla="*/ 64760 w 3533263"/>
                <a:gd name="connsiteY3" fmla="*/ 1383257 h 1398799"/>
                <a:gd name="connsiteX4" fmla="*/ 62170 w 3533263"/>
                <a:gd name="connsiteY4" fmla="*/ 1334040 h 1398799"/>
                <a:gd name="connsiteX5" fmla="*/ 80302 w 3533263"/>
                <a:gd name="connsiteY5" fmla="*/ 1328859 h 1398799"/>
                <a:gd name="connsiteX6" fmla="*/ 82892 w 3533263"/>
                <a:gd name="connsiteY6" fmla="*/ 1292594 h 1398799"/>
                <a:gd name="connsiteX7" fmla="*/ 111387 w 3533263"/>
                <a:gd name="connsiteY7" fmla="*/ 1300365 h 1398799"/>
                <a:gd name="connsiteX8" fmla="*/ 111387 w 3533263"/>
                <a:gd name="connsiteY8" fmla="*/ 1253738 h 1398799"/>
                <a:gd name="connsiteX9" fmla="*/ 142471 w 3533263"/>
                <a:gd name="connsiteY9" fmla="*/ 1253738 h 1398799"/>
                <a:gd name="connsiteX10" fmla="*/ 142471 w 3533263"/>
                <a:gd name="connsiteY10" fmla="*/ 1230425 h 1398799"/>
                <a:gd name="connsiteX11" fmla="*/ 181326 w 3533263"/>
                <a:gd name="connsiteY11" fmla="*/ 1233015 h 1398799"/>
                <a:gd name="connsiteX12" fmla="*/ 181326 w 3533263"/>
                <a:gd name="connsiteY12" fmla="*/ 1233015 h 1398799"/>
                <a:gd name="connsiteX13" fmla="*/ 227953 w 3533263"/>
                <a:gd name="connsiteY13" fmla="*/ 1220063 h 1398799"/>
                <a:gd name="connsiteX14" fmla="*/ 230543 w 3533263"/>
                <a:gd name="connsiteY14" fmla="*/ 1176027 h 1398799"/>
                <a:gd name="connsiteX15" fmla="*/ 352291 w 3533263"/>
                <a:gd name="connsiteY15" fmla="*/ 1176027 h 1398799"/>
                <a:gd name="connsiteX16" fmla="*/ 357472 w 3533263"/>
                <a:gd name="connsiteY16" fmla="*/ 1150123 h 1398799"/>
                <a:gd name="connsiteX17" fmla="*/ 440363 w 3533263"/>
                <a:gd name="connsiteY17" fmla="*/ 1150123 h 1398799"/>
                <a:gd name="connsiteX18" fmla="*/ 440363 w 3533263"/>
                <a:gd name="connsiteY18" fmla="*/ 1134581 h 1398799"/>
                <a:gd name="connsiteX19" fmla="*/ 474038 w 3533263"/>
                <a:gd name="connsiteY19" fmla="*/ 1134581 h 1398799"/>
                <a:gd name="connsiteX20" fmla="*/ 474038 w 3533263"/>
                <a:gd name="connsiteY20" fmla="*/ 1103497 h 1398799"/>
                <a:gd name="connsiteX21" fmla="*/ 546568 w 3533263"/>
                <a:gd name="connsiteY21" fmla="*/ 1098316 h 1398799"/>
                <a:gd name="connsiteX22" fmla="*/ 546568 w 3533263"/>
                <a:gd name="connsiteY22" fmla="*/ 1090545 h 1398799"/>
                <a:gd name="connsiteX23" fmla="*/ 575062 w 3533263"/>
                <a:gd name="connsiteY23" fmla="*/ 1090545 h 1398799"/>
                <a:gd name="connsiteX24" fmla="*/ 575062 w 3533263"/>
                <a:gd name="connsiteY24" fmla="*/ 1072412 h 1398799"/>
                <a:gd name="connsiteX25" fmla="*/ 624279 w 3533263"/>
                <a:gd name="connsiteY25" fmla="*/ 1077593 h 1398799"/>
                <a:gd name="connsiteX26" fmla="*/ 632051 w 3533263"/>
                <a:gd name="connsiteY26" fmla="*/ 1056870 h 1398799"/>
                <a:gd name="connsiteX27" fmla="*/ 660545 w 3533263"/>
                <a:gd name="connsiteY27" fmla="*/ 1056870 h 1398799"/>
                <a:gd name="connsiteX28" fmla="*/ 660545 w 3533263"/>
                <a:gd name="connsiteY28" fmla="*/ 1028376 h 1398799"/>
                <a:gd name="connsiteX29" fmla="*/ 769340 w 3533263"/>
                <a:gd name="connsiteY29" fmla="*/ 1023195 h 1398799"/>
                <a:gd name="connsiteX30" fmla="*/ 769340 w 3533263"/>
                <a:gd name="connsiteY30" fmla="*/ 1012834 h 1398799"/>
                <a:gd name="connsiteX31" fmla="*/ 841870 w 3533263"/>
                <a:gd name="connsiteY31" fmla="*/ 1015424 h 1398799"/>
                <a:gd name="connsiteX32" fmla="*/ 844461 w 3533263"/>
                <a:gd name="connsiteY32" fmla="*/ 1005063 h 1398799"/>
                <a:gd name="connsiteX33" fmla="*/ 961027 w 3533263"/>
                <a:gd name="connsiteY33" fmla="*/ 1005063 h 1398799"/>
                <a:gd name="connsiteX34" fmla="*/ 961027 w 3533263"/>
                <a:gd name="connsiteY34" fmla="*/ 994701 h 1398799"/>
                <a:gd name="connsiteX35" fmla="*/ 999883 w 3533263"/>
                <a:gd name="connsiteY35" fmla="*/ 994701 h 1398799"/>
                <a:gd name="connsiteX36" fmla="*/ 1007654 w 3533263"/>
                <a:gd name="connsiteY36" fmla="*/ 945484 h 1398799"/>
                <a:gd name="connsiteX37" fmla="*/ 1030967 w 3533263"/>
                <a:gd name="connsiteY37" fmla="*/ 942894 h 1398799"/>
                <a:gd name="connsiteX38" fmla="*/ 1030967 w 3533263"/>
                <a:gd name="connsiteY38" fmla="*/ 929942 h 1398799"/>
                <a:gd name="connsiteX39" fmla="*/ 1100907 w 3533263"/>
                <a:gd name="connsiteY39" fmla="*/ 929942 h 1398799"/>
                <a:gd name="connsiteX40" fmla="*/ 1100907 w 3533263"/>
                <a:gd name="connsiteY40" fmla="*/ 906629 h 1398799"/>
                <a:gd name="connsiteX41" fmla="*/ 1131992 w 3533263"/>
                <a:gd name="connsiteY41" fmla="*/ 904038 h 1398799"/>
                <a:gd name="connsiteX42" fmla="*/ 1139763 w 3533263"/>
                <a:gd name="connsiteY42" fmla="*/ 880725 h 1398799"/>
                <a:gd name="connsiteX43" fmla="*/ 1155305 w 3533263"/>
                <a:gd name="connsiteY43" fmla="*/ 880725 h 1398799"/>
                <a:gd name="connsiteX44" fmla="*/ 1157895 w 3533263"/>
                <a:gd name="connsiteY44" fmla="*/ 852231 h 1398799"/>
                <a:gd name="connsiteX45" fmla="*/ 1245968 w 3533263"/>
                <a:gd name="connsiteY45" fmla="*/ 849641 h 1398799"/>
                <a:gd name="connsiteX46" fmla="*/ 1282233 w 3533263"/>
                <a:gd name="connsiteY46" fmla="*/ 826327 h 1398799"/>
                <a:gd name="connsiteX47" fmla="*/ 1339221 w 3533263"/>
                <a:gd name="connsiteY47" fmla="*/ 823737 h 1398799"/>
                <a:gd name="connsiteX48" fmla="*/ 1341811 w 3533263"/>
                <a:gd name="connsiteY48" fmla="*/ 782291 h 1398799"/>
                <a:gd name="connsiteX49" fmla="*/ 1416932 w 3533263"/>
                <a:gd name="connsiteY49" fmla="*/ 790062 h 1398799"/>
                <a:gd name="connsiteX50" fmla="*/ 1424703 w 3533263"/>
                <a:gd name="connsiteY50" fmla="*/ 769339 h 1398799"/>
                <a:gd name="connsiteX51" fmla="*/ 1525728 w 3533263"/>
                <a:gd name="connsiteY51" fmla="*/ 777110 h 1398799"/>
                <a:gd name="connsiteX52" fmla="*/ 1525728 w 3533263"/>
                <a:gd name="connsiteY52" fmla="*/ 758978 h 1398799"/>
                <a:gd name="connsiteX53" fmla="*/ 1546451 w 3533263"/>
                <a:gd name="connsiteY53" fmla="*/ 758978 h 1398799"/>
                <a:gd name="connsiteX54" fmla="*/ 1551631 w 3533263"/>
                <a:gd name="connsiteY54" fmla="*/ 720122 h 1398799"/>
                <a:gd name="connsiteX55" fmla="*/ 1561993 w 3533263"/>
                <a:gd name="connsiteY55" fmla="*/ 720122 h 1398799"/>
                <a:gd name="connsiteX56" fmla="*/ 1561993 w 3533263"/>
                <a:gd name="connsiteY56" fmla="*/ 707170 h 1398799"/>
                <a:gd name="connsiteX57" fmla="*/ 1701873 w 3533263"/>
                <a:gd name="connsiteY57" fmla="*/ 707170 h 1398799"/>
                <a:gd name="connsiteX58" fmla="*/ 1704463 w 3533263"/>
                <a:gd name="connsiteY58" fmla="*/ 673496 h 1398799"/>
                <a:gd name="connsiteX59" fmla="*/ 1776993 w 3533263"/>
                <a:gd name="connsiteY59" fmla="*/ 673496 h 1398799"/>
                <a:gd name="connsiteX60" fmla="*/ 1776993 w 3533263"/>
                <a:gd name="connsiteY60" fmla="*/ 593194 h 1398799"/>
                <a:gd name="connsiteX61" fmla="*/ 1857295 w 3533263"/>
                <a:gd name="connsiteY61" fmla="*/ 593194 h 1398799"/>
                <a:gd name="connsiteX62" fmla="*/ 1857295 w 3533263"/>
                <a:gd name="connsiteY62" fmla="*/ 551748 h 1398799"/>
                <a:gd name="connsiteX63" fmla="*/ 1898741 w 3533263"/>
                <a:gd name="connsiteY63" fmla="*/ 554339 h 1398799"/>
                <a:gd name="connsiteX64" fmla="*/ 1903921 w 3533263"/>
                <a:gd name="connsiteY64" fmla="*/ 536206 h 1398799"/>
                <a:gd name="connsiteX65" fmla="*/ 1953138 w 3533263"/>
                <a:gd name="connsiteY65" fmla="*/ 536206 h 1398799"/>
                <a:gd name="connsiteX66" fmla="*/ 1950548 w 3533263"/>
                <a:gd name="connsiteY66" fmla="*/ 512893 h 1398799"/>
                <a:gd name="connsiteX67" fmla="*/ 1968681 w 3533263"/>
                <a:gd name="connsiteY67" fmla="*/ 512893 h 1398799"/>
                <a:gd name="connsiteX68" fmla="*/ 1968681 w 3533263"/>
                <a:gd name="connsiteY68" fmla="*/ 512893 h 1398799"/>
                <a:gd name="connsiteX69" fmla="*/ 1971271 w 3533263"/>
                <a:gd name="connsiteY69" fmla="*/ 486989 h 1398799"/>
                <a:gd name="connsiteX70" fmla="*/ 2030849 w 3533263"/>
                <a:gd name="connsiteY70" fmla="*/ 486989 h 1398799"/>
                <a:gd name="connsiteX71" fmla="*/ 2030849 w 3533263"/>
                <a:gd name="connsiteY71" fmla="*/ 458495 h 1398799"/>
                <a:gd name="connsiteX72" fmla="*/ 2098199 w 3533263"/>
                <a:gd name="connsiteY72" fmla="*/ 450724 h 1398799"/>
                <a:gd name="connsiteX73" fmla="*/ 2098199 w 3533263"/>
                <a:gd name="connsiteY73" fmla="*/ 427411 h 1398799"/>
                <a:gd name="connsiteX74" fmla="*/ 2204404 w 3533263"/>
                <a:gd name="connsiteY74" fmla="*/ 427411 h 1398799"/>
                <a:gd name="connsiteX75" fmla="*/ 2209585 w 3533263"/>
                <a:gd name="connsiteY75" fmla="*/ 404097 h 1398799"/>
                <a:gd name="connsiteX76" fmla="*/ 2375368 w 3533263"/>
                <a:gd name="connsiteY76" fmla="*/ 401507 h 1398799"/>
                <a:gd name="connsiteX77" fmla="*/ 2372778 w 3533263"/>
                <a:gd name="connsiteY77" fmla="*/ 373012 h 1398799"/>
                <a:gd name="connsiteX78" fmla="*/ 2507477 w 3533263"/>
                <a:gd name="connsiteY78" fmla="*/ 370423 h 1398799"/>
                <a:gd name="connsiteX79" fmla="*/ 2510068 w 3533263"/>
                <a:gd name="connsiteY79" fmla="*/ 349700 h 1398799"/>
                <a:gd name="connsiteX80" fmla="*/ 2541152 w 3533263"/>
                <a:gd name="connsiteY80" fmla="*/ 347109 h 1398799"/>
                <a:gd name="connsiteX81" fmla="*/ 2551513 w 3533263"/>
                <a:gd name="connsiteY81" fmla="*/ 321206 h 1398799"/>
                <a:gd name="connsiteX82" fmla="*/ 2572236 w 3533263"/>
                <a:gd name="connsiteY82" fmla="*/ 321206 h 1398799"/>
                <a:gd name="connsiteX83" fmla="*/ 2569646 w 3533263"/>
                <a:gd name="connsiteY83" fmla="*/ 284940 h 1398799"/>
                <a:gd name="connsiteX84" fmla="*/ 2626634 w 3533263"/>
                <a:gd name="connsiteY84" fmla="*/ 290121 h 1398799"/>
                <a:gd name="connsiteX85" fmla="*/ 2626634 w 3533263"/>
                <a:gd name="connsiteY85" fmla="*/ 264217 h 1398799"/>
                <a:gd name="connsiteX86" fmla="*/ 2647357 w 3533263"/>
                <a:gd name="connsiteY86" fmla="*/ 264217 h 1398799"/>
                <a:gd name="connsiteX87" fmla="*/ 2649947 w 3533263"/>
                <a:gd name="connsiteY87" fmla="*/ 233133 h 1398799"/>
                <a:gd name="connsiteX88" fmla="*/ 2735430 w 3533263"/>
                <a:gd name="connsiteY88" fmla="*/ 227952 h 1398799"/>
                <a:gd name="connsiteX89" fmla="*/ 2735430 w 3533263"/>
                <a:gd name="connsiteY89" fmla="*/ 183916 h 1398799"/>
                <a:gd name="connsiteX90" fmla="*/ 2836454 w 3533263"/>
                <a:gd name="connsiteY90" fmla="*/ 178735 h 1398799"/>
                <a:gd name="connsiteX91" fmla="*/ 2844225 w 3533263"/>
                <a:gd name="connsiteY91" fmla="*/ 137289 h 1398799"/>
                <a:gd name="connsiteX92" fmla="*/ 3116214 w 3533263"/>
                <a:gd name="connsiteY92" fmla="*/ 129518 h 1398799"/>
                <a:gd name="connsiteX93" fmla="*/ 3116214 w 3533263"/>
                <a:gd name="connsiteY93" fmla="*/ 108795 h 1398799"/>
                <a:gd name="connsiteX94" fmla="*/ 3183563 w 3533263"/>
                <a:gd name="connsiteY94" fmla="*/ 106205 h 1398799"/>
                <a:gd name="connsiteX95" fmla="*/ 3188744 w 3533263"/>
                <a:gd name="connsiteY95" fmla="*/ 51807 h 1398799"/>
                <a:gd name="connsiteX96" fmla="*/ 3473685 w 3533263"/>
                <a:gd name="connsiteY96" fmla="*/ 46627 h 1398799"/>
                <a:gd name="connsiteX97" fmla="*/ 3486636 w 3533263"/>
                <a:gd name="connsiteY97" fmla="*/ 2590 h 1398799"/>
                <a:gd name="connsiteX98" fmla="*/ 3533263 w 3533263"/>
                <a:gd name="connsiteY98" fmla="*/ 0 h 1398799"/>
                <a:gd name="connsiteX0" fmla="*/ 0 w 3533263"/>
                <a:gd name="connsiteY0" fmla="*/ 1393618 h 1398799"/>
                <a:gd name="connsiteX1" fmla="*/ 44037 w 3533263"/>
                <a:gd name="connsiteY1" fmla="*/ 1398799 h 1398799"/>
                <a:gd name="connsiteX2" fmla="*/ 49218 w 3533263"/>
                <a:gd name="connsiteY2" fmla="*/ 1378076 h 1398799"/>
                <a:gd name="connsiteX3" fmla="*/ 64760 w 3533263"/>
                <a:gd name="connsiteY3" fmla="*/ 1383257 h 1398799"/>
                <a:gd name="connsiteX4" fmla="*/ 62170 w 3533263"/>
                <a:gd name="connsiteY4" fmla="*/ 1334040 h 1398799"/>
                <a:gd name="connsiteX5" fmla="*/ 80302 w 3533263"/>
                <a:gd name="connsiteY5" fmla="*/ 1328859 h 1398799"/>
                <a:gd name="connsiteX6" fmla="*/ 82892 w 3533263"/>
                <a:gd name="connsiteY6" fmla="*/ 1292594 h 1398799"/>
                <a:gd name="connsiteX7" fmla="*/ 111387 w 3533263"/>
                <a:gd name="connsiteY7" fmla="*/ 1300365 h 1398799"/>
                <a:gd name="connsiteX8" fmla="*/ 111387 w 3533263"/>
                <a:gd name="connsiteY8" fmla="*/ 1253738 h 1398799"/>
                <a:gd name="connsiteX9" fmla="*/ 142471 w 3533263"/>
                <a:gd name="connsiteY9" fmla="*/ 1253738 h 1398799"/>
                <a:gd name="connsiteX10" fmla="*/ 142471 w 3533263"/>
                <a:gd name="connsiteY10" fmla="*/ 1230425 h 1398799"/>
                <a:gd name="connsiteX11" fmla="*/ 181326 w 3533263"/>
                <a:gd name="connsiteY11" fmla="*/ 1233015 h 1398799"/>
                <a:gd name="connsiteX12" fmla="*/ 181326 w 3533263"/>
                <a:gd name="connsiteY12" fmla="*/ 1233015 h 1398799"/>
                <a:gd name="connsiteX13" fmla="*/ 227953 w 3533263"/>
                <a:gd name="connsiteY13" fmla="*/ 1220063 h 1398799"/>
                <a:gd name="connsiteX14" fmla="*/ 230543 w 3533263"/>
                <a:gd name="connsiteY14" fmla="*/ 1176027 h 1398799"/>
                <a:gd name="connsiteX15" fmla="*/ 352291 w 3533263"/>
                <a:gd name="connsiteY15" fmla="*/ 1176027 h 1398799"/>
                <a:gd name="connsiteX16" fmla="*/ 357472 w 3533263"/>
                <a:gd name="connsiteY16" fmla="*/ 1150123 h 1398799"/>
                <a:gd name="connsiteX17" fmla="*/ 440363 w 3533263"/>
                <a:gd name="connsiteY17" fmla="*/ 1150123 h 1398799"/>
                <a:gd name="connsiteX18" fmla="*/ 440363 w 3533263"/>
                <a:gd name="connsiteY18" fmla="*/ 1134581 h 1398799"/>
                <a:gd name="connsiteX19" fmla="*/ 474038 w 3533263"/>
                <a:gd name="connsiteY19" fmla="*/ 1134581 h 1398799"/>
                <a:gd name="connsiteX20" fmla="*/ 474038 w 3533263"/>
                <a:gd name="connsiteY20" fmla="*/ 1103497 h 1398799"/>
                <a:gd name="connsiteX21" fmla="*/ 546568 w 3533263"/>
                <a:gd name="connsiteY21" fmla="*/ 1098316 h 1398799"/>
                <a:gd name="connsiteX22" fmla="*/ 546568 w 3533263"/>
                <a:gd name="connsiteY22" fmla="*/ 1090545 h 1398799"/>
                <a:gd name="connsiteX23" fmla="*/ 575062 w 3533263"/>
                <a:gd name="connsiteY23" fmla="*/ 1090545 h 1398799"/>
                <a:gd name="connsiteX24" fmla="*/ 575062 w 3533263"/>
                <a:gd name="connsiteY24" fmla="*/ 1072412 h 1398799"/>
                <a:gd name="connsiteX25" fmla="*/ 624279 w 3533263"/>
                <a:gd name="connsiteY25" fmla="*/ 1077593 h 1398799"/>
                <a:gd name="connsiteX26" fmla="*/ 632051 w 3533263"/>
                <a:gd name="connsiteY26" fmla="*/ 1056870 h 1398799"/>
                <a:gd name="connsiteX27" fmla="*/ 660545 w 3533263"/>
                <a:gd name="connsiteY27" fmla="*/ 1056870 h 1398799"/>
                <a:gd name="connsiteX28" fmla="*/ 660545 w 3533263"/>
                <a:gd name="connsiteY28" fmla="*/ 1028376 h 1398799"/>
                <a:gd name="connsiteX29" fmla="*/ 769340 w 3533263"/>
                <a:gd name="connsiteY29" fmla="*/ 1023195 h 1398799"/>
                <a:gd name="connsiteX30" fmla="*/ 769340 w 3533263"/>
                <a:gd name="connsiteY30" fmla="*/ 1012834 h 1398799"/>
                <a:gd name="connsiteX31" fmla="*/ 841870 w 3533263"/>
                <a:gd name="connsiteY31" fmla="*/ 1015424 h 1398799"/>
                <a:gd name="connsiteX32" fmla="*/ 844461 w 3533263"/>
                <a:gd name="connsiteY32" fmla="*/ 1005063 h 1398799"/>
                <a:gd name="connsiteX33" fmla="*/ 961027 w 3533263"/>
                <a:gd name="connsiteY33" fmla="*/ 1005063 h 1398799"/>
                <a:gd name="connsiteX34" fmla="*/ 961027 w 3533263"/>
                <a:gd name="connsiteY34" fmla="*/ 994701 h 1398799"/>
                <a:gd name="connsiteX35" fmla="*/ 999883 w 3533263"/>
                <a:gd name="connsiteY35" fmla="*/ 994701 h 1398799"/>
                <a:gd name="connsiteX36" fmla="*/ 1007654 w 3533263"/>
                <a:gd name="connsiteY36" fmla="*/ 945484 h 1398799"/>
                <a:gd name="connsiteX37" fmla="*/ 1030967 w 3533263"/>
                <a:gd name="connsiteY37" fmla="*/ 942894 h 1398799"/>
                <a:gd name="connsiteX38" fmla="*/ 1030967 w 3533263"/>
                <a:gd name="connsiteY38" fmla="*/ 929942 h 1398799"/>
                <a:gd name="connsiteX39" fmla="*/ 1100907 w 3533263"/>
                <a:gd name="connsiteY39" fmla="*/ 929942 h 1398799"/>
                <a:gd name="connsiteX40" fmla="*/ 1100907 w 3533263"/>
                <a:gd name="connsiteY40" fmla="*/ 906629 h 1398799"/>
                <a:gd name="connsiteX41" fmla="*/ 1131992 w 3533263"/>
                <a:gd name="connsiteY41" fmla="*/ 904038 h 1398799"/>
                <a:gd name="connsiteX42" fmla="*/ 1139763 w 3533263"/>
                <a:gd name="connsiteY42" fmla="*/ 880725 h 1398799"/>
                <a:gd name="connsiteX43" fmla="*/ 1155305 w 3533263"/>
                <a:gd name="connsiteY43" fmla="*/ 880725 h 1398799"/>
                <a:gd name="connsiteX44" fmla="*/ 1157895 w 3533263"/>
                <a:gd name="connsiteY44" fmla="*/ 852231 h 1398799"/>
                <a:gd name="connsiteX45" fmla="*/ 1245968 w 3533263"/>
                <a:gd name="connsiteY45" fmla="*/ 849641 h 1398799"/>
                <a:gd name="connsiteX46" fmla="*/ 1274613 w 3533263"/>
                <a:gd name="connsiteY46" fmla="*/ 816802 h 1398799"/>
                <a:gd name="connsiteX47" fmla="*/ 1339221 w 3533263"/>
                <a:gd name="connsiteY47" fmla="*/ 823737 h 1398799"/>
                <a:gd name="connsiteX48" fmla="*/ 1341811 w 3533263"/>
                <a:gd name="connsiteY48" fmla="*/ 782291 h 1398799"/>
                <a:gd name="connsiteX49" fmla="*/ 1416932 w 3533263"/>
                <a:gd name="connsiteY49" fmla="*/ 790062 h 1398799"/>
                <a:gd name="connsiteX50" fmla="*/ 1424703 w 3533263"/>
                <a:gd name="connsiteY50" fmla="*/ 769339 h 1398799"/>
                <a:gd name="connsiteX51" fmla="*/ 1525728 w 3533263"/>
                <a:gd name="connsiteY51" fmla="*/ 777110 h 1398799"/>
                <a:gd name="connsiteX52" fmla="*/ 1525728 w 3533263"/>
                <a:gd name="connsiteY52" fmla="*/ 758978 h 1398799"/>
                <a:gd name="connsiteX53" fmla="*/ 1546451 w 3533263"/>
                <a:gd name="connsiteY53" fmla="*/ 758978 h 1398799"/>
                <a:gd name="connsiteX54" fmla="*/ 1551631 w 3533263"/>
                <a:gd name="connsiteY54" fmla="*/ 720122 h 1398799"/>
                <a:gd name="connsiteX55" fmla="*/ 1561993 w 3533263"/>
                <a:gd name="connsiteY55" fmla="*/ 720122 h 1398799"/>
                <a:gd name="connsiteX56" fmla="*/ 1561993 w 3533263"/>
                <a:gd name="connsiteY56" fmla="*/ 707170 h 1398799"/>
                <a:gd name="connsiteX57" fmla="*/ 1701873 w 3533263"/>
                <a:gd name="connsiteY57" fmla="*/ 707170 h 1398799"/>
                <a:gd name="connsiteX58" fmla="*/ 1704463 w 3533263"/>
                <a:gd name="connsiteY58" fmla="*/ 673496 h 1398799"/>
                <a:gd name="connsiteX59" fmla="*/ 1776993 w 3533263"/>
                <a:gd name="connsiteY59" fmla="*/ 673496 h 1398799"/>
                <a:gd name="connsiteX60" fmla="*/ 1776993 w 3533263"/>
                <a:gd name="connsiteY60" fmla="*/ 593194 h 1398799"/>
                <a:gd name="connsiteX61" fmla="*/ 1857295 w 3533263"/>
                <a:gd name="connsiteY61" fmla="*/ 593194 h 1398799"/>
                <a:gd name="connsiteX62" fmla="*/ 1857295 w 3533263"/>
                <a:gd name="connsiteY62" fmla="*/ 551748 h 1398799"/>
                <a:gd name="connsiteX63" fmla="*/ 1898741 w 3533263"/>
                <a:gd name="connsiteY63" fmla="*/ 554339 h 1398799"/>
                <a:gd name="connsiteX64" fmla="*/ 1903921 w 3533263"/>
                <a:gd name="connsiteY64" fmla="*/ 536206 h 1398799"/>
                <a:gd name="connsiteX65" fmla="*/ 1953138 w 3533263"/>
                <a:gd name="connsiteY65" fmla="*/ 536206 h 1398799"/>
                <a:gd name="connsiteX66" fmla="*/ 1950548 w 3533263"/>
                <a:gd name="connsiteY66" fmla="*/ 512893 h 1398799"/>
                <a:gd name="connsiteX67" fmla="*/ 1968681 w 3533263"/>
                <a:gd name="connsiteY67" fmla="*/ 512893 h 1398799"/>
                <a:gd name="connsiteX68" fmla="*/ 1968681 w 3533263"/>
                <a:gd name="connsiteY68" fmla="*/ 512893 h 1398799"/>
                <a:gd name="connsiteX69" fmla="*/ 1971271 w 3533263"/>
                <a:gd name="connsiteY69" fmla="*/ 486989 h 1398799"/>
                <a:gd name="connsiteX70" fmla="*/ 2030849 w 3533263"/>
                <a:gd name="connsiteY70" fmla="*/ 486989 h 1398799"/>
                <a:gd name="connsiteX71" fmla="*/ 2030849 w 3533263"/>
                <a:gd name="connsiteY71" fmla="*/ 458495 h 1398799"/>
                <a:gd name="connsiteX72" fmla="*/ 2098199 w 3533263"/>
                <a:gd name="connsiteY72" fmla="*/ 450724 h 1398799"/>
                <a:gd name="connsiteX73" fmla="*/ 2098199 w 3533263"/>
                <a:gd name="connsiteY73" fmla="*/ 427411 h 1398799"/>
                <a:gd name="connsiteX74" fmla="*/ 2204404 w 3533263"/>
                <a:gd name="connsiteY74" fmla="*/ 427411 h 1398799"/>
                <a:gd name="connsiteX75" fmla="*/ 2209585 w 3533263"/>
                <a:gd name="connsiteY75" fmla="*/ 404097 h 1398799"/>
                <a:gd name="connsiteX76" fmla="*/ 2375368 w 3533263"/>
                <a:gd name="connsiteY76" fmla="*/ 401507 h 1398799"/>
                <a:gd name="connsiteX77" fmla="*/ 2372778 w 3533263"/>
                <a:gd name="connsiteY77" fmla="*/ 373012 h 1398799"/>
                <a:gd name="connsiteX78" fmla="*/ 2507477 w 3533263"/>
                <a:gd name="connsiteY78" fmla="*/ 370423 h 1398799"/>
                <a:gd name="connsiteX79" fmla="*/ 2510068 w 3533263"/>
                <a:gd name="connsiteY79" fmla="*/ 349700 h 1398799"/>
                <a:gd name="connsiteX80" fmla="*/ 2541152 w 3533263"/>
                <a:gd name="connsiteY80" fmla="*/ 347109 h 1398799"/>
                <a:gd name="connsiteX81" fmla="*/ 2551513 w 3533263"/>
                <a:gd name="connsiteY81" fmla="*/ 321206 h 1398799"/>
                <a:gd name="connsiteX82" fmla="*/ 2572236 w 3533263"/>
                <a:gd name="connsiteY82" fmla="*/ 321206 h 1398799"/>
                <a:gd name="connsiteX83" fmla="*/ 2569646 w 3533263"/>
                <a:gd name="connsiteY83" fmla="*/ 284940 h 1398799"/>
                <a:gd name="connsiteX84" fmla="*/ 2626634 w 3533263"/>
                <a:gd name="connsiteY84" fmla="*/ 290121 h 1398799"/>
                <a:gd name="connsiteX85" fmla="*/ 2626634 w 3533263"/>
                <a:gd name="connsiteY85" fmla="*/ 264217 h 1398799"/>
                <a:gd name="connsiteX86" fmla="*/ 2647357 w 3533263"/>
                <a:gd name="connsiteY86" fmla="*/ 264217 h 1398799"/>
                <a:gd name="connsiteX87" fmla="*/ 2649947 w 3533263"/>
                <a:gd name="connsiteY87" fmla="*/ 233133 h 1398799"/>
                <a:gd name="connsiteX88" fmla="*/ 2735430 w 3533263"/>
                <a:gd name="connsiteY88" fmla="*/ 227952 h 1398799"/>
                <a:gd name="connsiteX89" fmla="*/ 2735430 w 3533263"/>
                <a:gd name="connsiteY89" fmla="*/ 183916 h 1398799"/>
                <a:gd name="connsiteX90" fmla="*/ 2836454 w 3533263"/>
                <a:gd name="connsiteY90" fmla="*/ 178735 h 1398799"/>
                <a:gd name="connsiteX91" fmla="*/ 2844225 w 3533263"/>
                <a:gd name="connsiteY91" fmla="*/ 137289 h 1398799"/>
                <a:gd name="connsiteX92" fmla="*/ 3116214 w 3533263"/>
                <a:gd name="connsiteY92" fmla="*/ 129518 h 1398799"/>
                <a:gd name="connsiteX93" fmla="*/ 3116214 w 3533263"/>
                <a:gd name="connsiteY93" fmla="*/ 108795 h 1398799"/>
                <a:gd name="connsiteX94" fmla="*/ 3183563 w 3533263"/>
                <a:gd name="connsiteY94" fmla="*/ 106205 h 1398799"/>
                <a:gd name="connsiteX95" fmla="*/ 3188744 w 3533263"/>
                <a:gd name="connsiteY95" fmla="*/ 51807 h 1398799"/>
                <a:gd name="connsiteX96" fmla="*/ 3473685 w 3533263"/>
                <a:gd name="connsiteY96" fmla="*/ 46627 h 1398799"/>
                <a:gd name="connsiteX97" fmla="*/ 3486636 w 3533263"/>
                <a:gd name="connsiteY97" fmla="*/ 2590 h 1398799"/>
                <a:gd name="connsiteX98" fmla="*/ 3533263 w 3533263"/>
                <a:gd name="connsiteY98" fmla="*/ 0 h 1398799"/>
                <a:gd name="connsiteX0" fmla="*/ 0 w 3533263"/>
                <a:gd name="connsiteY0" fmla="*/ 1393618 h 1398799"/>
                <a:gd name="connsiteX1" fmla="*/ 44037 w 3533263"/>
                <a:gd name="connsiteY1" fmla="*/ 1398799 h 1398799"/>
                <a:gd name="connsiteX2" fmla="*/ 49218 w 3533263"/>
                <a:gd name="connsiteY2" fmla="*/ 1378076 h 1398799"/>
                <a:gd name="connsiteX3" fmla="*/ 64760 w 3533263"/>
                <a:gd name="connsiteY3" fmla="*/ 1383257 h 1398799"/>
                <a:gd name="connsiteX4" fmla="*/ 62170 w 3533263"/>
                <a:gd name="connsiteY4" fmla="*/ 1334040 h 1398799"/>
                <a:gd name="connsiteX5" fmla="*/ 80302 w 3533263"/>
                <a:gd name="connsiteY5" fmla="*/ 1328859 h 1398799"/>
                <a:gd name="connsiteX6" fmla="*/ 82892 w 3533263"/>
                <a:gd name="connsiteY6" fmla="*/ 1292594 h 1398799"/>
                <a:gd name="connsiteX7" fmla="*/ 111387 w 3533263"/>
                <a:gd name="connsiteY7" fmla="*/ 1300365 h 1398799"/>
                <a:gd name="connsiteX8" fmla="*/ 111387 w 3533263"/>
                <a:gd name="connsiteY8" fmla="*/ 1253738 h 1398799"/>
                <a:gd name="connsiteX9" fmla="*/ 142471 w 3533263"/>
                <a:gd name="connsiteY9" fmla="*/ 1253738 h 1398799"/>
                <a:gd name="connsiteX10" fmla="*/ 142471 w 3533263"/>
                <a:gd name="connsiteY10" fmla="*/ 1230425 h 1398799"/>
                <a:gd name="connsiteX11" fmla="*/ 181326 w 3533263"/>
                <a:gd name="connsiteY11" fmla="*/ 1233015 h 1398799"/>
                <a:gd name="connsiteX12" fmla="*/ 181326 w 3533263"/>
                <a:gd name="connsiteY12" fmla="*/ 1233015 h 1398799"/>
                <a:gd name="connsiteX13" fmla="*/ 201105 w 3533263"/>
                <a:gd name="connsiteY13" fmla="*/ 1227597 h 1398799"/>
                <a:gd name="connsiteX14" fmla="*/ 227953 w 3533263"/>
                <a:gd name="connsiteY14" fmla="*/ 1220063 h 1398799"/>
                <a:gd name="connsiteX15" fmla="*/ 230543 w 3533263"/>
                <a:gd name="connsiteY15" fmla="*/ 1176027 h 1398799"/>
                <a:gd name="connsiteX16" fmla="*/ 352291 w 3533263"/>
                <a:gd name="connsiteY16" fmla="*/ 1176027 h 1398799"/>
                <a:gd name="connsiteX17" fmla="*/ 357472 w 3533263"/>
                <a:gd name="connsiteY17" fmla="*/ 1150123 h 1398799"/>
                <a:gd name="connsiteX18" fmla="*/ 440363 w 3533263"/>
                <a:gd name="connsiteY18" fmla="*/ 1150123 h 1398799"/>
                <a:gd name="connsiteX19" fmla="*/ 440363 w 3533263"/>
                <a:gd name="connsiteY19" fmla="*/ 1134581 h 1398799"/>
                <a:gd name="connsiteX20" fmla="*/ 474038 w 3533263"/>
                <a:gd name="connsiteY20" fmla="*/ 1134581 h 1398799"/>
                <a:gd name="connsiteX21" fmla="*/ 474038 w 3533263"/>
                <a:gd name="connsiteY21" fmla="*/ 1103497 h 1398799"/>
                <a:gd name="connsiteX22" fmla="*/ 546568 w 3533263"/>
                <a:gd name="connsiteY22" fmla="*/ 1098316 h 1398799"/>
                <a:gd name="connsiteX23" fmla="*/ 546568 w 3533263"/>
                <a:gd name="connsiteY23" fmla="*/ 1090545 h 1398799"/>
                <a:gd name="connsiteX24" fmla="*/ 575062 w 3533263"/>
                <a:gd name="connsiteY24" fmla="*/ 1090545 h 1398799"/>
                <a:gd name="connsiteX25" fmla="*/ 575062 w 3533263"/>
                <a:gd name="connsiteY25" fmla="*/ 1072412 h 1398799"/>
                <a:gd name="connsiteX26" fmla="*/ 624279 w 3533263"/>
                <a:gd name="connsiteY26" fmla="*/ 1077593 h 1398799"/>
                <a:gd name="connsiteX27" fmla="*/ 632051 w 3533263"/>
                <a:gd name="connsiteY27" fmla="*/ 1056870 h 1398799"/>
                <a:gd name="connsiteX28" fmla="*/ 660545 w 3533263"/>
                <a:gd name="connsiteY28" fmla="*/ 1056870 h 1398799"/>
                <a:gd name="connsiteX29" fmla="*/ 660545 w 3533263"/>
                <a:gd name="connsiteY29" fmla="*/ 1028376 h 1398799"/>
                <a:gd name="connsiteX30" fmla="*/ 769340 w 3533263"/>
                <a:gd name="connsiteY30" fmla="*/ 1023195 h 1398799"/>
                <a:gd name="connsiteX31" fmla="*/ 769340 w 3533263"/>
                <a:gd name="connsiteY31" fmla="*/ 1012834 h 1398799"/>
                <a:gd name="connsiteX32" fmla="*/ 841870 w 3533263"/>
                <a:gd name="connsiteY32" fmla="*/ 1015424 h 1398799"/>
                <a:gd name="connsiteX33" fmla="*/ 844461 w 3533263"/>
                <a:gd name="connsiteY33" fmla="*/ 1005063 h 1398799"/>
                <a:gd name="connsiteX34" fmla="*/ 961027 w 3533263"/>
                <a:gd name="connsiteY34" fmla="*/ 1005063 h 1398799"/>
                <a:gd name="connsiteX35" fmla="*/ 961027 w 3533263"/>
                <a:gd name="connsiteY35" fmla="*/ 994701 h 1398799"/>
                <a:gd name="connsiteX36" fmla="*/ 999883 w 3533263"/>
                <a:gd name="connsiteY36" fmla="*/ 994701 h 1398799"/>
                <a:gd name="connsiteX37" fmla="*/ 1007654 w 3533263"/>
                <a:gd name="connsiteY37" fmla="*/ 945484 h 1398799"/>
                <a:gd name="connsiteX38" fmla="*/ 1030967 w 3533263"/>
                <a:gd name="connsiteY38" fmla="*/ 942894 h 1398799"/>
                <a:gd name="connsiteX39" fmla="*/ 1030967 w 3533263"/>
                <a:gd name="connsiteY39" fmla="*/ 929942 h 1398799"/>
                <a:gd name="connsiteX40" fmla="*/ 1100907 w 3533263"/>
                <a:gd name="connsiteY40" fmla="*/ 929942 h 1398799"/>
                <a:gd name="connsiteX41" fmla="*/ 1100907 w 3533263"/>
                <a:gd name="connsiteY41" fmla="*/ 906629 h 1398799"/>
                <a:gd name="connsiteX42" fmla="*/ 1131992 w 3533263"/>
                <a:gd name="connsiteY42" fmla="*/ 904038 h 1398799"/>
                <a:gd name="connsiteX43" fmla="*/ 1139763 w 3533263"/>
                <a:gd name="connsiteY43" fmla="*/ 880725 h 1398799"/>
                <a:gd name="connsiteX44" fmla="*/ 1155305 w 3533263"/>
                <a:gd name="connsiteY44" fmla="*/ 880725 h 1398799"/>
                <a:gd name="connsiteX45" fmla="*/ 1157895 w 3533263"/>
                <a:gd name="connsiteY45" fmla="*/ 852231 h 1398799"/>
                <a:gd name="connsiteX46" fmla="*/ 1245968 w 3533263"/>
                <a:gd name="connsiteY46" fmla="*/ 849641 h 1398799"/>
                <a:gd name="connsiteX47" fmla="*/ 1274613 w 3533263"/>
                <a:gd name="connsiteY47" fmla="*/ 816802 h 1398799"/>
                <a:gd name="connsiteX48" fmla="*/ 1339221 w 3533263"/>
                <a:gd name="connsiteY48" fmla="*/ 823737 h 1398799"/>
                <a:gd name="connsiteX49" fmla="*/ 1341811 w 3533263"/>
                <a:gd name="connsiteY49" fmla="*/ 782291 h 1398799"/>
                <a:gd name="connsiteX50" fmla="*/ 1416932 w 3533263"/>
                <a:gd name="connsiteY50" fmla="*/ 790062 h 1398799"/>
                <a:gd name="connsiteX51" fmla="*/ 1424703 w 3533263"/>
                <a:gd name="connsiteY51" fmla="*/ 769339 h 1398799"/>
                <a:gd name="connsiteX52" fmla="*/ 1525728 w 3533263"/>
                <a:gd name="connsiteY52" fmla="*/ 777110 h 1398799"/>
                <a:gd name="connsiteX53" fmla="*/ 1525728 w 3533263"/>
                <a:gd name="connsiteY53" fmla="*/ 758978 h 1398799"/>
                <a:gd name="connsiteX54" fmla="*/ 1546451 w 3533263"/>
                <a:gd name="connsiteY54" fmla="*/ 758978 h 1398799"/>
                <a:gd name="connsiteX55" fmla="*/ 1551631 w 3533263"/>
                <a:gd name="connsiteY55" fmla="*/ 720122 h 1398799"/>
                <a:gd name="connsiteX56" fmla="*/ 1561993 w 3533263"/>
                <a:gd name="connsiteY56" fmla="*/ 720122 h 1398799"/>
                <a:gd name="connsiteX57" fmla="*/ 1561993 w 3533263"/>
                <a:gd name="connsiteY57" fmla="*/ 707170 h 1398799"/>
                <a:gd name="connsiteX58" fmla="*/ 1701873 w 3533263"/>
                <a:gd name="connsiteY58" fmla="*/ 707170 h 1398799"/>
                <a:gd name="connsiteX59" fmla="*/ 1704463 w 3533263"/>
                <a:gd name="connsiteY59" fmla="*/ 673496 h 1398799"/>
                <a:gd name="connsiteX60" fmla="*/ 1776993 w 3533263"/>
                <a:gd name="connsiteY60" fmla="*/ 673496 h 1398799"/>
                <a:gd name="connsiteX61" fmla="*/ 1776993 w 3533263"/>
                <a:gd name="connsiteY61" fmla="*/ 593194 h 1398799"/>
                <a:gd name="connsiteX62" fmla="*/ 1857295 w 3533263"/>
                <a:gd name="connsiteY62" fmla="*/ 593194 h 1398799"/>
                <a:gd name="connsiteX63" fmla="*/ 1857295 w 3533263"/>
                <a:gd name="connsiteY63" fmla="*/ 551748 h 1398799"/>
                <a:gd name="connsiteX64" fmla="*/ 1898741 w 3533263"/>
                <a:gd name="connsiteY64" fmla="*/ 554339 h 1398799"/>
                <a:gd name="connsiteX65" fmla="*/ 1903921 w 3533263"/>
                <a:gd name="connsiteY65" fmla="*/ 536206 h 1398799"/>
                <a:gd name="connsiteX66" fmla="*/ 1953138 w 3533263"/>
                <a:gd name="connsiteY66" fmla="*/ 536206 h 1398799"/>
                <a:gd name="connsiteX67" fmla="*/ 1950548 w 3533263"/>
                <a:gd name="connsiteY67" fmla="*/ 512893 h 1398799"/>
                <a:gd name="connsiteX68" fmla="*/ 1968681 w 3533263"/>
                <a:gd name="connsiteY68" fmla="*/ 512893 h 1398799"/>
                <a:gd name="connsiteX69" fmla="*/ 1968681 w 3533263"/>
                <a:gd name="connsiteY69" fmla="*/ 512893 h 1398799"/>
                <a:gd name="connsiteX70" fmla="*/ 1971271 w 3533263"/>
                <a:gd name="connsiteY70" fmla="*/ 486989 h 1398799"/>
                <a:gd name="connsiteX71" fmla="*/ 2030849 w 3533263"/>
                <a:gd name="connsiteY71" fmla="*/ 486989 h 1398799"/>
                <a:gd name="connsiteX72" fmla="*/ 2030849 w 3533263"/>
                <a:gd name="connsiteY72" fmla="*/ 458495 h 1398799"/>
                <a:gd name="connsiteX73" fmla="*/ 2098199 w 3533263"/>
                <a:gd name="connsiteY73" fmla="*/ 450724 h 1398799"/>
                <a:gd name="connsiteX74" fmla="*/ 2098199 w 3533263"/>
                <a:gd name="connsiteY74" fmla="*/ 427411 h 1398799"/>
                <a:gd name="connsiteX75" fmla="*/ 2204404 w 3533263"/>
                <a:gd name="connsiteY75" fmla="*/ 427411 h 1398799"/>
                <a:gd name="connsiteX76" fmla="*/ 2209585 w 3533263"/>
                <a:gd name="connsiteY76" fmla="*/ 404097 h 1398799"/>
                <a:gd name="connsiteX77" fmla="*/ 2375368 w 3533263"/>
                <a:gd name="connsiteY77" fmla="*/ 401507 h 1398799"/>
                <a:gd name="connsiteX78" fmla="*/ 2372778 w 3533263"/>
                <a:gd name="connsiteY78" fmla="*/ 373012 h 1398799"/>
                <a:gd name="connsiteX79" fmla="*/ 2507477 w 3533263"/>
                <a:gd name="connsiteY79" fmla="*/ 370423 h 1398799"/>
                <a:gd name="connsiteX80" fmla="*/ 2510068 w 3533263"/>
                <a:gd name="connsiteY80" fmla="*/ 349700 h 1398799"/>
                <a:gd name="connsiteX81" fmla="*/ 2541152 w 3533263"/>
                <a:gd name="connsiteY81" fmla="*/ 347109 h 1398799"/>
                <a:gd name="connsiteX82" fmla="*/ 2551513 w 3533263"/>
                <a:gd name="connsiteY82" fmla="*/ 321206 h 1398799"/>
                <a:gd name="connsiteX83" fmla="*/ 2572236 w 3533263"/>
                <a:gd name="connsiteY83" fmla="*/ 321206 h 1398799"/>
                <a:gd name="connsiteX84" fmla="*/ 2569646 w 3533263"/>
                <a:gd name="connsiteY84" fmla="*/ 284940 h 1398799"/>
                <a:gd name="connsiteX85" fmla="*/ 2626634 w 3533263"/>
                <a:gd name="connsiteY85" fmla="*/ 290121 h 1398799"/>
                <a:gd name="connsiteX86" fmla="*/ 2626634 w 3533263"/>
                <a:gd name="connsiteY86" fmla="*/ 264217 h 1398799"/>
                <a:gd name="connsiteX87" fmla="*/ 2647357 w 3533263"/>
                <a:gd name="connsiteY87" fmla="*/ 264217 h 1398799"/>
                <a:gd name="connsiteX88" fmla="*/ 2649947 w 3533263"/>
                <a:gd name="connsiteY88" fmla="*/ 233133 h 1398799"/>
                <a:gd name="connsiteX89" fmla="*/ 2735430 w 3533263"/>
                <a:gd name="connsiteY89" fmla="*/ 227952 h 1398799"/>
                <a:gd name="connsiteX90" fmla="*/ 2735430 w 3533263"/>
                <a:gd name="connsiteY90" fmla="*/ 183916 h 1398799"/>
                <a:gd name="connsiteX91" fmla="*/ 2836454 w 3533263"/>
                <a:gd name="connsiteY91" fmla="*/ 178735 h 1398799"/>
                <a:gd name="connsiteX92" fmla="*/ 2844225 w 3533263"/>
                <a:gd name="connsiteY92" fmla="*/ 137289 h 1398799"/>
                <a:gd name="connsiteX93" fmla="*/ 3116214 w 3533263"/>
                <a:gd name="connsiteY93" fmla="*/ 129518 h 1398799"/>
                <a:gd name="connsiteX94" fmla="*/ 3116214 w 3533263"/>
                <a:gd name="connsiteY94" fmla="*/ 108795 h 1398799"/>
                <a:gd name="connsiteX95" fmla="*/ 3183563 w 3533263"/>
                <a:gd name="connsiteY95" fmla="*/ 106205 h 1398799"/>
                <a:gd name="connsiteX96" fmla="*/ 3188744 w 3533263"/>
                <a:gd name="connsiteY96" fmla="*/ 51807 h 1398799"/>
                <a:gd name="connsiteX97" fmla="*/ 3473685 w 3533263"/>
                <a:gd name="connsiteY97" fmla="*/ 46627 h 1398799"/>
                <a:gd name="connsiteX98" fmla="*/ 3486636 w 3533263"/>
                <a:gd name="connsiteY98" fmla="*/ 2590 h 1398799"/>
                <a:gd name="connsiteX99" fmla="*/ 3533263 w 3533263"/>
                <a:gd name="connsiteY99" fmla="*/ 0 h 1398799"/>
                <a:gd name="connsiteX0" fmla="*/ 0 w 3533263"/>
                <a:gd name="connsiteY0" fmla="*/ 1393618 h 1398799"/>
                <a:gd name="connsiteX1" fmla="*/ 44037 w 3533263"/>
                <a:gd name="connsiteY1" fmla="*/ 1398799 h 1398799"/>
                <a:gd name="connsiteX2" fmla="*/ 49218 w 3533263"/>
                <a:gd name="connsiteY2" fmla="*/ 1378076 h 1398799"/>
                <a:gd name="connsiteX3" fmla="*/ 64760 w 3533263"/>
                <a:gd name="connsiteY3" fmla="*/ 1383257 h 1398799"/>
                <a:gd name="connsiteX4" fmla="*/ 62170 w 3533263"/>
                <a:gd name="connsiteY4" fmla="*/ 1334040 h 1398799"/>
                <a:gd name="connsiteX5" fmla="*/ 80302 w 3533263"/>
                <a:gd name="connsiteY5" fmla="*/ 1328859 h 1398799"/>
                <a:gd name="connsiteX6" fmla="*/ 82892 w 3533263"/>
                <a:gd name="connsiteY6" fmla="*/ 1292594 h 1398799"/>
                <a:gd name="connsiteX7" fmla="*/ 111387 w 3533263"/>
                <a:gd name="connsiteY7" fmla="*/ 1300365 h 1398799"/>
                <a:gd name="connsiteX8" fmla="*/ 111387 w 3533263"/>
                <a:gd name="connsiteY8" fmla="*/ 1253738 h 1398799"/>
                <a:gd name="connsiteX9" fmla="*/ 142471 w 3533263"/>
                <a:gd name="connsiteY9" fmla="*/ 1253738 h 1398799"/>
                <a:gd name="connsiteX10" fmla="*/ 142471 w 3533263"/>
                <a:gd name="connsiteY10" fmla="*/ 1230425 h 1398799"/>
                <a:gd name="connsiteX11" fmla="*/ 181326 w 3533263"/>
                <a:gd name="connsiteY11" fmla="*/ 1233015 h 1398799"/>
                <a:gd name="connsiteX12" fmla="*/ 181326 w 3533263"/>
                <a:gd name="connsiteY12" fmla="*/ 1233015 h 1398799"/>
                <a:gd name="connsiteX13" fmla="*/ 180150 w 3533263"/>
                <a:gd name="connsiteY13" fmla="*/ 1218072 h 1398799"/>
                <a:gd name="connsiteX14" fmla="*/ 227953 w 3533263"/>
                <a:gd name="connsiteY14" fmla="*/ 1220063 h 1398799"/>
                <a:gd name="connsiteX15" fmla="*/ 230543 w 3533263"/>
                <a:gd name="connsiteY15" fmla="*/ 1176027 h 1398799"/>
                <a:gd name="connsiteX16" fmla="*/ 352291 w 3533263"/>
                <a:gd name="connsiteY16" fmla="*/ 1176027 h 1398799"/>
                <a:gd name="connsiteX17" fmla="*/ 357472 w 3533263"/>
                <a:gd name="connsiteY17" fmla="*/ 1150123 h 1398799"/>
                <a:gd name="connsiteX18" fmla="*/ 440363 w 3533263"/>
                <a:gd name="connsiteY18" fmla="*/ 1150123 h 1398799"/>
                <a:gd name="connsiteX19" fmla="*/ 440363 w 3533263"/>
                <a:gd name="connsiteY19" fmla="*/ 1134581 h 1398799"/>
                <a:gd name="connsiteX20" fmla="*/ 474038 w 3533263"/>
                <a:gd name="connsiteY20" fmla="*/ 1134581 h 1398799"/>
                <a:gd name="connsiteX21" fmla="*/ 474038 w 3533263"/>
                <a:gd name="connsiteY21" fmla="*/ 1103497 h 1398799"/>
                <a:gd name="connsiteX22" fmla="*/ 546568 w 3533263"/>
                <a:gd name="connsiteY22" fmla="*/ 1098316 h 1398799"/>
                <a:gd name="connsiteX23" fmla="*/ 546568 w 3533263"/>
                <a:gd name="connsiteY23" fmla="*/ 1090545 h 1398799"/>
                <a:gd name="connsiteX24" fmla="*/ 575062 w 3533263"/>
                <a:gd name="connsiteY24" fmla="*/ 1090545 h 1398799"/>
                <a:gd name="connsiteX25" fmla="*/ 575062 w 3533263"/>
                <a:gd name="connsiteY25" fmla="*/ 1072412 h 1398799"/>
                <a:gd name="connsiteX26" fmla="*/ 624279 w 3533263"/>
                <a:gd name="connsiteY26" fmla="*/ 1077593 h 1398799"/>
                <a:gd name="connsiteX27" fmla="*/ 632051 w 3533263"/>
                <a:gd name="connsiteY27" fmla="*/ 1056870 h 1398799"/>
                <a:gd name="connsiteX28" fmla="*/ 660545 w 3533263"/>
                <a:gd name="connsiteY28" fmla="*/ 1056870 h 1398799"/>
                <a:gd name="connsiteX29" fmla="*/ 660545 w 3533263"/>
                <a:gd name="connsiteY29" fmla="*/ 1028376 h 1398799"/>
                <a:gd name="connsiteX30" fmla="*/ 769340 w 3533263"/>
                <a:gd name="connsiteY30" fmla="*/ 1023195 h 1398799"/>
                <a:gd name="connsiteX31" fmla="*/ 769340 w 3533263"/>
                <a:gd name="connsiteY31" fmla="*/ 1012834 h 1398799"/>
                <a:gd name="connsiteX32" fmla="*/ 841870 w 3533263"/>
                <a:gd name="connsiteY32" fmla="*/ 1015424 h 1398799"/>
                <a:gd name="connsiteX33" fmla="*/ 844461 w 3533263"/>
                <a:gd name="connsiteY33" fmla="*/ 1005063 h 1398799"/>
                <a:gd name="connsiteX34" fmla="*/ 961027 w 3533263"/>
                <a:gd name="connsiteY34" fmla="*/ 1005063 h 1398799"/>
                <a:gd name="connsiteX35" fmla="*/ 961027 w 3533263"/>
                <a:gd name="connsiteY35" fmla="*/ 994701 h 1398799"/>
                <a:gd name="connsiteX36" fmla="*/ 999883 w 3533263"/>
                <a:gd name="connsiteY36" fmla="*/ 994701 h 1398799"/>
                <a:gd name="connsiteX37" fmla="*/ 1007654 w 3533263"/>
                <a:gd name="connsiteY37" fmla="*/ 945484 h 1398799"/>
                <a:gd name="connsiteX38" fmla="*/ 1030967 w 3533263"/>
                <a:gd name="connsiteY38" fmla="*/ 942894 h 1398799"/>
                <a:gd name="connsiteX39" fmla="*/ 1030967 w 3533263"/>
                <a:gd name="connsiteY39" fmla="*/ 929942 h 1398799"/>
                <a:gd name="connsiteX40" fmla="*/ 1100907 w 3533263"/>
                <a:gd name="connsiteY40" fmla="*/ 929942 h 1398799"/>
                <a:gd name="connsiteX41" fmla="*/ 1100907 w 3533263"/>
                <a:gd name="connsiteY41" fmla="*/ 906629 h 1398799"/>
                <a:gd name="connsiteX42" fmla="*/ 1131992 w 3533263"/>
                <a:gd name="connsiteY42" fmla="*/ 904038 h 1398799"/>
                <a:gd name="connsiteX43" fmla="*/ 1139763 w 3533263"/>
                <a:gd name="connsiteY43" fmla="*/ 880725 h 1398799"/>
                <a:gd name="connsiteX44" fmla="*/ 1155305 w 3533263"/>
                <a:gd name="connsiteY44" fmla="*/ 880725 h 1398799"/>
                <a:gd name="connsiteX45" fmla="*/ 1157895 w 3533263"/>
                <a:gd name="connsiteY45" fmla="*/ 852231 h 1398799"/>
                <a:gd name="connsiteX46" fmla="*/ 1245968 w 3533263"/>
                <a:gd name="connsiteY46" fmla="*/ 849641 h 1398799"/>
                <a:gd name="connsiteX47" fmla="*/ 1274613 w 3533263"/>
                <a:gd name="connsiteY47" fmla="*/ 816802 h 1398799"/>
                <a:gd name="connsiteX48" fmla="*/ 1339221 w 3533263"/>
                <a:gd name="connsiteY48" fmla="*/ 823737 h 1398799"/>
                <a:gd name="connsiteX49" fmla="*/ 1341811 w 3533263"/>
                <a:gd name="connsiteY49" fmla="*/ 782291 h 1398799"/>
                <a:gd name="connsiteX50" fmla="*/ 1416932 w 3533263"/>
                <a:gd name="connsiteY50" fmla="*/ 790062 h 1398799"/>
                <a:gd name="connsiteX51" fmla="*/ 1424703 w 3533263"/>
                <a:gd name="connsiteY51" fmla="*/ 769339 h 1398799"/>
                <a:gd name="connsiteX52" fmla="*/ 1525728 w 3533263"/>
                <a:gd name="connsiteY52" fmla="*/ 777110 h 1398799"/>
                <a:gd name="connsiteX53" fmla="*/ 1525728 w 3533263"/>
                <a:gd name="connsiteY53" fmla="*/ 758978 h 1398799"/>
                <a:gd name="connsiteX54" fmla="*/ 1546451 w 3533263"/>
                <a:gd name="connsiteY54" fmla="*/ 758978 h 1398799"/>
                <a:gd name="connsiteX55" fmla="*/ 1551631 w 3533263"/>
                <a:gd name="connsiteY55" fmla="*/ 720122 h 1398799"/>
                <a:gd name="connsiteX56" fmla="*/ 1561993 w 3533263"/>
                <a:gd name="connsiteY56" fmla="*/ 720122 h 1398799"/>
                <a:gd name="connsiteX57" fmla="*/ 1561993 w 3533263"/>
                <a:gd name="connsiteY57" fmla="*/ 707170 h 1398799"/>
                <a:gd name="connsiteX58" fmla="*/ 1701873 w 3533263"/>
                <a:gd name="connsiteY58" fmla="*/ 707170 h 1398799"/>
                <a:gd name="connsiteX59" fmla="*/ 1704463 w 3533263"/>
                <a:gd name="connsiteY59" fmla="*/ 673496 h 1398799"/>
                <a:gd name="connsiteX60" fmla="*/ 1776993 w 3533263"/>
                <a:gd name="connsiteY60" fmla="*/ 673496 h 1398799"/>
                <a:gd name="connsiteX61" fmla="*/ 1776993 w 3533263"/>
                <a:gd name="connsiteY61" fmla="*/ 593194 h 1398799"/>
                <a:gd name="connsiteX62" fmla="*/ 1857295 w 3533263"/>
                <a:gd name="connsiteY62" fmla="*/ 593194 h 1398799"/>
                <a:gd name="connsiteX63" fmla="*/ 1857295 w 3533263"/>
                <a:gd name="connsiteY63" fmla="*/ 551748 h 1398799"/>
                <a:gd name="connsiteX64" fmla="*/ 1898741 w 3533263"/>
                <a:gd name="connsiteY64" fmla="*/ 554339 h 1398799"/>
                <a:gd name="connsiteX65" fmla="*/ 1903921 w 3533263"/>
                <a:gd name="connsiteY65" fmla="*/ 536206 h 1398799"/>
                <a:gd name="connsiteX66" fmla="*/ 1953138 w 3533263"/>
                <a:gd name="connsiteY66" fmla="*/ 536206 h 1398799"/>
                <a:gd name="connsiteX67" fmla="*/ 1950548 w 3533263"/>
                <a:gd name="connsiteY67" fmla="*/ 512893 h 1398799"/>
                <a:gd name="connsiteX68" fmla="*/ 1968681 w 3533263"/>
                <a:gd name="connsiteY68" fmla="*/ 512893 h 1398799"/>
                <a:gd name="connsiteX69" fmla="*/ 1968681 w 3533263"/>
                <a:gd name="connsiteY69" fmla="*/ 512893 h 1398799"/>
                <a:gd name="connsiteX70" fmla="*/ 1971271 w 3533263"/>
                <a:gd name="connsiteY70" fmla="*/ 486989 h 1398799"/>
                <a:gd name="connsiteX71" fmla="*/ 2030849 w 3533263"/>
                <a:gd name="connsiteY71" fmla="*/ 486989 h 1398799"/>
                <a:gd name="connsiteX72" fmla="*/ 2030849 w 3533263"/>
                <a:gd name="connsiteY72" fmla="*/ 458495 h 1398799"/>
                <a:gd name="connsiteX73" fmla="*/ 2098199 w 3533263"/>
                <a:gd name="connsiteY73" fmla="*/ 450724 h 1398799"/>
                <a:gd name="connsiteX74" fmla="*/ 2098199 w 3533263"/>
                <a:gd name="connsiteY74" fmla="*/ 427411 h 1398799"/>
                <a:gd name="connsiteX75" fmla="*/ 2204404 w 3533263"/>
                <a:gd name="connsiteY75" fmla="*/ 427411 h 1398799"/>
                <a:gd name="connsiteX76" fmla="*/ 2209585 w 3533263"/>
                <a:gd name="connsiteY76" fmla="*/ 404097 h 1398799"/>
                <a:gd name="connsiteX77" fmla="*/ 2375368 w 3533263"/>
                <a:gd name="connsiteY77" fmla="*/ 401507 h 1398799"/>
                <a:gd name="connsiteX78" fmla="*/ 2372778 w 3533263"/>
                <a:gd name="connsiteY78" fmla="*/ 373012 h 1398799"/>
                <a:gd name="connsiteX79" fmla="*/ 2507477 w 3533263"/>
                <a:gd name="connsiteY79" fmla="*/ 370423 h 1398799"/>
                <a:gd name="connsiteX80" fmla="*/ 2510068 w 3533263"/>
                <a:gd name="connsiteY80" fmla="*/ 349700 h 1398799"/>
                <a:gd name="connsiteX81" fmla="*/ 2541152 w 3533263"/>
                <a:gd name="connsiteY81" fmla="*/ 347109 h 1398799"/>
                <a:gd name="connsiteX82" fmla="*/ 2551513 w 3533263"/>
                <a:gd name="connsiteY82" fmla="*/ 321206 h 1398799"/>
                <a:gd name="connsiteX83" fmla="*/ 2572236 w 3533263"/>
                <a:gd name="connsiteY83" fmla="*/ 321206 h 1398799"/>
                <a:gd name="connsiteX84" fmla="*/ 2569646 w 3533263"/>
                <a:gd name="connsiteY84" fmla="*/ 284940 h 1398799"/>
                <a:gd name="connsiteX85" fmla="*/ 2626634 w 3533263"/>
                <a:gd name="connsiteY85" fmla="*/ 290121 h 1398799"/>
                <a:gd name="connsiteX86" fmla="*/ 2626634 w 3533263"/>
                <a:gd name="connsiteY86" fmla="*/ 264217 h 1398799"/>
                <a:gd name="connsiteX87" fmla="*/ 2647357 w 3533263"/>
                <a:gd name="connsiteY87" fmla="*/ 264217 h 1398799"/>
                <a:gd name="connsiteX88" fmla="*/ 2649947 w 3533263"/>
                <a:gd name="connsiteY88" fmla="*/ 233133 h 1398799"/>
                <a:gd name="connsiteX89" fmla="*/ 2735430 w 3533263"/>
                <a:gd name="connsiteY89" fmla="*/ 227952 h 1398799"/>
                <a:gd name="connsiteX90" fmla="*/ 2735430 w 3533263"/>
                <a:gd name="connsiteY90" fmla="*/ 183916 h 1398799"/>
                <a:gd name="connsiteX91" fmla="*/ 2836454 w 3533263"/>
                <a:gd name="connsiteY91" fmla="*/ 178735 h 1398799"/>
                <a:gd name="connsiteX92" fmla="*/ 2844225 w 3533263"/>
                <a:gd name="connsiteY92" fmla="*/ 137289 h 1398799"/>
                <a:gd name="connsiteX93" fmla="*/ 3116214 w 3533263"/>
                <a:gd name="connsiteY93" fmla="*/ 129518 h 1398799"/>
                <a:gd name="connsiteX94" fmla="*/ 3116214 w 3533263"/>
                <a:gd name="connsiteY94" fmla="*/ 108795 h 1398799"/>
                <a:gd name="connsiteX95" fmla="*/ 3183563 w 3533263"/>
                <a:gd name="connsiteY95" fmla="*/ 106205 h 1398799"/>
                <a:gd name="connsiteX96" fmla="*/ 3188744 w 3533263"/>
                <a:gd name="connsiteY96" fmla="*/ 51807 h 1398799"/>
                <a:gd name="connsiteX97" fmla="*/ 3473685 w 3533263"/>
                <a:gd name="connsiteY97" fmla="*/ 46627 h 1398799"/>
                <a:gd name="connsiteX98" fmla="*/ 3486636 w 3533263"/>
                <a:gd name="connsiteY98" fmla="*/ 2590 h 1398799"/>
                <a:gd name="connsiteX99" fmla="*/ 3533263 w 3533263"/>
                <a:gd name="connsiteY99" fmla="*/ 0 h 1398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3533263" h="1398799">
                  <a:moveTo>
                    <a:pt x="0" y="1393618"/>
                  </a:moveTo>
                  <a:lnTo>
                    <a:pt x="44037" y="1398799"/>
                  </a:lnTo>
                  <a:lnTo>
                    <a:pt x="49218" y="1378076"/>
                  </a:lnTo>
                  <a:lnTo>
                    <a:pt x="64760" y="1383257"/>
                  </a:lnTo>
                  <a:lnTo>
                    <a:pt x="62170" y="1334040"/>
                  </a:lnTo>
                  <a:lnTo>
                    <a:pt x="80302" y="1328859"/>
                  </a:lnTo>
                  <a:lnTo>
                    <a:pt x="82892" y="1292594"/>
                  </a:lnTo>
                  <a:lnTo>
                    <a:pt x="111387" y="1300365"/>
                  </a:lnTo>
                  <a:lnTo>
                    <a:pt x="111387" y="1253738"/>
                  </a:lnTo>
                  <a:lnTo>
                    <a:pt x="142471" y="1253738"/>
                  </a:lnTo>
                  <a:lnTo>
                    <a:pt x="142471" y="1230425"/>
                  </a:lnTo>
                  <a:lnTo>
                    <a:pt x="181326" y="1233015"/>
                  </a:lnTo>
                  <a:lnTo>
                    <a:pt x="181326" y="1233015"/>
                  </a:lnTo>
                  <a:lnTo>
                    <a:pt x="180150" y="1218072"/>
                  </a:lnTo>
                  <a:lnTo>
                    <a:pt x="227953" y="1220063"/>
                  </a:lnTo>
                  <a:lnTo>
                    <a:pt x="230543" y="1176027"/>
                  </a:lnTo>
                  <a:lnTo>
                    <a:pt x="352291" y="1176027"/>
                  </a:lnTo>
                  <a:lnTo>
                    <a:pt x="357472" y="1150123"/>
                  </a:lnTo>
                  <a:lnTo>
                    <a:pt x="440363" y="1150123"/>
                  </a:lnTo>
                  <a:lnTo>
                    <a:pt x="440363" y="1134581"/>
                  </a:lnTo>
                  <a:lnTo>
                    <a:pt x="474038" y="1134581"/>
                  </a:lnTo>
                  <a:lnTo>
                    <a:pt x="474038" y="1103497"/>
                  </a:lnTo>
                  <a:lnTo>
                    <a:pt x="546568" y="1098316"/>
                  </a:lnTo>
                  <a:lnTo>
                    <a:pt x="546568" y="1090545"/>
                  </a:lnTo>
                  <a:lnTo>
                    <a:pt x="575062" y="1090545"/>
                  </a:lnTo>
                  <a:lnTo>
                    <a:pt x="575062" y="1072412"/>
                  </a:lnTo>
                  <a:lnTo>
                    <a:pt x="624279" y="1077593"/>
                  </a:lnTo>
                  <a:lnTo>
                    <a:pt x="632051" y="1056870"/>
                  </a:lnTo>
                  <a:lnTo>
                    <a:pt x="660545" y="1056870"/>
                  </a:lnTo>
                  <a:lnTo>
                    <a:pt x="660545" y="1028376"/>
                  </a:lnTo>
                  <a:lnTo>
                    <a:pt x="769340" y="1023195"/>
                  </a:lnTo>
                  <a:lnTo>
                    <a:pt x="769340" y="1012834"/>
                  </a:lnTo>
                  <a:lnTo>
                    <a:pt x="841870" y="1015424"/>
                  </a:lnTo>
                  <a:lnTo>
                    <a:pt x="844461" y="1005063"/>
                  </a:lnTo>
                  <a:lnTo>
                    <a:pt x="961027" y="1005063"/>
                  </a:lnTo>
                  <a:lnTo>
                    <a:pt x="961027" y="994701"/>
                  </a:lnTo>
                  <a:lnTo>
                    <a:pt x="999883" y="994701"/>
                  </a:lnTo>
                  <a:lnTo>
                    <a:pt x="1007654" y="945484"/>
                  </a:lnTo>
                  <a:lnTo>
                    <a:pt x="1030967" y="942894"/>
                  </a:lnTo>
                  <a:lnTo>
                    <a:pt x="1030967" y="929942"/>
                  </a:lnTo>
                  <a:lnTo>
                    <a:pt x="1100907" y="929942"/>
                  </a:lnTo>
                  <a:lnTo>
                    <a:pt x="1100907" y="906629"/>
                  </a:lnTo>
                  <a:lnTo>
                    <a:pt x="1131992" y="904038"/>
                  </a:lnTo>
                  <a:lnTo>
                    <a:pt x="1139763" y="880725"/>
                  </a:lnTo>
                  <a:lnTo>
                    <a:pt x="1155305" y="880725"/>
                  </a:lnTo>
                  <a:lnTo>
                    <a:pt x="1157895" y="852231"/>
                  </a:lnTo>
                  <a:lnTo>
                    <a:pt x="1245968" y="849641"/>
                  </a:lnTo>
                  <a:lnTo>
                    <a:pt x="1274613" y="816802"/>
                  </a:lnTo>
                  <a:lnTo>
                    <a:pt x="1339221" y="823737"/>
                  </a:lnTo>
                  <a:lnTo>
                    <a:pt x="1341811" y="782291"/>
                  </a:lnTo>
                  <a:lnTo>
                    <a:pt x="1416932" y="790062"/>
                  </a:lnTo>
                  <a:lnTo>
                    <a:pt x="1424703" y="769339"/>
                  </a:lnTo>
                  <a:lnTo>
                    <a:pt x="1525728" y="777110"/>
                  </a:lnTo>
                  <a:lnTo>
                    <a:pt x="1525728" y="758978"/>
                  </a:lnTo>
                  <a:lnTo>
                    <a:pt x="1546451" y="758978"/>
                  </a:lnTo>
                  <a:lnTo>
                    <a:pt x="1551631" y="720122"/>
                  </a:lnTo>
                  <a:lnTo>
                    <a:pt x="1561993" y="720122"/>
                  </a:lnTo>
                  <a:lnTo>
                    <a:pt x="1561993" y="707170"/>
                  </a:lnTo>
                  <a:lnTo>
                    <a:pt x="1701873" y="707170"/>
                  </a:lnTo>
                  <a:lnTo>
                    <a:pt x="1704463" y="673496"/>
                  </a:lnTo>
                  <a:lnTo>
                    <a:pt x="1776993" y="673496"/>
                  </a:lnTo>
                  <a:lnTo>
                    <a:pt x="1776993" y="593194"/>
                  </a:lnTo>
                  <a:lnTo>
                    <a:pt x="1857295" y="593194"/>
                  </a:lnTo>
                  <a:lnTo>
                    <a:pt x="1857295" y="551748"/>
                  </a:lnTo>
                  <a:lnTo>
                    <a:pt x="1898741" y="554339"/>
                  </a:lnTo>
                  <a:lnTo>
                    <a:pt x="1903921" y="536206"/>
                  </a:lnTo>
                  <a:lnTo>
                    <a:pt x="1953138" y="536206"/>
                  </a:lnTo>
                  <a:lnTo>
                    <a:pt x="1950548" y="512893"/>
                  </a:lnTo>
                  <a:lnTo>
                    <a:pt x="1968681" y="512893"/>
                  </a:lnTo>
                  <a:lnTo>
                    <a:pt x="1968681" y="512893"/>
                  </a:lnTo>
                  <a:lnTo>
                    <a:pt x="1971271" y="486989"/>
                  </a:lnTo>
                  <a:lnTo>
                    <a:pt x="2030849" y="486989"/>
                  </a:lnTo>
                  <a:lnTo>
                    <a:pt x="2030849" y="458495"/>
                  </a:lnTo>
                  <a:lnTo>
                    <a:pt x="2098199" y="450724"/>
                  </a:lnTo>
                  <a:lnTo>
                    <a:pt x="2098199" y="427411"/>
                  </a:lnTo>
                  <a:lnTo>
                    <a:pt x="2204404" y="427411"/>
                  </a:lnTo>
                  <a:lnTo>
                    <a:pt x="2209585" y="404097"/>
                  </a:lnTo>
                  <a:lnTo>
                    <a:pt x="2375368" y="401507"/>
                  </a:lnTo>
                  <a:lnTo>
                    <a:pt x="2372778" y="373012"/>
                  </a:lnTo>
                  <a:lnTo>
                    <a:pt x="2507477" y="370423"/>
                  </a:lnTo>
                  <a:lnTo>
                    <a:pt x="2510068" y="349700"/>
                  </a:lnTo>
                  <a:lnTo>
                    <a:pt x="2541152" y="347109"/>
                  </a:lnTo>
                  <a:lnTo>
                    <a:pt x="2551513" y="321206"/>
                  </a:lnTo>
                  <a:lnTo>
                    <a:pt x="2572236" y="321206"/>
                  </a:lnTo>
                  <a:lnTo>
                    <a:pt x="2569646" y="284940"/>
                  </a:lnTo>
                  <a:lnTo>
                    <a:pt x="2626634" y="290121"/>
                  </a:lnTo>
                  <a:lnTo>
                    <a:pt x="2626634" y="264217"/>
                  </a:lnTo>
                  <a:lnTo>
                    <a:pt x="2647357" y="264217"/>
                  </a:lnTo>
                  <a:lnTo>
                    <a:pt x="2649947" y="233133"/>
                  </a:lnTo>
                  <a:lnTo>
                    <a:pt x="2735430" y="227952"/>
                  </a:lnTo>
                  <a:lnTo>
                    <a:pt x="2735430" y="183916"/>
                  </a:lnTo>
                  <a:lnTo>
                    <a:pt x="2836454" y="178735"/>
                  </a:lnTo>
                  <a:lnTo>
                    <a:pt x="2844225" y="137289"/>
                  </a:lnTo>
                  <a:lnTo>
                    <a:pt x="3116214" y="129518"/>
                  </a:lnTo>
                  <a:lnTo>
                    <a:pt x="3116214" y="108795"/>
                  </a:lnTo>
                  <a:lnTo>
                    <a:pt x="3183563" y="106205"/>
                  </a:lnTo>
                  <a:lnTo>
                    <a:pt x="3188744" y="51807"/>
                  </a:lnTo>
                  <a:lnTo>
                    <a:pt x="3473685" y="46627"/>
                  </a:lnTo>
                  <a:lnTo>
                    <a:pt x="3486636" y="2590"/>
                  </a:lnTo>
                  <a:lnTo>
                    <a:pt x="3533263" y="0"/>
                  </a:lnTo>
                </a:path>
              </a:pathLst>
            </a:custGeom>
            <a:noFill/>
            <a:ln w="12700"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866536" y="2305133"/>
              <a:ext cx="291913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b="1" dirty="0"/>
                <a:t>Thromboembolic stroke</a:t>
              </a:r>
            </a:p>
          </p:txBody>
        </p:sp>
        <p:grpSp>
          <p:nvGrpSpPr>
            <p:cNvPr id="82" name="Group 81"/>
            <p:cNvGrpSpPr/>
            <p:nvPr/>
          </p:nvGrpSpPr>
          <p:grpSpPr>
            <a:xfrm>
              <a:off x="949909" y="2667600"/>
              <a:ext cx="1232717" cy="488722"/>
              <a:chOff x="949909" y="2667600"/>
              <a:chExt cx="1232717" cy="488722"/>
            </a:xfrm>
          </p:grpSpPr>
          <p:sp>
            <p:nvSpPr>
              <p:cNvPr id="83" name="TextBox 82"/>
              <p:cNvSpPr txBox="1"/>
              <p:nvPr/>
            </p:nvSpPr>
            <p:spPr>
              <a:xfrm>
                <a:off x="1138750" y="2667600"/>
                <a:ext cx="10438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Rivaroxaban</a:t>
                </a: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1138750" y="2879323"/>
                <a:ext cx="9765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Dabigatran </a:t>
                </a:r>
              </a:p>
            </p:txBody>
          </p:sp>
          <p:cxnSp>
            <p:nvCxnSpPr>
              <p:cNvPr id="85" name="Straight Connector 84"/>
              <p:cNvCxnSpPr/>
              <p:nvPr/>
            </p:nvCxnSpPr>
            <p:spPr>
              <a:xfrm>
                <a:off x="949909" y="2810952"/>
                <a:ext cx="221456" cy="0"/>
              </a:xfrm>
              <a:prstGeom prst="line">
                <a:avLst/>
              </a:prstGeom>
              <a:ln w="25400" cap="rnd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949909" y="3028777"/>
                <a:ext cx="221456" cy="0"/>
              </a:xfrm>
              <a:prstGeom prst="line">
                <a:avLst/>
              </a:prstGeom>
              <a:ln w="25400" cap="rnd">
                <a:solidFill>
                  <a:schemeClr val="accent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4"/>
          <p:cNvGrpSpPr/>
          <p:nvPr/>
        </p:nvGrpSpPr>
        <p:grpSpPr>
          <a:xfrm>
            <a:off x="4873263" y="2300531"/>
            <a:ext cx="4178257" cy="2557414"/>
            <a:chOff x="4873263" y="2300531"/>
            <a:chExt cx="4178257" cy="2557414"/>
          </a:xfrm>
        </p:grpSpPr>
        <p:grpSp>
          <p:nvGrpSpPr>
            <p:cNvPr id="92" name="Group 91"/>
            <p:cNvGrpSpPr/>
            <p:nvPr/>
          </p:nvGrpSpPr>
          <p:grpSpPr>
            <a:xfrm>
              <a:off x="5187635" y="3602886"/>
              <a:ext cx="3657601" cy="784860"/>
              <a:chOff x="868679" y="3600450"/>
              <a:chExt cx="3657601" cy="784860"/>
            </a:xfrm>
          </p:grpSpPr>
          <p:sp>
            <p:nvSpPr>
              <p:cNvPr id="135" name="Freeform 134"/>
              <p:cNvSpPr/>
              <p:nvPr/>
            </p:nvSpPr>
            <p:spPr>
              <a:xfrm>
                <a:off x="3709035" y="3600450"/>
                <a:ext cx="817245" cy="339090"/>
              </a:xfrm>
              <a:custGeom>
                <a:avLst/>
                <a:gdLst>
                  <a:gd name="connsiteX0" fmla="*/ 817245 w 817245"/>
                  <a:gd name="connsiteY0" fmla="*/ 0 h 339090"/>
                  <a:gd name="connsiteX1" fmla="*/ 560070 w 817245"/>
                  <a:gd name="connsiteY1" fmla="*/ 1905 h 339090"/>
                  <a:gd name="connsiteX2" fmla="*/ 558165 w 817245"/>
                  <a:gd name="connsiteY2" fmla="*/ 47625 h 339090"/>
                  <a:gd name="connsiteX3" fmla="*/ 539115 w 817245"/>
                  <a:gd name="connsiteY3" fmla="*/ 45720 h 339090"/>
                  <a:gd name="connsiteX4" fmla="*/ 541020 w 817245"/>
                  <a:gd name="connsiteY4" fmla="*/ 93345 h 339090"/>
                  <a:gd name="connsiteX5" fmla="*/ 510540 w 817245"/>
                  <a:gd name="connsiteY5" fmla="*/ 93345 h 339090"/>
                  <a:gd name="connsiteX6" fmla="*/ 508635 w 817245"/>
                  <a:gd name="connsiteY6" fmla="*/ 148590 h 339090"/>
                  <a:gd name="connsiteX7" fmla="*/ 310515 w 817245"/>
                  <a:gd name="connsiteY7" fmla="*/ 150495 h 339090"/>
                  <a:gd name="connsiteX8" fmla="*/ 316230 w 817245"/>
                  <a:gd name="connsiteY8" fmla="*/ 192405 h 339090"/>
                  <a:gd name="connsiteX9" fmla="*/ 260985 w 817245"/>
                  <a:gd name="connsiteY9" fmla="*/ 194310 h 339090"/>
                  <a:gd name="connsiteX10" fmla="*/ 260985 w 817245"/>
                  <a:gd name="connsiteY10" fmla="*/ 240030 h 339090"/>
                  <a:gd name="connsiteX11" fmla="*/ 198120 w 817245"/>
                  <a:gd name="connsiteY11" fmla="*/ 240030 h 339090"/>
                  <a:gd name="connsiteX12" fmla="*/ 198120 w 817245"/>
                  <a:gd name="connsiteY12" fmla="*/ 297180 h 339090"/>
                  <a:gd name="connsiteX13" fmla="*/ 190500 w 817245"/>
                  <a:gd name="connsiteY13" fmla="*/ 297180 h 339090"/>
                  <a:gd name="connsiteX14" fmla="*/ 192405 w 817245"/>
                  <a:gd name="connsiteY14" fmla="*/ 337185 h 339090"/>
                  <a:gd name="connsiteX15" fmla="*/ 0 w 817245"/>
                  <a:gd name="connsiteY15" fmla="*/ 339090 h 339090"/>
                  <a:gd name="connsiteX16" fmla="*/ 0 w 817245"/>
                  <a:gd name="connsiteY16" fmla="*/ 339090 h 3390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817245" h="339090">
                    <a:moveTo>
                      <a:pt x="817245" y="0"/>
                    </a:moveTo>
                    <a:lnTo>
                      <a:pt x="560070" y="1905"/>
                    </a:lnTo>
                    <a:lnTo>
                      <a:pt x="558165" y="47625"/>
                    </a:lnTo>
                    <a:lnTo>
                      <a:pt x="539115" y="45720"/>
                    </a:lnTo>
                    <a:lnTo>
                      <a:pt x="541020" y="93345"/>
                    </a:lnTo>
                    <a:lnTo>
                      <a:pt x="510540" y="93345"/>
                    </a:lnTo>
                    <a:lnTo>
                      <a:pt x="508635" y="148590"/>
                    </a:lnTo>
                    <a:lnTo>
                      <a:pt x="310515" y="150495"/>
                    </a:lnTo>
                    <a:lnTo>
                      <a:pt x="316230" y="192405"/>
                    </a:lnTo>
                    <a:lnTo>
                      <a:pt x="260985" y="194310"/>
                    </a:lnTo>
                    <a:lnTo>
                      <a:pt x="260985" y="240030"/>
                    </a:lnTo>
                    <a:lnTo>
                      <a:pt x="198120" y="240030"/>
                    </a:lnTo>
                    <a:lnTo>
                      <a:pt x="198120" y="297180"/>
                    </a:lnTo>
                    <a:lnTo>
                      <a:pt x="190500" y="297180"/>
                    </a:lnTo>
                    <a:lnTo>
                      <a:pt x="192405" y="337185"/>
                    </a:lnTo>
                    <a:lnTo>
                      <a:pt x="0" y="339090"/>
                    </a:lnTo>
                    <a:lnTo>
                      <a:pt x="0" y="339090"/>
                    </a:lnTo>
                  </a:path>
                </a:pathLst>
              </a:custGeom>
              <a:noFill/>
              <a:ln w="12700">
                <a:solidFill>
                  <a:schemeClr val="accent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36" name="Freeform 135"/>
              <p:cNvSpPr/>
              <p:nvPr/>
            </p:nvSpPr>
            <p:spPr>
              <a:xfrm>
                <a:off x="1910715" y="3941445"/>
                <a:ext cx="1807845" cy="188595"/>
              </a:xfrm>
              <a:custGeom>
                <a:avLst/>
                <a:gdLst>
                  <a:gd name="connsiteX0" fmla="*/ 1807845 w 1807845"/>
                  <a:gd name="connsiteY0" fmla="*/ 1905 h 194310"/>
                  <a:gd name="connsiteX1" fmla="*/ 1066800 w 1807845"/>
                  <a:gd name="connsiteY1" fmla="*/ 0 h 194310"/>
                  <a:gd name="connsiteX2" fmla="*/ 1066800 w 1807845"/>
                  <a:gd name="connsiteY2" fmla="*/ 26670 h 194310"/>
                  <a:gd name="connsiteX3" fmla="*/ 927735 w 1807845"/>
                  <a:gd name="connsiteY3" fmla="*/ 28575 h 194310"/>
                  <a:gd name="connsiteX4" fmla="*/ 927735 w 1807845"/>
                  <a:gd name="connsiteY4" fmla="*/ 53340 h 194310"/>
                  <a:gd name="connsiteX5" fmla="*/ 794385 w 1807845"/>
                  <a:gd name="connsiteY5" fmla="*/ 53340 h 194310"/>
                  <a:gd name="connsiteX6" fmla="*/ 792480 w 1807845"/>
                  <a:gd name="connsiteY6" fmla="*/ 83820 h 194310"/>
                  <a:gd name="connsiteX7" fmla="*/ 518160 w 1807845"/>
                  <a:gd name="connsiteY7" fmla="*/ 81915 h 194310"/>
                  <a:gd name="connsiteX8" fmla="*/ 516255 w 1807845"/>
                  <a:gd name="connsiteY8" fmla="*/ 112395 h 194310"/>
                  <a:gd name="connsiteX9" fmla="*/ 461010 w 1807845"/>
                  <a:gd name="connsiteY9" fmla="*/ 112395 h 194310"/>
                  <a:gd name="connsiteX10" fmla="*/ 464820 w 1807845"/>
                  <a:gd name="connsiteY10" fmla="*/ 135255 h 194310"/>
                  <a:gd name="connsiteX11" fmla="*/ 323850 w 1807845"/>
                  <a:gd name="connsiteY11" fmla="*/ 135255 h 194310"/>
                  <a:gd name="connsiteX12" fmla="*/ 320040 w 1807845"/>
                  <a:gd name="connsiteY12" fmla="*/ 156210 h 194310"/>
                  <a:gd name="connsiteX13" fmla="*/ 245745 w 1807845"/>
                  <a:gd name="connsiteY13" fmla="*/ 156210 h 194310"/>
                  <a:gd name="connsiteX14" fmla="*/ 245745 w 1807845"/>
                  <a:gd name="connsiteY14" fmla="*/ 173355 h 194310"/>
                  <a:gd name="connsiteX15" fmla="*/ 163830 w 1807845"/>
                  <a:gd name="connsiteY15" fmla="*/ 173355 h 194310"/>
                  <a:gd name="connsiteX16" fmla="*/ 163830 w 1807845"/>
                  <a:gd name="connsiteY16" fmla="*/ 194310 h 194310"/>
                  <a:gd name="connsiteX17" fmla="*/ 0 w 1807845"/>
                  <a:gd name="connsiteY17" fmla="*/ 192405 h 194310"/>
                  <a:gd name="connsiteX18" fmla="*/ 0 w 1807845"/>
                  <a:gd name="connsiteY18" fmla="*/ 192405 h 194310"/>
                  <a:gd name="connsiteX0" fmla="*/ 1807845 w 1807845"/>
                  <a:gd name="connsiteY0" fmla="*/ 0 h 192405"/>
                  <a:gd name="connsiteX1" fmla="*/ 1066800 w 1807845"/>
                  <a:gd name="connsiteY1" fmla="*/ 3810 h 192405"/>
                  <a:gd name="connsiteX2" fmla="*/ 1066800 w 1807845"/>
                  <a:gd name="connsiteY2" fmla="*/ 24765 h 192405"/>
                  <a:gd name="connsiteX3" fmla="*/ 927735 w 1807845"/>
                  <a:gd name="connsiteY3" fmla="*/ 26670 h 192405"/>
                  <a:gd name="connsiteX4" fmla="*/ 927735 w 1807845"/>
                  <a:gd name="connsiteY4" fmla="*/ 51435 h 192405"/>
                  <a:gd name="connsiteX5" fmla="*/ 794385 w 1807845"/>
                  <a:gd name="connsiteY5" fmla="*/ 51435 h 192405"/>
                  <a:gd name="connsiteX6" fmla="*/ 792480 w 1807845"/>
                  <a:gd name="connsiteY6" fmla="*/ 81915 h 192405"/>
                  <a:gd name="connsiteX7" fmla="*/ 518160 w 1807845"/>
                  <a:gd name="connsiteY7" fmla="*/ 80010 h 192405"/>
                  <a:gd name="connsiteX8" fmla="*/ 516255 w 1807845"/>
                  <a:gd name="connsiteY8" fmla="*/ 110490 h 192405"/>
                  <a:gd name="connsiteX9" fmla="*/ 461010 w 1807845"/>
                  <a:gd name="connsiteY9" fmla="*/ 110490 h 192405"/>
                  <a:gd name="connsiteX10" fmla="*/ 464820 w 1807845"/>
                  <a:gd name="connsiteY10" fmla="*/ 133350 h 192405"/>
                  <a:gd name="connsiteX11" fmla="*/ 323850 w 1807845"/>
                  <a:gd name="connsiteY11" fmla="*/ 133350 h 192405"/>
                  <a:gd name="connsiteX12" fmla="*/ 320040 w 1807845"/>
                  <a:gd name="connsiteY12" fmla="*/ 154305 h 192405"/>
                  <a:gd name="connsiteX13" fmla="*/ 245745 w 1807845"/>
                  <a:gd name="connsiteY13" fmla="*/ 154305 h 192405"/>
                  <a:gd name="connsiteX14" fmla="*/ 245745 w 1807845"/>
                  <a:gd name="connsiteY14" fmla="*/ 171450 h 192405"/>
                  <a:gd name="connsiteX15" fmla="*/ 163830 w 1807845"/>
                  <a:gd name="connsiteY15" fmla="*/ 171450 h 192405"/>
                  <a:gd name="connsiteX16" fmla="*/ 163830 w 1807845"/>
                  <a:gd name="connsiteY16" fmla="*/ 192405 h 192405"/>
                  <a:gd name="connsiteX17" fmla="*/ 0 w 1807845"/>
                  <a:gd name="connsiteY17" fmla="*/ 190500 h 192405"/>
                  <a:gd name="connsiteX18" fmla="*/ 0 w 1807845"/>
                  <a:gd name="connsiteY18" fmla="*/ 190500 h 192405"/>
                  <a:gd name="connsiteX0" fmla="*/ 1807845 w 1807845"/>
                  <a:gd name="connsiteY0" fmla="*/ 0 h 188595"/>
                  <a:gd name="connsiteX1" fmla="*/ 1066800 w 1807845"/>
                  <a:gd name="connsiteY1" fmla="*/ 0 h 188595"/>
                  <a:gd name="connsiteX2" fmla="*/ 1066800 w 1807845"/>
                  <a:gd name="connsiteY2" fmla="*/ 20955 h 188595"/>
                  <a:gd name="connsiteX3" fmla="*/ 927735 w 1807845"/>
                  <a:gd name="connsiteY3" fmla="*/ 22860 h 188595"/>
                  <a:gd name="connsiteX4" fmla="*/ 927735 w 1807845"/>
                  <a:gd name="connsiteY4" fmla="*/ 47625 h 188595"/>
                  <a:gd name="connsiteX5" fmla="*/ 794385 w 1807845"/>
                  <a:gd name="connsiteY5" fmla="*/ 47625 h 188595"/>
                  <a:gd name="connsiteX6" fmla="*/ 792480 w 1807845"/>
                  <a:gd name="connsiteY6" fmla="*/ 78105 h 188595"/>
                  <a:gd name="connsiteX7" fmla="*/ 518160 w 1807845"/>
                  <a:gd name="connsiteY7" fmla="*/ 76200 h 188595"/>
                  <a:gd name="connsiteX8" fmla="*/ 516255 w 1807845"/>
                  <a:gd name="connsiteY8" fmla="*/ 106680 h 188595"/>
                  <a:gd name="connsiteX9" fmla="*/ 461010 w 1807845"/>
                  <a:gd name="connsiteY9" fmla="*/ 106680 h 188595"/>
                  <a:gd name="connsiteX10" fmla="*/ 464820 w 1807845"/>
                  <a:gd name="connsiteY10" fmla="*/ 129540 h 188595"/>
                  <a:gd name="connsiteX11" fmla="*/ 323850 w 1807845"/>
                  <a:gd name="connsiteY11" fmla="*/ 129540 h 188595"/>
                  <a:gd name="connsiteX12" fmla="*/ 320040 w 1807845"/>
                  <a:gd name="connsiteY12" fmla="*/ 150495 h 188595"/>
                  <a:gd name="connsiteX13" fmla="*/ 245745 w 1807845"/>
                  <a:gd name="connsiteY13" fmla="*/ 150495 h 188595"/>
                  <a:gd name="connsiteX14" fmla="*/ 245745 w 1807845"/>
                  <a:gd name="connsiteY14" fmla="*/ 167640 h 188595"/>
                  <a:gd name="connsiteX15" fmla="*/ 163830 w 1807845"/>
                  <a:gd name="connsiteY15" fmla="*/ 167640 h 188595"/>
                  <a:gd name="connsiteX16" fmla="*/ 163830 w 1807845"/>
                  <a:gd name="connsiteY16" fmla="*/ 188595 h 188595"/>
                  <a:gd name="connsiteX17" fmla="*/ 0 w 1807845"/>
                  <a:gd name="connsiteY17" fmla="*/ 186690 h 188595"/>
                  <a:gd name="connsiteX18" fmla="*/ 0 w 1807845"/>
                  <a:gd name="connsiteY18" fmla="*/ 186690 h 1885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807845" h="188595">
                    <a:moveTo>
                      <a:pt x="1807845" y="0"/>
                    </a:moveTo>
                    <a:lnTo>
                      <a:pt x="1066800" y="0"/>
                    </a:lnTo>
                    <a:lnTo>
                      <a:pt x="1066800" y="20955"/>
                    </a:lnTo>
                    <a:lnTo>
                      <a:pt x="927735" y="22860"/>
                    </a:lnTo>
                    <a:lnTo>
                      <a:pt x="927735" y="47625"/>
                    </a:lnTo>
                    <a:lnTo>
                      <a:pt x="794385" y="47625"/>
                    </a:lnTo>
                    <a:lnTo>
                      <a:pt x="792480" y="78105"/>
                    </a:lnTo>
                    <a:lnTo>
                      <a:pt x="518160" y="76200"/>
                    </a:lnTo>
                    <a:lnTo>
                      <a:pt x="516255" y="106680"/>
                    </a:lnTo>
                    <a:lnTo>
                      <a:pt x="461010" y="106680"/>
                    </a:lnTo>
                    <a:lnTo>
                      <a:pt x="464820" y="129540"/>
                    </a:lnTo>
                    <a:lnTo>
                      <a:pt x="323850" y="129540"/>
                    </a:lnTo>
                    <a:lnTo>
                      <a:pt x="320040" y="150495"/>
                    </a:lnTo>
                    <a:lnTo>
                      <a:pt x="245745" y="150495"/>
                    </a:lnTo>
                    <a:lnTo>
                      <a:pt x="245745" y="167640"/>
                    </a:lnTo>
                    <a:lnTo>
                      <a:pt x="163830" y="167640"/>
                    </a:lnTo>
                    <a:lnTo>
                      <a:pt x="163830" y="188595"/>
                    </a:lnTo>
                    <a:lnTo>
                      <a:pt x="0" y="186690"/>
                    </a:lnTo>
                    <a:lnTo>
                      <a:pt x="0" y="186690"/>
                    </a:lnTo>
                  </a:path>
                </a:pathLst>
              </a:custGeom>
              <a:noFill/>
              <a:ln w="12700">
                <a:solidFill>
                  <a:schemeClr val="accent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37" name="Freeform 136"/>
              <p:cNvSpPr/>
              <p:nvPr/>
            </p:nvSpPr>
            <p:spPr>
              <a:xfrm>
                <a:off x="868679" y="4149090"/>
                <a:ext cx="1026795" cy="236220"/>
              </a:xfrm>
              <a:custGeom>
                <a:avLst/>
                <a:gdLst>
                  <a:gd name="connsiteX0" fmla="*/ 1047750 w 1047750"/>
                  <a:gd name="connsiteY0" fmla="*/ 0 h 243840"/>
                  <a:gd name="connsiteX1" fmla="*/ 986790 w 1047750"/>
                  <a:gd name="connsiteY1" fmla="*/ 11430 h 243840"/>
                  <a:gd name="connsiteX2" fmla="*/ 988695 w 1047750"/>
                  <a:gd name="connsiteY2" fmla="*/ 22860 h 243840"/>
                  <a:gd name="connsiteX3" fmla="*/ 944880 w 1047750"/>
                  <a:gd name="connsiteY3" fmla="*/ 20955 h 243840"/>
                  <a:gd name="connsiteX4" fmla="*/ 946785 w 1047750"/>
                  <a:gd name="connsiteY4" fmla="*/ 30480 h 243840"/>
                  <a:gd name="connsiteX5" fmla="*/ 922020 w 1047750"/>
                  <a:gd name="connsiteY5" fmla="*/ 32385 h 243840"/>
                  <a:gd name="connsiteX6" fmla="*/ 922020 w 1047750"/>
                  <a:gd name="connsiteY6" fmla="*/ 40005 h 243840"/>
                  <a:gd name="connsiteX7" fmla="*/ 853440 w 1047750"/>
                  <a:gd name="connsiteY7" fmla="*/ 41910 h 243840"/>
                  <a:gd name="connsiteX8" fmla="*/ 855345 w 1047750"/>
                  <a:gd name="connsiteY8" fmla="*/ 55245 h 243840"/>
                  <a:gd name="connsiteX9" fmla="*/ 733425 w 1047750"/>
                  <a:gd name="connsiteY9" fmla="*/ 57150 h 243840"/>
                  <a:gd name="connsiteX10" fmla="*/ 733425 w 1047750"/>
                  <a:gd name="connsiteY10" fmla="*/ 70485 h 243840"/>
                  <a:gd name="connsiteX11" fmla="*/ 640080 w 1047750"/>
                  <a:gd name="connsiteY11" fmla="*/ 68580 h 243840"/>
                  <a:gd name="connsiteX12" fmla="*/ 640080 w 1047750"/>
                  <a:gd name="connsiteY12" fmla="*/ 80010 h 243840"/>
                  <a:gd name="connsiteX13" fmla="*/ 615315 w 1047750"/>
                  <a:gd name="connsiteY13" fmla="*/ 80010 h 243840"/>
                  <a:gd name="connsiteX14" fmla="*/ 615315 w 1047750"/>
                  <a:gd name="connsiteY14" fmla="*/ 89535 h 243840"/>
                  <a:gd name="connsiteX15" fmla="*/ 561975 w 1047750"/>
                  <a:gd name="connsiteY15" fmla="*/ 89535 h 243840"/>
                  <a:gd name="connsiteX16" fmla="*/ 563880 w 1047750"/>
                  <a:gd name="connsiteY16" fmla="*/ 102870 h 243840"/>
                  <a:gd name="connsiteX17" fmla="*/ 415290 w 1047750"/>
                  <a:gd name="connsiteY17" fmla="*/ 104775 h 243840"/>
                  <a:gd name="connsiteX18" fmla="*/ 413385 w 1047750"/>
                  <a:gd name="connsiteY18" fmla="*/ 112395 h 243840"/>
                  <a:gd name="connsiteX19" fmla="*/ 320040 w 1047750"/>
                  <a:gd name="connsiteY19" fmla="*/ 110490 h 243840"/>
                  <a:gd name="connsiteX20" fmla="*/ 318135 w 1047750"/>
                  <a:gd name="connsiteY20" fmla="*/ 133350 h 243840"/>
                  <a:gd name="connsiteX21" fmla="*/ 299085 w 1047750"/>
                  <a:gd name="connsiteY21" fmla="*/ 133350 h 243840"/>
                  <a:gd name="connsiteX22" fmla="*/ 299085 w 1047750"/>
                  <a:gd name="connsiteY22" fmla="*/ 158115 h 243840"/>
                  <a:gd name="connsiteX23" fmla="*/ 236220 w 1047750"/>
                  <a:gd name="connsiteY23" fmla="*/ 156210 h 243840"/>
                  <a:gd name="connsiteX24" fmla="*/ 234315 w 1047750"/>
                  <a:gd name="connsiteY24" fmla="*/ 175260 h 243840"/>
                  <a:gd name="connsiteX25" fmla="*/ 163830 w 1047750"/>
                  <a:gd name="connsiteY25" fmla="*/ 173355 h 243840"/>
                  <a:gd name="connsiteX26" fmla="*/ 160020 w 1047750"/>
                  <a:gd name="connsiteY26" fmla="*/ 190500 h 243840"/>
                  <a:gd name="connsiteX27" fmla="*/ 125730 w 1047750"/>
                  <a:gd name="connsiteY27" fmla="*/ 188595 h 243840"/>
                  <a:gd name="connsiteX28" fmla="*/ 123825 w 1047750"/>
                  <a:gd name="connsiteY28" fmla="*/ 205740 h 243840"/>
                  <a:gd name="connsiteX29" fmla="*/ 70485 w 1047750"/>
                  <a:gd name="connsiteY29" fmla="*/ 205740 h 243840"/>
                  <a:gd name="connsiteX30" fmla="*/ 72390 w 1047750"/>
                  <a:gd name="connsiteY30" fmla="*/ 220980 h 243840"/>
                  <a:gd name="connsiteX31" fmla="*/ 38100 w 1047750"/>
                  <a:gd name="connsiteY31" fmla="*/ 224790 h 243840"/>
                  <a:gd name="connsiteX32" fmla="*/ 38100 w 1047750"/>
                  <a:gd name="connsiteY32" fmla="*/ 236220 h 243840"/>
                  <a:gd name="connsiteX33" fmla="*/ 3810 w 1047750"/>
                  <a:gd name="connsiteY33" fmla="*/ 238125 h 243840"/>
                  <a:gd name="connsiteX34" fmla="*/ 0 w 1047750"/>
                  <a:gd name="connsiteY34" fmla="*/ 243840 h 243840"/>
                  <a:gd name="connsiteX0" fmla="*/ 1047750 w 1047750"/>
                  <a:gd name="connsiteY0" fmla="*/ 0 h 234315"/>
                  <a:gd name="connsiteX1" fmla="*/ 986790 w 1047750"/>
                  <a:gd name="connsiteY1" fmla="*/ 1905 h 234315"/>
                  <a:gd name="connsiteX2" fmla="*/ 988695 w 1047750"/>
                  <a:gd name="connsiteY2" fmla="*/ 13335 h 234315"/>
                  <a:gd name="connsiteX3" fmla="*/ 944880 w 1047750"/>
                  <a:gd name="connsiteY3" fmla="*/ 11430 h 234315"/>
                  <a:gd name="connsiteX4" fmla="*/ 946785 w 1047750"/>
                  <a:gd name="connsiteY4" fmla="*/ 20955 h 234315"/>
                  <a:gd name="connsiteX5" fmla="*/ 922020 w 1047750"/>
                  <a:gd name="connsiteY5" fmla="*/ 22860 h 234315"/>
                  <a:gd name="connsiteX6" fmla="*/ 922020 w 1047750"/>
                  <a:gd name="connsiteY6" fmla="*/ 30480 h 234315"/>
                  <a:gd name="connsiteX7" fmla="*/ 853440 w 1047750"/>
                  <a:gd name="connsiteY7" fmla="*/ 32385 h 234315"/>
                  <a:gd name="connsiteX8" fmla="*/ 855345 w 1047750"/>
                  <a:gd name="connsiteY8" fmla="*/ 45720 h 234315"/>
                  <a:gd name="connsiteX9" fmla="*/ 733425 w 1047750"/>
                  <a:gd name="connsiteY9" fmla="*/ 47625 h 234315"/>
                  <a:gd name="connsiteX10" fmla="*/ 733425 w 1047750"/>
                  <a:gd name="connsiteY10" fmla="*/ 60960 h 234315"/>
                  <a:gd name="connsiteX11" fmla="*/ 640080 w 1047750"/>
                  <a:gd name="connsiteY11" fmla="*/ 59055 h 234315"/>
                  <a:gd name="connsiteX12" fmla="*/ 640080 w 1047750"/>
                  <a:gd name="connsiteY12" fmla="*/ 70485 h 234315"/>
                  <a:gd name="connsiteX13" fmla="*/ 615315 w 1047750"/>
                  <a:gd name="connsiteY13" fmla="*/ 70485 h 234315"/>
                  <a:gd name="connsiteX14" fmla="*/ 615315 w 1047750"/>
                  <a:gd name="connsiteY14" fmla="*/ 80010 h 234315"/>
                  <a:gd name="connsiteX15" fmla="*/ 561975 w 1047750"/>
                  <a:gd name="connsiteY15" fmla="*/ 80010 h 234315"/>
                  <a:gd name="connsiteX16" fmla="*/ 563880 w 1047750"/>
                  <a:gd name="connsiteY16" fmla="*/ 93345 h 234315"/>
                  <a:gd name="connsiteX17" fmla="*/ 415290 w 1047750"/>
                  <a:gd name="connsiteY17" fmla="*/ 95250 h 234315"/>
                  <a:gd name="connsiteX18" fmla="*/ 413385 w 1047750"/>
                  <a:gd name="connsiteY18" fmla="*/ 102870 h 234315"/>
                  <a:gd name="connsiteX19" fmla="*/ 320040 w 1047750"/>
                  <a:gd name="connsiteY19" fmla="*/ 100965 h 234315"/>
                  <a:gd name="connsiteX20" fmla="*/ 318135 w 1047750"/>
                  <a:gd name="connsiteY20" fmla="*/ 123825 h 234315"/>
                  <a:gd name="connsiteX21" fmla="*/ 299085 w 1047750"/>
                  <a:gd name="connsiteY21" fmla="*/ 123825 h 234315"/>
                  <a:gd name="connsiteX22" fmla="*/ 299085 w 1047750"/>
                  <a:gd name="connsiteY22" fmla="*/ 148590 h 234315"/>
                  <a:gd name="connsiteX23" fmla="*/ 236220 w 1047750"/>
                  <a:gd name="connsiteY23" fmla="*/ 146685 h 234315"/>
                  <a:gd name="connsiteX24" fmla="*/ 234315 w 1047750"/>
                  <a:gd name="connsiteY24" fmla="*/ 165735 h 234315"/>
                  <a:gd name="connsiteX25" fmla="*/ 163830 w 1047750"/>
                  <a:gd name="connsiteY25" fmla="*/ 163830 h 234315"/>
                  <a:gd name="connsiteX26" fmla="*/ 160020 w 1047750"/>
                  <a:gd name="connsiteY26" fmla="*/ 180975 h 234315"/>
                  <a:gd name="connsiteX27" fmla="*/ 125730 w 1047750"/>
                  <a:gd name="connsiteY27" fmla="*/ 179070 h 234315"/>
                  <a:gd name="connsiteX28" fmla="*/ 123825 w 1047750"/>
                  <a:gd name="connsiteY28" fmla="*/ 196215 h 234315"/>
                  <a:gd name="connsiteX29" fmla="*/ 70485 w 1047750"/>
                  <a:gd name="connsiteY29" fmla="*/ 196215 h 234315"/>
                  <a:gd name="connsiteX30" fmla="*/ 72390 w 1047750"/>
                  <a:gd name="connsiteY30" fmla="*/ 211455 h 234315"/>
                  <a:gd name="connsiteX31" fmla="*/ 38100 w 1047750"/>
                  <a:gd name="connsiteY31" fmla="*/ 215265 h 234315"/>
                  <a:gd name="connsiteX32" fmla="*/ 38100 w 1047750"/>
                  <a:gd name="connsiteY32" fmla="*/ 226695 h 234315"/>
                  <a:gd name="connsiteX33" fmla="*/ 3810 w 1047750"/>
                  <a:gd name="connsiteY33" fmla="*/ 228600 h 234315"/>
                  <a:gd name="connsiteX34" fmla="*/ 0 w 1047750"/>
                  <a:gd name="connsiteY34" fmla="*/ 234315 h 234315"/>
                  <a:gd name="connsiteX0" fmla="*/ 1026795 w 1026795"/>
                  <a:gd name="connsiteY0" fmla="*/ 0 h 236220"/>
                  <a:gd name="connsiteX1" fmla="*/ 986790 w 1026795"/>
                  <a:gd name="connsiteY1" fmla="*/ 3810 h 236220"/>
                  <a:gd name="connsiteX2" fmla="*/ 988695 w 1026795"/>
                  <a:gd name="connsiteY2" fmla="*/ 15240 h 236220"/>
                  <a:gd name="connsiteX3" fmla="*/ 944880 w 1026795"/>
                  <a:gd name="connsiteY3" fmla="*/ 13335 h 236220"/>
                  <a:gd name="connsiteX4" fmla="*/ 946785 w 1026795"/>
                  <a:gd name="connsiteY4" fmla="*/ 22860 h 236220"/>
                  <a:gd name="connsiteX5" fmla="*/ 922020 w 1026795"/>
                  <a:gd name="connsiteY5" fmla="*/ 24765 h 236220"/>
                  <a:gd name="connsiteX6" fmla="*/ 922020 w 1026795"/>
                  <a:gd name="connsiteY6" fmla="*/ 32385 h 236220"/>
                  <a:gd name="connsiteX7" fmla="*/ 853440 w 1026795"/>
                  <a:gd name="connsiteY7" fmla="*/ 34290 h 236220"/>
                  <a:gd name="connsiteX8" fmla="*/ 855345 w 1026795"/>
                  <a:gd name="connsiteY8" fmla="*/ 47625 h 236220"/>
                  <a:gd name="connsiteX9" fmla="*/ 733425 w 1026795"/>
                  <a:gd name="connsiteY9" fmla="*/ 49530 h 236220"/>
                  <a:gd name="connsiteX10" fmla="*/ 733425 w 1026795"/>
                  <a:gd name="connsiteY10" fmla="*/ 62865 h 236220"/>
                  <a:gd name="connsiteX11" fmla="*/ 640080 w 1026795"/>
                  <a:gd name="connsiteY11" fmla="*/ 60960 h 236220"/>
                  <a:gd name="connsiteX12" fmla="*/ 640080 w 1026795"/>
                  <a:gd name="connsiteY12" fmla="*/ 72390 h 236220"/>
                  <a:gd name="connsiteX13" fmla="*/ 615315 w 1026795"/>
                  <a:gd name="connsiteY13" fmla="*/ 72390 h 236220"/>
                  <a:gd name="connsiteX14" fmla="*/ 615315 w 1026795"/>
                  <a:gd name="connsiteY14" fmla="*/ 81915 h 236220"/>
                  <a:gd name="connsiteX15" fmla="*/ 561975 w 1026795"/>
                  <a:gd name="connsiteY15" fmla="*/ 81915 h 236220"/>
                  <a:gd name="connsiteX16" fmla="*/ 563880 w 1026795"/>
                  <a:gd name="connsiteY16" fmla="*/ 95250 h 236220"/>
                  <a:gd name="connsiteX17" fmla="*/ 415290 w 1026795"/>
                  <a:gd name="connsiteY17" fmla="*/ 97155 h 236220"/>
                  <a:gd name="connsiteX18" fmla="*/ 413385 w 1026795"/>
                  <a:gd name="connsiteY18" fmla="*/ 104775 h 236220"/>
                  <a:gd name="connsiteX19" fmla="*/ 320040 w 1026795"/>
                  <a:gd name="connsiteY19" fmla="*/ 102870 h 236220"/>
                  <a:gd name="connsiteX20" fmla="*/ 318135 w 1026795"/>
                  <a:gd name="connsiteY20" fmla="*/ 125730 h 236220"/>
                  <a:gd name="connsiteX21" fmla="*/ 299085 w 1026795"/>
                  <a:gd name="connsiteY21" fmla="*/ 125730 h 236220"/>
                  <a:gd name="connsiteX22" fmla="*/ 299085 w 1026795"/>
                  <a:gd name="connsiteY22" fmla="*/ 150495 h 236220"/>
                  <a:gd name="connsiteX23" fmla="*/ 236220 w 1026795"/>
                  <a:gd name="connsiteY23" fmla="*/ 148590 h 236220"/>
                  <a:gd name="connsiteX24" fmla="*/ 234315 w 1026795"/>
                  <a:gd name="connsiteY24" fmla="*/ 167640 h 236220"/>
                  <a:gd name="connsiteX25" fmla="*/ 163830 w 1026795"/>
                  <a:gd name="connsiteY25" fmla="*/ 165735 h 236220"/>
                  <a:gd name="connsiteX26" fmla="*/ 160020 w 1026795"/>
                  <a:gd name="connsiteY26" fmla="*/ 182880 h 236220"/>
                  <a:gd name="connsiteX27" fmla="*/ 125730 w 1026795"/>
                  <a:gd name="connsiteY27" fmla="*/ 180975 h 236220"/>
                  <a:gd name="connsiteX28" fmla="*/ 123825 w 1026795"/>
                  <a:gd name="connsiteY28" fmla="*/ 198120 h 236220"/>
                  <a:gd name="connsiteX29" fmla="*/ 70485 w 1026795"/>
                  <a:gd name="connsiteY29" fmla="*/ 198120 h 236220"/>
                  <a:gd name="connsiteX30" fmla="*/ 72390 w 1026795"/>
                  <a:gd name="connsiteY30" fmla="*/ 213360 h 236220"/>
                  <a:gd name="connsiteX31" fmla="*/ 38100 w 1026795"/>
                  <a:gd name="connsiteY31" fmla="*/ 217170 h 236220"/>
                  <a:gd name="connsiteX32" fmla="*/ 38100 w 1026795"/>
                  <a:gd name="connsiteY32" fmla="*/ 228600 h 236220"/>
                  <a:gd name="connsiteX33" fmla="*/ 3810 w 1026795"/>
                  <a:gd name="connsiteY33" fmla="*/ 230505 h 236220"/>
                  <a:gd name="connsiteX34" fmla="*/ 0 w 1026795"/>
                  <a:gd name="connsiteY34" fmla="*/ 236220 h 236220"/>
                  <a:gd name="connsiteX0" fmla="*/ 1026795 w 1026795"/>
                  <a:gd name="connsiteY0" fmla="*/ 0 h 236220"/>
                  <a:gd name="connsiteX1" fmla="*/ 986790 w 1026795"/>
                  <a:gd name="connsiteY1" fmla="*/ 3810 h 236220"/>
                  <a:gd name="connsiteX2" fmla="*/ 988695 w 1026795"/>
                  <a:gd name="connsiteY2" fmla="*/ 15240 h 236220"/>
                  <a:gd name="connsiteX3" fmla="*/ 944880 w 1026795"/>
                  <a:gd name="connsiteY3" fmla="*/ 13335 h 236220"/>
                  <a:gd name="connsiteX4" fmla="*/ 946785 w 1026795"/>
                  <a:gd name="connsiteY4" fmla="*/ 22860 h 236220"/>
                  <a:gd name="connsiteX5" fmla="*/ 922020 w 1026795"/>
                  <a:gd name="connsiteY5" fmla="*/ 24765 h 236220"/>
                  <a:gd name="connsiteX6" fmla="*/ 922020 w 1026795"/>
                  <a:gd name="connsiteY6" fmla="*/ 32385 h 236220"/>
                  <a:gd name="connsiteX7" fmla="*/ 853440 w 1026795"/>
                  <a:gd name="connsiteY7" fmla="*/ 34290 h 236220"/>
                  <a:gd name="connsiteX8" fmla="*/ 855345 w 1026795"/>
                  <a:gd name="connsiteY8" fmla="*/ 47625 h 236220"/>
                  <a:gd name="connsiteX9" fmla="*/ 733425 w 1026795"/>
                  <a:gd name="connsiteY9" fmla="*/ 49530 h 236220"/>
                  <a:gd name="connsiteX10" fmla="*/ 733425 w 1026795"/>
                  <a:gd name="connsiteY10" fmla="*/ 62865 h 236220"/>
                  <a:gd name="connsiteX11" fmla="*/ 640080 w 1026795"/>
                  <a:gd name="connsiteY11" fmla="*/ 60960 h 236220"/>
                  <a:gd name="connsiteX12" fmla="*/ 640080 w 1026795"/>
                  <a:gd name="connsiteY12" fmla="*/ 72390 h 236220"/>
                  <a:gd name="connsiteX13" fmla="*/ 615315 w 1026795"/>
                  <a:gd name="connsiteY13" fmla="*/ 72390 h 236220"/>
                  <a:gd name="connsiteX14" fmla="*/ 615315 w 1026795"/>
                  <a:gd name="connsiteY14" fmla="*/ 81915 h 236220"/>
                  <a:gd name="connsiteX15" fmla="*/ 561975 w 1026795"/>
                  <a:gd name="connsiteY15" fmla="*/ 81915 h 236220"/>
                  <a:gd name="connsiteX16" fmla="*/ 563880 w 1026795"/>
                  <a:gd name="connsiteY16" fmla="*/ 95250 h 236220"/>
                  <a:gd name="connsiteX17" fmla="*/ 415290 w 1026795"/>
                  <a:gd name="connsiteY17" fmla="*/ 97155 h 236220"/>
                  <a:gd name="connsiteX18" fmla="*/ 413385 w 1026795"/>
                  <a:gd name="connsiteY18" fmla="*/ 104775 h 236220"/>
                  <a:gd name="connsiteX19" fmla="*/ 320040 w 1026795"/>
                  <a:gd name="connsiteY19" fmla="*/ 102870 h 236220"/>
                  <a:gd name="connsiteX20" fmla="*/ 318135 w 1026795"/>
                  <a:gd name="connsiteY20" fmla="*/ 125730 h 236220"/>
                  <a:gd name="connsiteX21" fmla="*/ 299085 w 1026795"/>
                  <a:gd name="connsiteY21" fmla="*/ 125730 h 236220"/>
                  <a:gd name="connsiteX22" fmla="*/ 299085 w 1026795"/>
                  <a:gd name="connsiteY22" fmla="*/ 150495 h 236220"/>
                  <a:gd name="connsiteX23" fmla="*/ 236220 w 1026795"/>
                  <a:gd name="connsiteY23" fmla="*/ 148590 h 236220"/>
                  <a:gd name="connsiteX24" fmla="*/ 234315 w 1026795"/>
                  <a:gd name="connsiteY24" fmla="*/ 167640 h 236220"/>
                  <a:gd name="connsiteX25" fmla="*/ 163830 w 1026795"/>
                  <a:gd name="connsiteY25" fmla="*/ 165735 h 236220"/>
                  <a:gd name="connsiteX26" fmla="*/ 160020 w 1026795"/>
                  <a:gd name="connsiteY26" fmla="*/ 182880 h 236220"/>
                  <a:gd name="connsiteX27" fmla="*/ 125730 w 1026795"/>
                  <a:gd name="connsiteY27" fmla="*/ 180975 h 236220"/>
                  <a:gd name="connsiteX28" fmla="*/ 123825 w 1026795"/>
                  <a:gd name="connsiteY28" fmla="*/ 198120 h 236220"/>
                  <a:gd name="connsiteX29" fmla="*/ 70485 w 1026795"/>
                  <a:gd name="connsiteY29" fmla="*/ 198120 h 236220"/>
                  <a:gd name="connsiteX30" fmla="*/ 72390 w 1026795"/>
                  <a:gd name="connsiteY30" fmla="*/ 213360 h 236220"/>
                  <a:gd name="connsiteX31" fmla="*/ 38100 w 1026795"/>
                  <a:gd name="connsiteY31" fmla="*/ 217170 h 236220"/>
                  <a:gd name="connsiteX32" fmla="*/ 38100 w 1026795"/>
                  <a:gd name="connsiteY32" fmla="*/ 228600 h 236220"/>
                  <a:gd name="connsiteX33" fmla="*/ 3810 w 1026795"/>
                  <a:gd name="connsiteY33" fmla="*/ 230505 h 236220"/>
                  <a:gd name="connsiteX34" fmla="*/ 0 w 1026795"/>
                  <a:gd name="connsiteY34" fmla="*/ 236220 h 236220"/>
                  <a:gd name="connsiteX0" fmla="*/ 1026795 w 1026795"/>
                  <a:gd name="connsiteY0" fmla="*/ 0 h 236220"/>
                  <a:gd name="connsiteX1" fmla="*/ 1019176 w 1026795"/>
                  <a:gd name="connsiteY1" fmla="*/ 1905 h 236220"/>
                  <a:gd name="connsiteX2" fmla="*/ 986790 w 1026795"/>
                  <a:gd name="connsiteY2" fmla="*/ 3810 h 236220"/>
                  <a:gd name="connsiteX3" fmla="*/ 988695 w 1026795"/>
                  <a:gd name="connsiteY3" fmla="*/ 15240 h 236220"/>
                  <a:gd name="connsiteX4" fmla="*/ 944880 w 1026795"/>
                  <a:gd name="connsiteY4" fmla="*/ 13335 h 236220"/>
                  <a:gd name="connsiteX5" fmla="*/ 946785 w 1026795"/>
                  <a:gd name="connsiteY5" fmla="*/ 22860 h 236220"/>
                  <a:gd name="connsiteX6" fmla="*/ 922020 w 1026795"/>
                  <a:gd name="connsiteY6" fmla="*/ 24765 h 236220"/>
                  <a:gd name="connsiteX7" fmla="*/ 922020 w 1026795"/>
                  <a:gd name="connsiteY7" fmla="*/ 32385 h 236220"/>
                  <a:gd name="connsiteX8" fmla="*/ 853440 w 1026795"/>
                  <a:gd name="connsiteY8" fmla="*/ 34290 h 236220"/>
                  <a:gd name="connsiteX9" fmla="*/ 855345 w 1026795"/>
                  <a:gd name="connsiteY9" fmla="*/ 47625 h 236220"/>
                  <a:gd name="connsiteX10" fmla="*/ 733425 w 1026795"/>
                  <a:gd name="connsiteY10" fmla="*/ 49530 h 236220"/>
                  <a:gd name="connsiteX11" fmla="*/ 733425 w 1026795"/>
                  <a:gd name="connsiteY11" fmla="*/ 62865 h 236220"/>
                  <a:gd name="connsiteX12" fmla="*/ 640080 w 1026795"/>
                  <a:gd name="connsiteY12" fmla="*/ 60960 h 236220"/>
                  <a:gd name="connsiteX13" fmla="*/ 640080 w 1026795"/>
                  <a:gd name="connsiteY13" fmla="*/ 72390 h 236220"/>
                  <a:gd name="connsiteX14" fmla="*/ 615315 w 1026795"/>
                  <a:gd name="connsiteY14" fmla="*/ 72390 h 236220"/>
                  <a:gd name="connsiteX15" fmla="*/ 615315 w 1026795"/>
                  <a:gd name="connsiteY15" fmla="*/ 81915 h 236220"/>
                  <a:gd name="connsiteX16" fmla="*/ 561975 w 1026795"/>
                  <a:gd name="connsiteY16" fmla="*/ 81915 h 236220"/>
                  <a:gd name="connsiteX17" fmla="*/ 563880 w 1026795"/>
                  <a:gd name="connsiteY17" fmla="*/ 95250 h 236220"/>
                  <a:gd name="connsiteX18" fmla="*/ 415290 w 1026795"/>
                  <a:gd name="connsiteY18" fmla="*/ 97155 h 236220"/>
                  <a:gd name="connsiteX19" fmla="*/ 413385 w 1026795"/>
                  <a:gd name="connsiteY19" fmla="*/ 104775 h 236220"/>
                  <a:gd name="connsiteX20" fmla="*/ 320040 w 1026795"/>
                  <a:gd name="connsiteY20" fmla="*/ 102870 h 236220"/>
                  <a:gd name="connsiteX21" fmla="*/ 318135 w 1026795"/>
                  <a:gd name="connsiteY21" fmla="*/ 125730 h 236220"/>
                  <a:gd name="connsiteX22" fmla="*/ 299085 w 1026795"/>
                  <a:gd name="connsiteY22" fmla="*/ 125730 h 236220"/>
                  <a:gd name="connsiteX23" fmla="*/ 299085 w 1026795"/>
                  <a:gd name="connsiteY23" fmla="*/ 150495 h 236220"/>
                  <a:gd name="connsiteX24" fmla="*/ 236220 w 1026795"/>
                  <a:gd name="connsiteY24" fmla="*/ 148590 h 236220"/>
                  <a:gd name="connsiteX25" fmla="*/ 234315 w 1026795"/>
                  <a:gd name="connsiteY25" fmla="*/ 167640 h 236220"/>
                  <a:gd name="connsiteX26" fmla="*/ 163830 w 1026795"/>
                  <a:gd name="connsiteY26" fmla="*/ 165735 h 236220"/>
                  <a:gd name="connsiteX27" fmla="*/ 160020 w 1026795"/>
                  <a:gd name="connsiteY27" fmla="*/ 182880 h 236220"/>
                  <a:gd name="connsiteX28" fmla="*/ 125730 w 1026795"/>
                  <a:gd name="connsiteY28" fmla="*/ 180975 h 236220"/>
                  <a:gd name="connsiteX29" fmla="*/ 123825 w 1026795"/>
                  <a:gd name="connsiteY29" fmla="*/ 198120 h 236220"/>
                  <a:gd name="connsiteX30" fmla="*/ 70485 w 1026795"/>
                  <a:gd name="connsiteY30" fmla="*/ 198120 h 236220"/>
                  <a:gd name="connsiteX31" fmla="*/ 72390 w 1026795"/>
                  <a:gd name="connsiteY31" fmla="*/ 213360 h 236220"/>
                  <a:gd name="connsiteX32" fmla="*/ 38100 w 1026795"/>
                  <a:gd name="connsiteY32" fmla="*/ 217170 h 236220"/>
                  <a:gd name="connsiteX33" fmla="*/ 38100 w 1026795"/>
                  <a:gd name="connsiteY33" fmla="*/ 228600 h 236220"/>
                  <a:gd name="connsiteX34" fmla="*/ 3810 w 1026795"/>
                  <a:gd name="connsiteY34" fmla="*/ 230505 h 236220"/>
                  <a:gd name="connsiteX35" fmla="*/ 0 w 1026795"/>
                  <a:gd name="connsiteY35" fmla="*/ 236220 h 2362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1026795" h="236220">
                    <a:moveTo>
                      <a:pt x="1026795" y="0"/>
                    </a:moveTo>
                    <a:lnTo>
                      <a:pt x="1019176" y="1905"/>
                    </a:lnTo>
                    <a:lnTo>
                      <a:pt x="986790" y="3810"/>
                    </a:lnTo>
                    <a:lnTo>
                      <a:pt x="988695" y="15240"/>
                    </a:lnTo>
                    <a:lnTo>
                      <a:pt x="944880" y="13335"/>
                    </a:lnTo>
                    <a:lnTo>
                      <a:pt x="946785" y="22860"/>
                    </a:lnTo>
                    <a:lnTo>
                      <a:pt x="922020" y="24765"/>
                    </a:lnTo>
                    <a:lnTo>
                      <a:pt x="922020" y="32385"/>
                    </a:lnTo>
                    <a:lnTo>
                      <a:pt x="853440" y="34290"/>
                    </a:lnTo>
                    <a:lnTo>
                      <a:pt x="855345" y="47625"/>
                    </a:lnTo>
                    <a:lnTo>
                      <a:pt x="733425" y="49530"/>
                    </a:lnTo>
                    <a:lnTo>
                      <a:pt x="733425" y="62865"/>
                    </a:lnTo>
                    <a:lnTo>
                      <a:pt x="640080" y="60960"/>
                    </a:lnTo>
                    <a:lnTo>
                      <a:pt x="640080" y="72390"/>
                    </a:lnTo>
                    <a:lnTo>
                      <a:pt x="615315" y="72390"/>
                    </a:lnTo>
                    <a:lnTo>
                      <a:pt x="615315" y="81915"/>
                    </a:lnTo>
                    <a:lnTo>
                      <a:pt x="561975" y="81915"/>
                    </a:lnTo>
                    <a:lnTo>
                      <a:pt x="563880" y="95250"/>
                    </a:lnTo>
                    <a:lnTo>
                      <a:pt x="415290" y="97155"/>
                    </a:lnTo>
                    <a:lnTo>
                      <a:pt x="413385" y="104775"/>
                    </a:lnTo>
                    <a:lnTo>
                      <a:pt x="320040" y="102870"/>
                    </a:lnTo>
                    <a:lnTo>
                      <a:pt x="318135" y="125730"/>
                    </a:lnTo>
                    <a:lnTo>
                      <a:pt x="299085" y="125730"/>
                    </a:lnTo>
                    <a:lnTo>
                      <a:pt x="299085" y="150495"/>
                    </a:lnTo>
                    <a:lnTo>
                      <a:pt x="236220" y="148590"/>
                    </a:lnTo>
                    <a:lnTo>
                      <a:pt x="234315" y="167640"/>
                    </a:lnTo>
                    <a:lnTo>
                      <a:pt x="163830" y="165735"/>
                    </a:lnTo>
                    <a:lnTo>
                      <a:pt x="160020" y="182880"/>
                    </a:lnTo>
                    <a:lnTo>
                      <a:pt x="125730" y="180975"/>
                    </a:lnTo>
                    <a:lnTo>
                      <a:pt x="123825" y="198120"/>
                    </a:lnTo>
                    <a:lnTo>
                      <a:pt x="70485" y="198120"/>
                    </a:lnTo>
                    <a:lnTo>
                      <a:pt x="72390" y="213360"/>
                    </a:lnTo>
                    <a:lnTo>
                      <a:pt x="38100" y="217170"/>
                    </a:lnTo>
                    <a:lnTo>
                      <a:pt x="38100" y="228600"/>
                    </a:lnTo>
                    <a:lnTo>
                      <a:pt x="3810" y="230505"/>
                    </a:lnTo>
                    <a:lnTo>
                      <a:pt x="0" y="236220"/>
                    </a:lnTo>
                  </a:path>
                </a:pathLst>
              </a:custGeom>
              <a:noFill/>
              <a:ln w="12700">
                <a:solidFill>
                  <a:schemeClr val="accent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138" name="Straight Connector 137"/>
              <p:cNvCxnSpPr/>
              <p:nvPr/>
            </p:nvCxnSpPr>
            <p:spPr>
              <a:xfrm flipH="1">
                <a:off x="1880234" y="4139565"/>
                <a:ext cx="38099" cy="0"/>
              </a:xfrm>
              <a:prstGeom prst="line">
                <a:avLst/>
              </a:prstGeom>
              <a:ln w="12700">
                <a:solidFill>
                  <a:schemeClr val="accent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9" name="Straight Connector 98"/>
            <p:cNvCxnSpPr/>
            <p:nvPr/>
          </p:nvCxnSpPr>
          <p:spPr>
            <a:xfrm>
              <a:off x="5156674" y="2734405"/>
              <a:ext cx="0" cy="16644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flipH="1">
              <a:off x="5154328" y="4401303"/>
              <a:ext cx="368690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5107677" y="2737513"/>
              <a:ext cx="466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5107677" y="4401303"/>
              <a:ext cx="466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6635962" y="4401303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5908280" y="4401303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5156674" y="4401303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5071402" y="4413752"/>
              <a:ext cx="170544" cy="1806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731229" y="4413752"/>
              <a:ext cx="3417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60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431980" y="4413752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120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873263" y="4265184"/>
              <a:ext cx="263214" cy="261610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211480" y="4580946"/>
              <a:ext cx="3612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Follow-up time, days</a:t>
              </a:r>
            </a:p>
          </p:txBody>
        </p:sp>
        <p:cxnSp>
          <p:nvCxnSpPr>
            <p:cNvPr id="114" name="Straight Connector 113"/>
            <p:cNvCxnSpPr/>
            <p:nvPr/>
          </p:nvCxnSpPr>
          <p:spPr>
            <a:xfrm>
              <a:off x="5107677" y="3283578"/>
              <a:ext cx="466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5107677" y="3836978"/>
              <a:ext cx="4665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8098458" y="4401303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7370776" y="4401303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Box 121"/>
            <p:cNvSpPr txBox="1"/>
            <p:nvPr/>
          </p:nvSpPr>
          <p:spPr>
            <a:xfrm>
              <a:off x="7154451" y="4413752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180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7894476" y="4413752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240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8631212" y="4413752"/>
              <a:ext cx="4203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>
                  <a:latin typeface="Arial" panose="020B0604020202020204" pitchFamily="34" charset="0"/>
                  <a:cs typeface="Arial" panose="020B0604020202020204" pitchFamily="34" charset="0"/>
                </a:rPr>
                <a:t>300</a:t>
              </a:r>
            </a:p>
          </p:txBody>
        </p:sp>
        <p:grpSp>
          <p:nvGrpSpPr>
            <p:cNvPr id="130" name="Group 129"/>
            <p:cNvGrpSpPr/>
            <p:nvPr/>
          </p:nvGrpSpPr>
          <p:grpSpPr>
            <a:xfrm>
              <a:off x="5189541" y="2939946"/>
              <a:ext cx="3630930" cy="1461135"/>
              <a:chOff x="870585" y="2937510"/>
              <a:chExt cx="3630930" cy="1461135"/>
            </a:xfrm>
          </p:grpSpPr>
          <p:sp>
            <p:nvSpPr>
              <p:cNvPr id="133" name="Freeform 132"/>
              <p:cNvSpPr/>
              <p:nvPr/>
            </p:nvSpPr>
            <p:spPr>
              <a:xfrm>
                <a:off x="1792605" y="2937510"/>
                <a:ext cx="2708910" cy="1091565"/>
              </a:xfrm>
              <a:custGeom>
                <a:avLst/>
                <a:gdLst>
                  <a:gd name="connsiteX0" fmla="*/ 2707005 w 2708910"/>
                  <a:gd name="connsiteY0" fmla="*/ 0 h 1091565"/>
                  <a:gd name="connsiteX1" fmla="*/ 2708910 w 2708910"/>
                  <a:gd name="connsiteY1" fmla="*/ 53340 h 1091565"/>
                  <a:gd name="connsiteX2" fmla="*/ 2583180 w 2708910"/>
                  <a:gd name="connsiteY2" fmla="*/ 57150 h 1091565"/>
                  <a:gd name="connsiteX3" fmla="*/ 2583180 w 2708910"/>
                  <a:gd name="connsiteY3" fmla="*/ 139065 h 1091565"/>
                  <a:gd name="connsiteX4" fmla="*/ 2486025 w 2708910"/>
                  <a:gd name="connsiteY4" fmla="*/ 144780 h 1091565"/>
                  <a:gd name="connsiteX5" fmla="*/ 2486025 w 2708910"/>
                  <a:gd name="connsiteY5" fmla="*/ 180975 h 1091565"/>
                  <a:gd name="connsiteX6" fmla="*/ 2291715 w 2708910"/>
                  <a:gd name="connsiteY6" fmla="*/ 184785 h 1091565"/>
                  <a:gd name="connsiteX7" fmla="*/ 2293620 w 2708910"/>
                  <a:gd name="connsiteY7" fmla="*/ 224790 h 1091565"/>
                  <a:gd name="connsiteX8" fmla="*/ 2236470 w 2708910"/>
                  <a:gd name="connsiteY8" fmla="*/ 228600 h 1091565"/>
                  <a:gd name="connsiteX9" fmla="*/ 2238375 w 2708910"/>
                  <a:gd name="connsiteY9" fmla="*/ 255270 h 1091565"/>
                  <a:gd name="connsiteX10" fmla="*/ 2204085 w 2708910"/>
                  <a:gd name="connsiteY10" fmla="*/ 257175 h 1091565"/>
                  <a:gd name="connsiteX11" fmla="*/ 2205990 w 2708910"/>
                  <a:gd name="connsiteY11" fmla="*/ 291465 h 1091565"/>
                  <a:gd name="connsiteX12" fmla="*/ 2190750 w 2708910"/>
                  <a:gd name="connsiteY12" fmla="*/ 295275 h 1091565"/>
                  <a:gd name="connsiteX13" fmla="*/ 2190750 w 2708910"/>
                  <a:gd name="connsiteY13" fmla="*/ 337185 h 1091565"/>
                  <a:gd name="connsiteX14" fmla="*/ 2112645 w 2708910"/>
                  <a:gd name="connsiteY14" fmla="*/ 337185 h 1091565"/>
                  <a:gd name="connsiteX15" fmla="*/ 2114550 w 2708910"/>
                  <a:gd name="connsiteY15" fmla="*/ 365760 h 1091565"/>
                  <a:gd name="connsiteX16" fmla="*/ 2011680 w 2708910"/>
                  <a:gd name="connsiteY16" fmla="*/ 367665 h 1091565"/>
                  <a:gd name="connsiteX17" fmla="*/ 2009775 w 2708910"/>
                  <a:gd name="connsiteY17" fmla="*/ 438150 h 1091565"/>
                  <a:gd name="connsiteX18" fmla="*/ 1887855 w 2708910"/>
                  <a:gd name="connsiteY18" fmla="*/ 441960 h 1091565"/>
                  <a:gd name="connsiteX19" fmla="*/ 1893570 w 2708910"/>
                  <a:gd name="connsiteY19" fmla="*/ 480060 h 1091565"/>
                  <a:gd name="connsiteX20" fmla="*/ 1821180 w 2708910"/>
                  <a:gd name="connsiteY20" fmla="*/ 478155 h 1091565"/>
                  <a:gd name="connsiteX21" fmla="*/ 1823085 w 2708910"/>
                  <a:gd name="connsiteY21" fmla="*/ 512445 h 1091565"/>
                  <a:gd name="connsiteX22" fmla="*/ 1771650 w 2708910"/>
                  <a:gd name="connsiteY22" fmla="*/ 514350 h 1091565"/>
                  <a:gd name="connsiteX23" fmla="*/ 1771650 w 2708910"/>
                  <a:gd name="connsiteY23" fmla="*/ 539115 h 1091565"/>
                  <a:gd name="connsiteX24" fmla="*/ 1691640 w 2708910"/>
                  <a:gd name="connsiteY24" fmla="*/ 541020 h 1091565"/>
                  <a:gd name="connsiteX25" fmla="*/ 1685925 w 2708910"/>
                  <a:gd name="connsiteY25" fmla="*/ 569595 h 1091565"/>
                  <a:gd name="connsiteX26" fmla="*/ 1564005 w 2708910"/>
                  <a:gd name="connsiteY26" fmla="*/ 573405 h 1091565"/>
                  <a:gd name="connsiteX27" fmla="*/ 1564005 w 2708910"/>
                  <a:gd name="connsiteY27" fmla="*/ 603885 h 1091565"/>
                  <a:gd name="connsiteX28" fmla="*/ 1236345 w 2708910"/>
                  <a:gd name="connsiteY28" fmla="*/ 603885 h 1091565"/>
                  <a:gd name="connsiteX29" fmla="*/ 1236345 w 2708910"/>
                  <a:gd name="connsiteY29" fmla="*/ 628650 h 1091565"/>
                  <a:gd name="connsiteX30" fmla="*/ 1219200 w 2708910"/>
                  <a:gd name="connsiteY30" fmla="*/ 628650 h 1091565"/>
                  <a:gd name="connsiteX31" fmla="*/ 1215390 w 2708910"/>
                  <a:gd name="connsiteY31" fmla="*/ 645795 h 1091565"/>
                  <a:gd name="connsiteX32" fmla="*/ 1160145 w 2708910"/>
                  <a:gd name="connsiteY32" fmla="*/ 647700 h 1091565"/>
                  <a:gd name="connsiteX33" fmla="*/ 1162050 w 2708910"/>
                  <a:gd name="connsiteY33" fmla="*/ 678180 h 1091565"/>
                  <a:gd name="connsiteX34" fmla="*/ 1032510 w 2708910"/>
                  <a:gd name="connsiteY34" fmla="*/ 678180 h 1091565"/>
                  <a:gd name="connsiteX35" fmla="*/ 1032510 w 2708910"/>
                  <a:gd name="connsiteY35" fmla="*/ 687705 h 1091565"/>
                  <a:gd name="connsiteX36" fmla="*/ 998220 w 2708910"/>
                  <a:gd name="connsiteY36" fmla="*/ 691515 h 1091565"/>
                  <a:gd name="connsiteX37" fmla="*/ 996315 w 2708910"/>
                  <a:gd name="connsiteY37" fmla="*/ 708660 h 1091565"/>
                  <a:gd name="connsiteX38" fmla="*/ 954405 w 2708910"/>
                  <a:gd name="connsiteY38" fmla="*/ 714375 h 1091565"/>
                  <a:gd name="connsiteX39" fmla="*/ 950595 w 2708910"/>
                  <a:gd name="connsiteY39" fmla="*/ 729615 h 1091565"/>
                  <a:gd name="connsiteX40" fmla="*/ 906780 w 2708910"/>
                  <a:gd name="connsiteY40" fmla="*/ 731520 h 1091565"/>
                  <a:gd name="connsiteX41" fmla="*/ 902970 w 2708910"/>
                  <a:gd name="connsiteY41" fmla="*/ 744855 h 1091565"/>
                  <a:gd name="connsiteX42" fmla="*/ 843915 w 2708910"/>
                  <a:gd name="connsiteY42" fmla="*/ 746760 h 1091565"/>
                  <a:gd name="connsiteX43" fmla="*/ 843915 w 2708910"/>
                  <a:gd name="connsiteY43" fmla="*/ 788670 h 1091565"/>
                  <a:gd name="connsiteX44" fmla="*/ 790575 w 2708910"/>
                  <a:gd name="connsiteY44" fmla="*/ 790575 h 1091565"/>
                  <a:gd name="connsiteX45" fmla="*/ 794385 w 2708910"/>
                  <a:gd name="connsiteY45" fmla="*/ 802005 h 1091565"/>
                  <a:gd name="connsiteX46" fmla="*/ 729615 w 2708910"/>
                  <a:gd name="connsiteY46" fmla="*/ 802005 h 1091565"/>
                  <a:gd name="connsiteX47" fmla="*/ 727710 w 2708910"/>
                  <a:gd name="connsiteY47" fmla="*/ 828675 h 1091565"/>
                  <a:gd name="connsiteX48" fmla="*/ 702945 w 2708910"/>
                  <a:gd name="connsiteY48" fmla="*/ 828675 h 1091565"/>
                  <a:gd name="connsiteX49" fmla="*/ 704850 w 2708910"/>
                  <a:gd name="connsiteY49" fmla="*/ 857250 h 1091565"/>
                  <a:gd name="connsiteX50" fmla="*/ 624840 w 2708910"/>
                  <a:gd name="connsiteY50" fmla="*/ 855345 h 1091565"/>
                  <a:gd name="connsiteX51" fmla="*/ 622935 w 2708910"/>
                  <a:gd name="connsiteY51" fmla="*/ 908685 h 1091565"/>
                  <a:gd name="connsiteX52" fmla="*/ 598170 w 2708910"/>
                  <a:gd name="connsiteY52" fmla="*/ 906780 h 1091565"/>
                  <a:gd name="connsiteX53" fmla="*/ 594360 w 2708910"/>
                  <a:gd name="connsiteY53" fmla="*/ 920115 h 1091565"/>
                  <a:gd name="connsiteX54" fmla="*/ 571500 w 2708910"/>
                  <a:gd name="connsiteY54" fmla="*/ 920115 h 1091565"/>
                  <a:gd name="connsiteX55" fmla="*/ 569595 w 2708910"/>
                  <a:gd name="connsiteY55" fmla="*/ 939165 h 1091565"/>
                  <a:gd name="connsiteX56" fmla="*/ 520065 w 2708910"/>
                  <a:gd name="connsiteY56" fmla="*/ 941070 h 1091565"/>
                  <a:gd name="connsiteX57" fmla="*/ 520065 w 2708910"/>
                  <a:gd name="connsiteY57" fmla="*/ 954405 h 1091565"/>
                  <a:gd name="connsiteX58" fmla="*/ 394335 w 2708910"/>
                  <a:gd name="connsiteY58" fmla="*/ 956310 h 1091565"/>
                  <a:gd name="connsiteX59" fmla="*/ 396240 w 2708910"/>
                  <a:gd name="connsiteY59" fmla="*/ 969645 h 1091565"/>
                  <a:gd name="connsiteX60" fmla="*/ 363855 w 2708910"/>
                  <a:gd name="connsiteY60" fmla="*/ 973455 h 1091565"/>
                  <a:gd name="connsiteX61" fmla="*/ 363855 w 2708910"/>
                  <a:gd name="connsiteY61" fmla="*/ 992505 h 1091565"/>
                  <a:gd name="connsiteX62" fmla="*/ 323850 w 2708910"/>
                  <a:gd name="connsiteY62" fmla="*/ 994410 h 1091565"/>
                  <a:gd name="connsiteX63" fmla="*/ 323850 w 2708910"/>
                  <a:gd name="connsiteY63" fmla="*/ 1019175 h 1091565"/>
                  <a:gd name="connsiteX64" fmla="*/ 310515 w 2708910"/>
                  <a:gd name="connsiteY64" fmla="*/ 1019175 h 1091565"/>
                  <a:gd name="connsiteX65" fmla="*/ 310515 w 2708910"/>
                  <a:gd name="connsiteY65" fmla="*/ 1030605 h 1091565"/>
                  <a:gd name="connsiteX66" fmla="*/ 228600 w 2708910"/>
                  <a:gd name="connsiteY66" fmla="*/ 1032510 h 1091565"/>
                  <a:gd name="connsiteX67" fmla="*/ 228600 w 2708910"/>
                  <a:gd name="connsiteY67" fmla="*/ 1043940 h 1091565"/>
                  <a:gd name="connsiteX68" fmla="*/ 169545 w 2708910"/>
                  <a:gd name="connsiteY68" fmla="*/ 1042035 h 1091565"/>
                  <a:gd name="connsiteX69" fmla="*/ 169545 w 2708910"/>
                  <a:gd name="connsiteY69" fmla="*/ 1070610 h 1091565"/>
                  <a:gd name="connsiteX70" fmla="*/ 59055 w 2708910"/>
                  <a:gd name="connsiteY70" fmla="*/ 1070610 h 1091565"/>
                  <a:gd name="connsiteX71" fmla="*/ 59055 w 2708910"/>
                  <a:gd name="connsiteY71" fmla="*/ 1091565 h 1091565"/>
                  <a:gd name="connsiteX72" fmla="*/ 0 w 2708910"/>
                  <a:gd name="connsiteY72" fmla="*/ 1091565 h 1091565"/>
                  <a:gd name="connsiteX73" fmla="*/ 0 w 2708910"/>
                  <a:gd name="connsiteY73" fmla="*/ 1091565 h 1091565"/>
                  <a:gd name="connsiteX74" fmla="*/ 0 w 2708910"/>
                  <a:gd name="connsiteY74" fmla="*/ 1091565 h 10915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</a:cxnLst>
                <a:rect l="l" t="t" r="r" b="b"/>
                <a:pathLst>
                  <a:path w="2708910" h="1091565">
                    <a:moveTo>
                      <a:pt x="2707005" y="0"/>
                    </a:moveTo>
                    <a:lnTo>
                      <a:pt x="2708910" y="53340"/>
                    </a:lnTo>
                    <a:lnTo>
                      <a:pt x="2583180" y="57150"/>
                    </a:lnTo>
                    <a:lnTo>
                      <a:pt x="2583180" y="139065"/>
                    </a:lnTo>
                    <a:lnTo>
                      <a:pt x="2486025" y="144780"/>
                    </a:lnTo>
                    <a:lnTo>
                      <a:pt x="2486025" y="180975"/>
                    </a:lnTo>
                    <a:lnTo>
                      <a:pt x="2291715" y="184785"/>
                    </a:lnTo>
                    <a:lnTo>
                      <a:pt x="2293620" y="224790"/>
                    </a:lnTo>
                    <a:lnTo>
                      <a:pt x="2236470" y="228600"/>
                    </a:lnTo>
                    <a:lnTo>
                      <a:pt x="2238375" y="255270"/>
                    </a:lnTo>
                    <a:lnTo>
                      <a:pt x="2204085" y="257175"/>
                    </a:lnTo>
                    <a:lnTo>
                      <a:pt x="2205990" y="291465"/>
                    </a:lnTo>
                    <a:lnTo>
                      <a:pt x="2190750" y="295275"/>
                    </a:lnTo>
                    <a:lnTo>
                      <a:pt x="2190750" y="337185"/>
                    </a:lnTo>
                    <a:lnTo>
                      <a:pt x="2112645" y="337185"/>
                    </a:lnTo>
                    <a:lnTo>
                      <a:pt x="2114550" y="365760"/>
                    </a:lnTo>
                    <a:lnTo>
                      <a:pt x="2011680" y="367665"/>
                    </a:lnTo>
                    <a:lnTo>
                      <a:pt x="2009775" y="438150"/>
                    </a:lnTo>
                    <a:lnTo>
                      <a:pt x="1887855" y="441960"/>
                    </a:lnTo>
                    <a:lnTo>
                      <a:pt x="1893570" y="480060"/>
                    </a:lnTo>
                    <a:lnTo>
                      <a:pt x="1821180" y="478155"/>
                    </a:lnTo>
                    <a:lnTo>
                      <a:pt x="1823085" y="512445"/>
                    </a:lnTo>
                    <a:lnTo>
                      <a:pt x="1771650" y="514350"/>
                    </a:lnTo>
                    <a:lnTo>
                      <a:pt x="1771650" y="539115"/>
                    </a:lnTo>
                    <a:lnTo>
                      <a:pt x="1691640" y="541020"/>
                    </a:lnTo>
                    <a:lnTo>
                      <a:pt x="1685925" y="569595"/>
                    </a:lnTo>
                    <a:lnTo>
                      <a:pt x="1564005" y="573405"/>
                    </a:lnTo>
                    <a:lnTo>
                      <a:pt x="1564005" y="603885"/>
                    </a:lnTo>
                    <a:lnTo>
                      <a:pt x="1236345" y="603885"/>
                    </a:lnTo>
                    <a:lnTo>
                      <a:pt x="1236345" y="628650"/>
                    </a:lnTo>
                    <a:lnTo>
                      <a:pt x="1219200" y="628650"/>
                    </a:lnTo>
                    <a:lnTo>
                      <a:pt x="1215390" y="645795"/>
                    </a:lnTo>
                    <a:lnTo>
                      <a:pt x="1160145" y="647700"/>
                    </a:lnTo>
                    <a:lnTo>
                      <a:pt x="1162050" y="678180"/>
                    </a:lnTo>
                    <a:lnTo>
                      <a:pt x="1032510" y="678180"/>
                    </a:lnTo>
                    <a:lnTo>
                      <a:pt x="1032510" y="687705"/>
                    </a:lnTo>
                    <a:lnTo>
                      <a:pt x="998220" y="691515"/>
                    </a:lnTo>
                    <a:lnTo>
                      <a:pt x="996315" y="708660"/>
                    </a:lnTo>
                    <a:lnTo>
                      <a:pt x="954405" y="714375"/>
                    </a:lnTo>
                    <a:lnTo>
                      <a:pt x="950595" y="729615"/>
                    </a:lnTo>
                    <a:lnTo>
                      <a:pt x="906780" y="731520"/>
                    </a:lnTo>
                    <a:lnTo>
                      <a:pt x="902970" y="744855"/>
                    </a:lnTo>
                    <a:lnTo>
                      <a:pt x="843915" y="746760"/>
                    </a:lnTo>
                    <a:lnTo>
                      <a:pt x="843915" y="788670"/>
                    </a:lnTo>
                    <a:lnTo>
                      <a:pt x="790575" y="790575"/>
                    </a:lnTo>
                    <a:lnTo>
                      <a:pt x="794385" y="802005"/>
                    </a:lnTo>
                    <a:lnTo>
                      <a:pt x="729615" y="802005"/>
                    </a:lnTo>
                    <a:lnTo>
                      <a:pt x="727710" y="828675"/>
                    </a:lnTo>
                    <a:lnTo>
                      <a:pt x="702945" y="828675"/>
                    </a:lnTo>
                    <a:lnTo>
                      <a:pt x="704850" y="857250"/>
                    </a:lnTo>
                    <a:lnTo>
                      <a:pt x="624840" y="855345"/>
                    </a:lnTo>
                    <a:lnTo>
                      <a:pt x="622935" y="908685"/>
                    </a:lnTo>
                    <a:lnTo>
                      <a:pt x="598170" y="906780"/>
                    </a:lnTo>
                    <a:lnTo>
                      <a:pt x="594360" y="920115"/>
                    </a:lnTo>
                    <a:lnTo>
                      <a:pt x="571500" y="920115"/>
                    </a:lnTo>
                    <a:lnTo>
                      <a:pt x="569595" y="939165"/>
                    </a:lnTo>
                    <a:lnTo>
                      <a:pt x="520065" y="941070"/>
                    </a:lnTo>
                    <a:lnTo>
                      <a:pt x="520065" y="954405"/>
                    </a:lnTo>
                    <a:lnTo>
                      <a:pt x="394335" y="956310"/>
                    </a:lnTo>
                    <a:lnTo>
                      <a:pt x="396240" y="969645"/>
                    </a:lnTo>
                    <a:lnTo>
                      <a:pt x="363855" y="973455"/>
                    </a:lnTo>
                    <a:lnTo>
                      <a:pt x="363855" y="992505"/>
                    </a:lnTo>
                    <a:lnTo>
                      <a:pt x="323850" y="994410"/>
                    </a:lnTo>
                    <a:lnTo>
                      <a:pt x="323850" y="1019175"/>
                    </a:lnTo>
                    <a:lnTo>
                      <a:pt x="310515" y="1019175"/>
                    </a:lnTo>
                    <a:lnTo>
                      <a:pt x="310515" y="1030605"/>
                    </a:lnTo>
                    <a:lnTo>
                      <a:pt x="228600" y="1032510"/>
                    </a:lnTo>
                    <a:lnTo>
                      <a:pt x="228600" y="1043940"/>
                    </a:lnTo>
                    <a:lnTo>
                      <a:pt x="169545" y="1042035"/>
                    </a:lnTo>
                    <a:lnTo>
                      <a:pt x="169545" y="1070610"/>
                    </a:lnTo>
                    <a:lnTo>
                      <a:pt x="59055" y="1070610"/>
                    </a:lnTo>
                    <a:lnTo>
                      <a:pt x="59055" y="1091565"/>
                    </a:lnTo>
                    <a:lnTo>
                      <a:pt x="0" y="1091565"/>
                    </a:lnTo>
                    <a:lnTo>
                      <a:pt x="0" y="1091565"/>
                    </a:lnTo>
                    <a:lnTo>
                      <a:pt x="0" y="1091565"/>
                    </a:lnTo>
                  </a:path>
                </a:pathLst>
              </a:custGeom>
              <a:noFill/>
              <a:ln w="12700">
                <a:solidFill>
                  <a:schemeClr val="accent4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34" name="Freeform 133"/>
              <p:cNvSpPr/>
              <p:nvPr/>
            </p:nvSpPr>
            <p:spPr>
              <a:xfrm>
                <a:off x="870585" y="4027170"/>
                <a:ext cx="920115" cy="371475"/>
              </a:xfrm>
              <a:custGeom>
                <a:avLst/>
                <a:gdLst>
                  <a:gd name="connsiteX0" fmla="*/ 918210 w 920115"/>
                  <a:gd name="connsiteY0" fmla="*/ 0 h 371475"/>
                  <a:gd name="connsiteX1" fmla="*/ 920115 w 920115"/>
                  <a:gd name="connsiteY1" fmla="*/ 22860 h 371475"/>
                  <a:gd name="connsiteX2" fmla="*/ 840105 w 920115"/>
                  <a:gd name="connsiteY2" fmla="*/ 28575 h 371475"/>
                  <a:gd name="connsiteX3" fmla="*/ 838200 w 920115"/>
                  <a:gd name="connsiteY3" fmla="*/ 59055 h 371475"/>
                  <a:gd name="connsiteX4" fmla="*/ 733425 w 920115"/>
                  <a:gd name="connsiteY4" fmla="*/ 60960 h 371475"/>
                  <a:gd name="connsiteX5" fmla="*/ 735330 w 920115"/>
                  <a:gd name="connsiteY5" fmla="*/ 83820 h 371475"/>
                  <a:gd name="connsiteX6" fmla="*/ 693420 w 920115"/>
                  <a:gd name="connsiteY6" fmla="*/ 83820 h 371475"/>
                  <a:gd name="connsiteX7" fmla="*/ 695325 w 920115"/>
                  <a:gd name="connsiteY7" fmla="*/ 110490 h 371475"/>
                  <a:gd name="connsiteX8" fmla="*/ 621030 w 920115"/>
                  <a:gd name="connsiteY8" fmla="*/ 110490 h 371475"/>
                  <a:gd name="connsiteX9" fmla="*/ 621030 w 920115"/>
                  <a:gd name="connsiteY9" fmla="*/ 127635 h 371475"/>
                  <a:gd name="connsiteX10" fmla="*/ 480060 w 920115"/>
                  <a:gd name="connsiteY10" fmla="*/ 129540 h 371475"/>
                  <a:gd name="connsiteX11" fmla="*/ 480060 w 920115"/>
                  <a:gd name="connsiteY11" fmla="*/ 154305 h 371475"/>
                  <a:gd name="connsiteX12" fmla="*/ 445770 w 920115"/>
                  <a:gd name="connsiteY12" fmla="*/ 156210 h 371475"/>
                  <a:gd name="connsiteX13" fmla="*/ 445770 w 920115"/>
                  <a:gd name="connsiteY13" fmla="*/ 177165 h 371475"/>
                  <a:gd name="connsiteX14" fmla="*/ 403860 w 920115"/>
                  <a:gd name="connsiteY14" fmla="*/ 175260 h 371475"/>
                  <a:gd name="connsiteX15" fmla="*/ 401955 w 920115"/>
                  <a:gd name="connsiteY15" fmla="*/ 196215 h 371475"/>
                  <a:gd name="connsiteX16" fmla="*/ 340995 w 920115"/>
                  <a:gd name="connsiteY16" fmla="*/ 196215 h 371475"/>
                  <a:gd name="connsiteX17" fmla="*/ 340995 w 920115"/>
                  <a:gd name="connsiteY17" fmla="*/ 220980 h 371475"/>
                  <a:gd name="connsiteX18" fmla="*/ 289560 w 920115"/>
                  <a:gd name="connsiteY18" fmla="*/ 220980 h 371475"/>
                  <a:gd name="connsiteX19" fmla="*/ 285750 w 920115"/>
                  <a:gd name="connsiteY19" fmla="*/ 241935 h 371475"/>
                  <a:gd name="connsiteX20" fmla="*/ 241935 w 920115"/>
                  <a:gd name="connsiteY20" fmla="*/ 241935 h 371475"/>
                  <a:gd name="connsiteX21" fmla="*/ 243840 w 920115"/>
                  <a:gd name="connsiteY21" fmla="*/ 260985 h 371475"/>
                  <a:gd name="connsiteX22" fmla="*/ 243840 w 920115"/>
                  <a:gd name="connsiteY22" fmla="*/ 270510 h 371475"/>
                  <a:gd name="connsiteX23" fmla="*/ 228600 w 920115"/>
                  <a:gd name="connsiteY23" fmla="*/ 270510 h 371475"/>
                  <a:gd name="connsiteX24" fmla="*/ 230505 w 920115"/>
                  <a:gd name="connsiteY24" fmla="*/ 289560 h 371475"/>
                  <a:gd name="connsiteX25" fmla="*/ 161925 w 920115"/>
                  <a:gd name="connsiteY25" fmla="*/ 291465 h 371475"/>
                  <a:gd name="connsiteX26" fmla="*/ 161925 w 920115"/>
                  <a:gd name="connsiteY26" fmla="*/ 306705 h 371475"/>
                  <a:gd name="connsiteX27" fmla="*/ 125730 w 920115"/>
                  <a:gd name="connsiteY27" fmla="*/ 306705 h 371475"/>
                  <a:gd name="connsiteX28" fmla="*/ 125730 w 920115"/>
                  <a:gd name="connsiteY28" fmla="*/ 321945 h 371475"/>
                  <a:gd name="connsiteX29" fmla="*/ 76200 w 920115"/>
                  <a:gd name="connsiteY29" fmla="*/ 323850 h 371475"/>
                  <a:gd name="connsiteX30" fmla="*/ 76200 w 920115"/>
                  <a:gd name="connsiteY30" fmla="*/ 337185 h 371475"/>
                  <a:gd name="connsiteX31" fmla="*/ 36195 w 920115"/>
                  <a:gd name="connsiteY31" fmla="*/ 337185 h 371475"/>
                  <a:gd name="connsiteX32" fmla="*/ 36195 w 920115"/>
                  <a:gd name="connsiteY32" fmla="*/ 354330 h 371475"/>
                  <a:gd name="connsiteX33" fmla="*/ 0 w 920115"/>
                  <a:gd name="connsiteY33" fmla="*/ 354330 h 371475"/>
                  <a:gd name="connsiteX34" fmla="*/ 1905 w 920115"/>
                  <a:gd name="connsiteY34" fmla="*/ 371475 h 371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920115" h="371475">
                    <a:moveTo>
                      <a:pt x="918210" y="0"/>
                    </a:moveTo>
                    <a:lnTo>
                      <a:pt x="920115" y="22860"/>
                    </a:lnTo>
                    <a:lnTo>
                      <a:pt x="840105" y="28575"/>
                    </a:lnTo>
                    <a:lnTo>
                      <a:pt x="838200" y="59055"/>
                    </a:lnTo>
                    <a:lnTo>
                      <a:pt x="733425" y="60960"/>
                    </a:lnTo>
                    <a:lnTo>
                      <a:pt x="735330" y="83820"/>
                    </a:lnTo>
                    <a:lnTo>
                      <a:pt x="693420" y="83820"/>
                    </a:lnTo>
                    <a:lnTo>
                      <a:pt x="695325" y="110490"/>
                    </a:lnTo>
                    <a:lnTo>
                      <a:pt x="621030" y="110490"/>
                    </a:lnTo>
                    <a:lnTo>
                      <a:pt x="621030" y="127635"/>
                    </a:lnTo>
                    <a:lnTo>
                      <a:pt x="480060" y="129540"/>
                    </a:lnTo>
                    <a:lnTo>
                      <a:pt x="480060" y="154305"/>
                    </a:lnTo>
                    <a:lnTo>
                      <a:pt x="445770" y="156210"/>
                    </a:lnTo>
                    <a:lnTo>
                      <a:pt x="445770" y="177165"/>
                    </a:lnTo>
                    <a:lnTo>
                      <a:pt x="403860" y="175260"/>
                    </a:lnTo>
                    <a:lnTo>
                      <a:pt x="401955" y="196215"/>
                    </a:lnTo>
                    <a:lnTo>
                      <a:pt x="340995" y="196215"/>
                    </a:lnTo>
                    <a:lnTo>
                      <a:pt x="340995" y="220980"/>
                    </a:lnTo>
                    <a:lnTo>
                      <a:pt x="289560" y="220980"/>
                    </a:lnTo>
                    <a:lnTo>
                      <a:pt x="285750" y="241935"/>
                    </a:lnTo>
                    <a:lnTo>
                      <a:pt x="241935" y="241935"/>
                    </a:lnTo>
                    <a:lnTo>
                      <a:pt x="243840" y="260985"/>
                    </a:lnTo>
                    <a:lnTo>
                      <a:pt x="243840" y="270510"/>
                    </a:lnTo>
                    <a:lnTo>
                      <a:pt x="228600" y="270510"/>
                    </a:lnTo>
                    <a:lnTo>
                      <a:pt x="230505" y="289560"/>
                    </a:lnTo>
                    <a:lnTo>
                      <a:pt x="161925" y="291465"/>
                    </a:lnTo>
                    <a:lnTo>
                      <a:pt x="161925" y="306705"/>
                    </a:lnTo>
                    <a:lnTo>
                      <a:pt x="125730" y="306705"/>
                    </a:lnTo>
                    <a:lnTo>
                      <a:pt x="125730" y="321945"/>
                    </a:lnTo>
                    <a:lnTo>
                      <a:pt x="76200" y="323850"/>
                    </a:lnTo>
                    <a:lnTo>
                      <a:pt x="76200" y="337185"/>
                    </a:lnTo>
                    <a:lnTo>
                      <a:pt x="36195" y="337185"/>
                    </a:lnTo>
                    <a:lnTo>
                      <a:pt x="36195" y="354330"/>
                    </a:lnTo>
                    <a:lnTo>
                      <a:pt x="0" y="354330"/>
                    </a:lnTo>
                    <a:lnTo>
                      <a:pt x="1905" y="371475"/>
                    </a:lnTo>
                  </a:path>
                </a:pathLst>
              </a:custGeom>
              <a:noFill/>
              <a:ln w="12700">
                <a:solidFill>
                  <a:schemeClr val="accent4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  <p:cxnSp>
          <p:nvCxnSpPr>
            <p:cNvPr id="139" name="Straight Connector 138"/>
            <p:cNvCxnSpPr/>
            <p:nvPr/>
          </p:nvCxnSpPr>
          <p:spPr>
            <a:xfrm>
              <a:off x="8836789" y="4398867"/>
              <a:ext cx="0" cy="497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Rectangle 141"/>
            <p:cNvSpPr/>
            <p:nvPr/>
          </p:nvSpPr>
          <p:spPr>
            <a:xfrm>
              <a:off x="5181600" y="2300531"/>
              <a:ext cx="21027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b="1" dirty="0"/>
                <a:t>ICH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5299920" y="2667776"/>
              <a:ext cx="1232717" cy="488722"/>
              <a:chOff x="949909" y="2667600"/>
              <a:chExt cx="1232717" cy="488722"/>
            </a:xfrm>
          </p:grpSpPr>
          <p:sp>
            <p:nvSpPr>
              <p:cNvPr id="94" name="TextBox 93"/>
              <p:cNvSpPr txBox="1"/>
              <p:nvPr/>
            </p:nvSpPr>
            <p:spPr>
              <a:xfrm>
                <a:off x="1138750" y="2667600"/>
                <a:ext cx="10438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Rivaroxaban</a:t>
                </a: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1138750" y="2879323"/>
                <a:ext cx="9765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Dabigatran </a:t>
                </a:r>
              </a:p>
            </p:txBody>
          </p:sp>
          <p:cxnSp>
            <p:nvCxnSpPr>
              <p:cNvPr id="116" name="Straight Connector 115"/>
              <p:cNvCxnSpPr/>
              <p:nvPr/>
            </p:nvCxnSpPr>
            <p:spPr>
              <a:xfrm>
                <a:off x="949909" y="2810952"/>
                <a:ext cx="221456" cy="0"/>
              </a:xfrm>
              <a:prstGeom prst="line">
                <a:avLst/>
              </a:prstGeom>
              <a:ln w="25400" cap="rnd">
                <a:solidFill>
                  <a:schemeClr val="accent4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949909" y="3028777"/>
                <a:ext cx="221456" cy="0"/>
              </a:xfrm>
              <a:prstGeom prst="line">
                <a:avLst/>
              </a:prstGeom>
              <a:ln w="25400" cap="rnd">
                <a:solidFill>
                  <a:schemeClr val="accent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48122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Graham et al. JAMA Intern Med 2016: summary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ICH, intracranial haemorrhage</a:t>
            </a: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361374" y="1463978"/>
            <a:ext cx="8419089" cy="1296000"/>
          </a:xfrm>
          <a:prstGeom prst="rect">
            <a:avLst/>
          </a:prstGeom>
          <a:solidFill>
            <a:schemeClr val="accent5"/>
          </a:solidFill>
          <a:ln w="25400">
            <a:noFill/>
          </a:ln>
        </p:spPr>
        <p:txBody>
          <a:bodyPr vert="horz" lIns="0" tIns="45715" rIns="91429" bIns="45715" rtlCol="0" anchor="ctr">
            <a:normAutofit/>
          </a:bodyPr>
          <a:lstStyle>
            <a:lvl1pPr marL="0" indent="0" algn="l" defTabSz="91429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861" indent="-285716" algn="l" defTabSz="9142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2863" indent="-228572" algn="l" defTabSz="9142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008" indent="-228572" algn="l" defTabSz="9142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153" indent="-228572" algn="l" defTabSz="9142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298" indent="-228572" algn="l" defTabSz="9142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444" indent="-228572" algn="l" defTabSz="9142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589" indent="-228572" algn="l" defTabSz="9142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733" indent="-228572" algn="l" defTabSz="91429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28763">
              <a:defRPr/>
            </a:pPr>
            <a:r>
              <a:rPr lang="en-GB" sz="2000" b="1" dirty="0">
                <a:solidFill>
                  <a:prstClr val="white"/>
                </a:solidFill>
              </a:rPr>
              <a:t>This large, independent FDA analysis of Medicare data reinforces the favourable safety profile of dabigatran compared with rivaroxaban</a:t>
            </a:r>
          </a:p>
        </p:txBody>
      </p:sp>
      <p:sp>
        <p:nvSpPr>
          <p:cNvPr id="9" name="Rectangle 8"/>
          <p:cNvSpPr/>
          <p:nvPr/>
        </p:nvSpPr>
        <p:spPr>
          <a:xfrm>
            <a:off x="499736" y="1564541"/>
            <a:ext cx="1094874" cy="1094874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>
                <a:solidFill>
                  <a:srgbClr val="1E4784"/>
                </a:solidFill>
                <a:latin typeface="Arial Black" panose="020B0A04020102020204" pitchFamily="34" charset="0"/>
              </a:rPr>
              <a:t>1</a:t>
            </a:r>
            <a:endParaRPr lang="en-GB" sz="1600" dirty="0">
              <a:solidFill>
                <a:srgbClr val="1E4784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61374" y="3156635"/>
            <a:ext cx="8404211" cy="1296000"/>
            <a:chOff x="361374" y="3001059"/>
            <a:chExt cx="8404211" cy="1296000"/>
          </a:xfrm>
        </p:grpSpPr>
        <p:sp>
          <p:nvSpPr>
            <p:cNvPr id="11" name="Text Placeholder 3"/>
            <p:cNvSpPr txBox="1">
              <a:spLocks/>
            </p:cNvSpPr>
            <p:nvPr/>
          </p:nvSpPr>
          <p:spPr>
            <a:xfrm>
              <a:off x="361374" y="3001059"/>
              <a:ext cx="8404211" cy="1296000"/>
            </a:xfrm>
            <a:prstGeom prst="rect">
              <a:avLst/>
            </a:prstGeom>
            <a:solidFill>
              <a:schemeClr val="accent5"/>
            </a:solidFill>
            <a:ln w="25400">
              <a:noFill/>
            </a:ln>
          </p:spPr>
          <p:txBody>
            <a:bodyPr vert="horz" lIns="0" tIns="45715" rIns="91429" bIns="45715" rtlCol="0" anchor="ctr">
              <a:normAutofit/>
            </a:bodyPr>
            <a:lstStyle>
              <a:defPPr>
                <a:defRPr lang="en-US"/>
              </a:defPPr>
              <a:lvl1pPr marL="1436688" indent="0" defTabSz="914290" fontAlgn="auto">
                <a:spcBef>
                  <a:spcPct val="20000"/>
                </a:spcBef>
                <a:spcAft>
                  <a:spcPts val="0"/>
                </a:spcAft>
                <a:buFont typeface="Arial" panose="020B0604020202020204" pitchFamily="34" charset="0"/>
                <a:buNone/>
                <a:defRPr sz="2000" b="1" baseline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defRPr>
              </a:lvl1pPr>
              <a:lvl2pPr marL="742861" indent="-285716" defTabSz="91429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latin typeface="Arial" pitchFamily="34" charset="0"/>
                  <a:cs typeface="Arial" pitchFamily="34" charset="0"/>
                </a:defRPr>
              </a:lvl2pPr>
              <a:lvl3pPr marL="1142863" indent="-228572" defTabSz="91429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latin typeface="Arial" pitchFamily="34" charset="0"/>
                  <a:cs typeface="Arial" pitchFamily="34" charset="0"/>
                </a:defRPr>
              </a:lvl3pPr>
              <a:lvl4pPr marL="1600008" indent="-228572" defTabSz="91429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latin typeface="Arial" pitchFamily="34" charset="0"/>
                  <a:cs typeface="Arial" pitchFamily="34" charset="0"/>
                </a:defRPr>
              </a:lvl4pPr>
              <a:lvl5pPr marL="2057153" indent="-228572" defTabSz="91429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latin typeface="Arial" pitchFamily="34" charset="0"/>
                  <a:cs typeface="Arial" pitchFamily="34" charset="0"/>
                </a:defRPr>
              </a:lvl5pPr>
              <a:lvl6pPr marL="2514298" indent="-228572" defTabSz="914290">
                <a:spcBef>
                  <a:spcPct val="20000"/>
                </a:spcBef>
                <a:buFont typeface="Arial" panose="020B0604020202020204" pitchFamily="34" charset="0"/>
                <a:buChar char="•"/>
                <a:defRPr sz="2000"/>
              </a:lvl6pPr>
              <a:lvl7pPr marL="2971444" indent="-228572" defTabSz="914290">
                <a:spcBef>
                  <a:spcPct val="20000"/>
                </a:spcBef>
                <a:buFont typeface="Arial" panose="020B0604020202020204" pitchFamily="34" charset="0"/>
                <a:buChar char="•"/>
                <a:defRPr sz="2000"/>
              </a:lvl7pPr>
              <a:lvl8pPr marL="3428589" indent="-228572" defTabSz="914290">
                <a:spcBef>
                  <a:spcPct val="20000"/>
                </a:spcBef>
                <a:buFont typeface="Arial" panose="020B0604020202020204" pitchFamily="34" charset="0"/>
                <a:buChar char="•"/>
                <a:defRPr sz="2000"/>
              </a:lvl8pPr>
              <a:lvl9pPr marL="3885733" indent="-228572" defTabSz="914290">
                <a:spcBef>
                  <a:spcPct val="20000"/>
                </a:spcBef>
                <a:buFont typeface="Arial" panose="020B0604020202020204" pitchFamily="34" charset="0"/>
                <a:buChar char="•"/>
                <a:defRPr sz="2000"/>
              </a:lvl9pPr>
            </a:lstStyle>
            <a:p>
              <a:pPr marL="1528763">
                <a:defRPr/>
              </a:pPr>
              <a:r>
                <a:rPr lang="en-GB" dirty="0">
                  <a:solidFill>
                    <a:prstClr val="white"/>
                  </a:solidFill>
                </a:rPr>
                <a:t>Dabigatran is associated with significant reductions</a:t>
              </a:r>
              <a:br>
                <a:rPr lang="en-GB" dirty="0">
                  <a:solidFill>
                    <a:prstClr val="white"/>
                  </a:solidFill>
                </a:rPr>
              </a:br>
              <a:r>
                <a:rPr lang="en-GB" dirty="0">
                  <a:solidFill>
                    <a:prstClr val="white"/>
                  </a:solidFill>
                </a:rPr>
                <a:t>in ICH and major extracranial (including GI) bleeding, compared with rivaroxaban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9736" y="3101622"/>
              <a:ext cx="1094874" cy="1094874"/>
            </a:xfrm>
            <a:prstGeom prst="rect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800" dirty="0">
                  <a:solidFill>
                    <a:srgbClr val="1E4784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61374" y="4849291"/>
            <a:ext cx="8419089" cy="1296000"/>
            <a:chOff x="361374" y="4557191"/>
            <a:chExt cx="8419089" cy="1296000"/>
          </a:xfrm>
        </p:grpSpPr>
        <p:sp>
          <p:nvSpPr>
            <p:cNvPr id="14" name="Text Placeholder 3"/>
            <p:cNvSpPr txBox="1">
              <a:spLocks/>
            </p:cNvSpPr>
            <p:nvPr/>
          </p:nvSpPr>
          <p:spPr>
            <a:xfrm>
              <a:off x="361374" y="4557191"/>
              <a:ext cx="8419089" cy="1296000"/>
            </a:xfrm>
            <a:prstGeom prst="rect">
              <a:avLst/>
            </a:prstGeom>
            <a:solidFill>
              <a:schemeClr val="accent5"/>
            </a:solidFill>
            <a:ln w="25400">
              <a:noFill/>
            </a:ln>
          </p:spPr>
          <p:txBody>
            <a:bodyPr vert="horz" lIns="0" tIns="45715" rIns="91429" bIns="45715" rtlCol="0" anchor="ctr">
              <a:normAutofit/>
            </a:bodyPr>
            <a:lstStyle>
              <a:lvl1pPr marL="0" indent="0" algn="l" defTabSz="91429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400" kern="1200" baseline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742861" indent="-285716" algn="l" defTabSz="91429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1142863" indent="-228572" algn="l" defTabSz="91429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600008" indent="-228572" algn="l" defTabSz="91429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2057153" indent="-228572" algn="l" defTabSz="91429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514298" indent="-228572" algn="l" defTabSz="91429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444" indent="-228572" algn="l" defTabSz="91429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589" indent="-228572" algn="l" defTabSz="91429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5733" indent="-228572" algn="l" defTabSz="91429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528763">
                <a:defRPr/>
              </a:pPr>
              <a:r>
                <a:rPr lang="en-GB" sz="2000" b="1" dirty="0">
                  <a:solidFill>
                    <a:prstClr val="white"/>
                  </a:solidFill>
                </a:rPr>
                <a:t>This analysis adds to a growing body of real-world evidence from a range of sources that support the favourable safety profile of dabigatran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99736" y="4657754"/>
              <a:ext cx="1094874" cy="1094874"/>
            </a:xfrm>
            <a:prstGeom prst="rect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800" dirty="0">
                  <a:solidFill>
                    <a:srgbClr val="1E4784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056427" y="-3"/>
            <a:ext cx="1288723" cy="962028"/>
            <a:chOff x="8056427" y="-3"/>
            <a:chExt cx="1288723" cy="962028"/>
          </a:xfrm>
        </p:grpSpPr>
        <p:sp>
          <p:nvSpPr>
            <p:cNvPr id="13" name="Right Triangle 12"/>
            <p:cNvSpPr/>
            <p:nvPr/>
          </p:nvSpPr>
          <p:spPr bwMode="auto">
            <a:xfrm rot="10800000">
              <a:off x="8056427" y="-3"/>
              <a:ext cx="1087571" cy="962028"/>
            </a:xfrm>
            <a:prstGeom prst="rtTriangl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14" tIns="45708" rIns="91414" bIns="45708" numCol="1" rtlCol="0" anchor="ctr" anchorCtr="1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dirty="0">
                <a:solidFill>
                  <a:prstClr val="white"/>
                </a:solidFill>
                <a:latin typeface="Tahoma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rot="2501246">
              <a:off x="8179446" y="143898"/>
              <a:ext cx="1165704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50" b="1" dirty="0">
                  <a:solidFill>
                    <a:schemeClr val="bg1"/>
                  </a:solidFill>
                </a:rPr>
                <a:t>FDA</a:t>
              </a:r>
              <a:br>
                <a:rPr lang="en-GB" sz="1050" b="1" dirty="0">
                  <a:solidFill>
                    <a:schemeClr val="bg1"/>
                  </a:solidFill>
                </a:rPr>
              </a:br>
              <a:r>
                <a:rPr lang="en-GB" sz="1050" b="1" dirty="0">
                  <a:solidFill>
                    <a:schemeClr val="bg1"/>
                  </a:solidFill>
                </a:rPr>
                <a:t>Medicare study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5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Appendix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22313" y="3649663"/>
            <a:ext cx="5307012" cy="817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3038" indent="-173038" algn="l" defTabSz="4572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5938" indent="-285750" algn="l" defTabSz="4572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8975" indent="-174625" algn="l" defTabSz="4572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9163" indent="-228600" algn="l" defTabSz="4572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5525" indent="-112713" algn="l" defTabSz="4572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Baseline patient </a:t>
            </a:r>
            <a:r>
              <a:rPr lang="en-GB" dirty="0"/>
              <a:t>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294485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000" dirty="0" smtClean="0"/>
              <a:t>Baseline patient </a:t>
            </a:r>
            <a:r>
              <a:rPr lang="en-GB" sz="2000" dirty="0"/>
              <a:t>characteristics: </a:t>
            </a:r>
            <a:br>
              <a:rPr lang="en-GB" sz="2000" dirty="0"/>
            </a:br>
            <a:r>
              <a:rPr lang="en-GB" sz="2000" dirty="0"/>
              <a:t>Graham et al. </a:t>
            </a:r>
            <a:r>
              <a:rPr lang="en-GB" sz="2000" dirty="0">
                <a:solidFill>
                  <a:srgbClr val="0F5385"/>
                </a:solidFill>
                <a:cs typeface="Arial" panose="020B0604020202020204" pitchFamily="34" charset="0"/>
              </a:rPr>
              <a:t>JAMA Intern Med 2016</a:t>
            </a:r>
            <a:endParaRPr lang="en-GB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087880"/>
              </p:ext>
            </p:extLst>
          </p:nvPr>
        </p:nvGraphicFramePr>
        <p:xfrm>
          <a:off x="346498" y="1280160"/>
          <a:ext cx="8441901" cy="5158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18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20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722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20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738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73421">
                <a:tc>
                  <a:txBody>
                    <a:bodyPr/>
                    <a:lstStyle/>
                    <a:p>
                      <a:endParaRPr lang="en-GB" sz="1050" b="1" dirty="0">
                        <a:ln>
                          <a:noFill/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Unweighted cohorts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Weighted cohorts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9186">
                <a:tc>
                  <a:txBody>
                    <a:bodyPr/>
                    <a:lstStyle/>
                    <a:p>
                      <a:r>
                        <a:rPr lang="en-GB" sz="12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Characteristic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Dabigatran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Rivaroxaban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Dabigatran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Rivaroxaban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342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Age, yrs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342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   65–74, %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3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   75–84, %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34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   ≥85, %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342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Women,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342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Diabetes,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342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Heart failure*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</a:rPr>
                        <a:t>, %</a:t>
                      </a: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342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Hypertension, 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342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CHADS</a:t>
                      </a:r>
                      <a:r>
                        <a:rPr lang="en-GB" sz="1000" b="1" baseline="-25000" dirty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score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7342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   0–1,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</a:rPr>
                        <a:t> %</a:t>
                      </a: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342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   2,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</a:rPr>
                        <a:t> %</a:t>
                      </a: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3421">
                <a:tc>
                  <a:txBody>
                    <a:bodyPr/>
                    <a:lstStyle/>
                    <a:p>
                      <a:r>
                        <a:rPr lang="en-GB" sz="1000" b="1" baseline="0" dirty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3,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7342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   ≥4,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</a:rPr>
                        <a:t> %</a:t>
                      </a: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7342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HAS-BLED score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7342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   1,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</a:rPr>
                        <a:t> %</a:t>
                      </a: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7342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   2,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</a:rPr>
                        <a:t> %</a:t>
                      </a: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7342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   3, 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17342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   ≥4,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</a:rPr>
                        <a:t> %</a:t>
                      </a: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7342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Prior</a:t>
                      </a:r>
                      <a:r>
                        <a:rPr lang="en-GB" sz="1000" b="1" baseline="0" dirty="0">
                          <a:solidFill>
                            <a:schemeClr val="tx1"/>
                          </a:solidFill>
                        </a:rPr>
                        <a:t> hospitalized bleeding event</a:t>
                      </a: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&lt;1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&lt;1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&lt;1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&lt;1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63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60363" y="6444476"/>
            <a:ext cx="8326437" cy="276999"/>
          </a:xfrm>
        </p:spPr>
        <p:txBody>
          <a:bodyPr/>
          <a:lstStyle/>
          <a:p>
            <a:r>
              <a:rPr lang="en-GB" dirty="0"/>
              <a:t>*Hospitalized and outpatient data combined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8056427" y="-3"/>
            <a:ext cx="1288723" cy="962028"/>
            <a:chOff x="8056427" y="-3"/>
            <a:chExt cx="1288723" cy="962028"/>
          </a:xfrm>
        </p:grpSpPr>
        <p:sp>
          <p:nvSpPr>
            <p:cNvPr id="11" name="Right Triangle 10"/>
            <p:cNvSpPr/>
            <p:nvPr/>
          </p:nvSpPr>
          <p:spPr bwMode="auto">
            <a:xfrm rot="10800000">
              <a:off x="8056427" y="-3"/>
              <a:ext cx="1087571" cy="962028"/>
            </a:xfrm>
            <a:prstGeom prst="rtTriangl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14" tIns="45708" rIns="91414" bIns="45708" numCol="1" rtlCol="0" anchor="ctr" anchorCtr="1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dirty="0">
                <a:solidFill>
                  <a:prstClr val="white"/>
                </a:solidFill>
                <a:latin typeface="Tahoma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2501246">
              <a:off x="8179446" y="143898"/>
              <a:ext cx="1165704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50" b="1" dirty="0">
                  <a:solidFill>
                    <a:schemeClr val="bg1"/>
                  </a:solidFill>
                </a:rPr>
                <a:t>FDA</a:t>
              </a:r>
              <a:br>
                <a:rPr lang="en-GB" sz="1050" b="1" dirty="0">
                  <a:solidFill>
                    <a:schemeClr val="bg1"/>
                  </a:solidFill>
                </a:rPr>
              </a:br>
              <a:r>
                <a:rPr lang="en-GB" sz="1050" b="1" dirty="0">
                  <a:solidFill>
                    <a:schemeClr val="bg1"/>
                  </a:solidFill>
                </a:rPr>
                <a:t>Medicare study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758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849983"/>
              </p:ext>
            </p:extLst>
          </p:nvPr>
        </p:nvGraphicFramePr>
        <p:xfrm>
          <a:off x="346496" y="1680043"/>
          <a:ext cx="415013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74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313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13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99195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Dabigatran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Rivaroxaban 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1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200" b="1" dirty="0">
                          <a:solidFill>
                            <a:srgbClr val="03497C"/>
                          </a:solidFill>
                          <a:latin typeface="Arial" pitchFamily="34" charset="0"/>
                          <a:cs typeface="Arial" pitchFamily="34" charset="0"/>
                        </a:rPr>
                        <a:t>Age, yrs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91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200" dirty="0">
                          <a:solidFill>
                            <a:srgbClr val="03497C"/>
                          </a:solidFill>
                          <a:latin typeface="Arial" pitchFamily="34" charset="0"/>
                          <a:cs typeface="Arial" pitchFamily="34" charset="0"/>
                        </a:rPr>
                        <a:t>   65–74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145 (0.78)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180 (1.05)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91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200" dirty="0">
                          <a:solidFill>
                            <a:srgbClr val="03497C"/>
                          </a:solidFill>
                          <a:latin typeface="Arial" pitchFamily="34" charset="0"/>
                          <a:cs typeface="Arial" pitchFamily="34" charset="0"/>
                        </a:rPr>
                        <a:t>   74–84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145 (0.64)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232 (0.81)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91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200" dirty="0">
                          <a:solidFill>
                            <a:srgbClr val="03497C"/>
                          </a:solidFill>
                          <a:latin typeface="Arial" pitchFamily="34" charset="0"/>
                          <a:cs typeface="Arial" pitchFamily="34" charset="0"/>
                        </a:rPr>
                        <a:t>   ≥85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55 (0.14)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88 (0.17)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91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200" b="1" dirty="0">
                          <a:solidFill>
                            <a:srgbClr val="03497C"/>
                          </a:solidFill>
                          <a:latin typeface="Arial" pitchFamily="34" charset="0"/>
                          <a:cs typeface="Arial" pitchFamily="34" charset="0"/>
                        </a:rPr>
                        <a:t>Chronic kidney disease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9195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  Yes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55 (0.13)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77 (0.14)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9195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  No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291 (1.42)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423 (1.89)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91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200" b="1" dirty="0">
                          <a:solidFill>
                            <a:srgbClr val="03497C"/>
                          </a:solidFill>
                          <a:latin typeface="Arial" pitchFamily="34" charset="0"/>
                          <a:cs typeface="Arial" pitchFamily="34" charset="0"/>
                        </a:rPr>
                        <a:t>CHADS</a:t>
                      </a:r>
                      <a:r>
                        <a:rPr lang="en-GB" altLang="en-US" sz="1200" b="1" baseline="-25000" dirty="0">
                          <a:solidFill>
                            <a:srgbClr val="03497C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GB" altLang="en-US" sz="1200" b="1" dirty="0">
                          <a:solidFill>
                            <a:srgbClr val="03497C"/>
                          </a:solidFill>
                          <a:latin typeface="Arial" pitchFamily="34" charset="0"/>
                          <a:cs typeface="Arial" pitchFamily="34" charset="0"/>
                        </a:rPr>
                        <a:t> score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9195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  ≤2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219 (1.15)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276 (1.52)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9195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   &gt;2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127 (0.41)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224 (0.51)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000" dirty="0"/>
              <a:t>Mortality by age, chronic kidney disease, and CHADS</a:t>
            </a:r>
            <a:r>
              <a:rPr lang="de-DE" sz="2000" baseline="-25000" dirty="0"/>
              <a:t>2</a:t>
            </a:r>
            <a:endParaRPr lang="en-GB" sz="1800" dirty="0"/>
          </a:p>
        </p:txBody>
      </p:sp>
      <p:grpSp>
        <p:nvGrpSpPr>
          <p:cNvPr id="54" name="Group 53"/>
          <p:cNvGrpSpPr/>
          <p:nvPr/>
        </p:nvGrpSpPr>
        <p:grpSpPr>
          <a:xfrm>
            <a:off x="3171805" y="1541543"/>
            <a:ext cx="5460560" cy="3914675"/>
            <a:chOff x="3171805" y="1418551"/>
            <a:chExt cx="5460560" cy="3914675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4361670" y="4778670"/>
              <a:ext cx="3036733" cy="0"/>
            </a:xfrm>
            <a:prstGeom prst="line">
              <a:avLst/>
            </a:prstGeom>
            <a:noFill/>
            <a:ln w="15875" cap="flat" cmpd="sng" algn="ctr">
              <a:solidFill>
                <a:srgbClr val="03497C"/>
              </a:solidFill>
              <a:prstDash val="soli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>
            <a:xfrm>
              <a:off x="6463559" y="4785020"/>
              <a:ext cx="0" cy="133350"/>
            </a:xfrm>
            <a:prstGeom prst="line">
              <a:avLst/>
            </a:prstGeom>
            <a:noFill/>
            <a:ln w="15875" cap="flat" cmpd="sng" algn="ctr">
              <a:solidFill>
                <a:srgbClr val="03497C"/>
              </a:solidFill>
              <a:prstDash val="soli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>
            <a:xfrm>
              <a:off x="4339634" y="4780258"/>
              <a:ext cx="0" cy="133350"/>
            </a:xfrm>
            <a:prstGeom prst="line">
              <a:avLst/>
            </a:prstGeom>
            <a:noFill/>
            <a:ln w="15875" cap="flat" cmpd="sng" algn="ctr">
              <a:solidFill>
                <a:srgbClr val="03497C"/>
              </a:solidFill>
              <a:prstDash val="solid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4122951" y="4892178"/>
              <a:ext cx="39786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defTabSz="457200"/>
              <a:r>
                <a:rPr lang="en-GB" sz="1200" dirty="0">
                  <a:solidFill>
                    <a:srgbClr val="03497C"/>
                  </a:solidFill>
                  <a:cs typeface="Arial" panose="020B0604020202020204" pitchFamily="34" charset="0"/>
                </a:rPr>
                <a:t>0.5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521382" y="4892179"/>
              <a:ext cx="26962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defTabSz="457200"/>
              <a:r>
                <a:rPr lang="en-GB" sz="1200" dirty="0">
                  <a:solidFill>
                    <a:srgbClr val="03497C"/>
                  </a:solidFill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247495" y="4899322"/>
              <a:ext cx="39786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defTabSz="457200"/>
              <a:r>
                <a:rPr lang="en-GB" sz="1200" dirty="0">
                  <a:solidFill>
                    <a:srgbClr val="03497C"/>
                  </a:solidFill>
                  <a:cs typeface="Arial" panose="020B0604020202020204" pitchFamily="34" charset="0"/>
                </a:rPr>
                <a:t>1.5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795757" y="4899895"/>
              <a:ext cx="397866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defTabSz="457200"/>
              <a:r>
                <a:rPr lang="en-GB" sz="1200" dirty="0">
                  <a:solidFill>
                    <a:srgbClr val="03497C"/>
                  </a:solidFill>
                  <a:cs typeface="Arial" panose="020B0604020202020204" pitchFamily="34" charset="0"/>
                </a:rPr>
                <a:t>2.0</a:t>
              </a:r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7012323" y="4778670"/>
              <a:ext cx="0" cy="133350"/>
            </a:xfrm>
            <a:prstGeom prst="line">
              <a:avLst/>
            </a:prstGeom>
            <a:noFill/>
            <a:ln w="15875" cap="flat" cmpd="sng" algn="ctr">
              <a:solidFill>
                <a:srgbClr val="03497C"/>
              </a:solidFill>
              <a:prstDash val="soli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>
            <a:xfrm>
              <a:off x="5668465" y="4777878"/>
              <a:ext cx="0" cy="133350"/>
            </a:xfrm>
            <a:prstGeom prst="line">
              <a:avLst/>
            </a:prstGeom>
            <a:noFill/>
            <a:ln w="15875" cap="flat" cmpd="sng" algn="ctr">
              <a:solidFill>
                <a:srgbClr val="03497C"/>
              </a:solidFill>
              <a:prstDash val="solid"/>
            </a:ln>
            <a:effectLst/>
          </p:spPr>
        </p:cxnSp>
        <p:sp>
          <p:nvSpPr>
            <p:cNvPr id="92" name="TextBox 91"/>
            <p:cNvSpPr txBox="1"/>
            <p:nvPr/>
          </p:nvSpPr>
          <p:spPr>
            <a:xfrm>
              <a:off x="5448024" y="5056227"/>
              <a:ext cx="40588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defTabSz="457200"/>
              <a:r>
                <a:rPr lang="en-GB" sz="1200" dirty="0">
                  <a:solidFill>
                    <a:srgbClr val="03497C"/>
                  </a:solidFill>
                  <a:cs typeface="Arial" panose="020B0604020202020204" pitchFamily="34" charset="0"/>
                </a:rPr>
                <a:t>HR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663408" y="4577140"/>
              <a:ext cx="2658807" cy="195677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sz="1200" b="1" kern="0" dirty="0">
                <a:solidFill>
                  <a:srgbClr val="FFFFFF"/>
                </a:solidFill>
                <a:latin typeface="Calibri"/>
                <a:cs typeface="Arial" panose="020B0604020202020204" pitchFamily="34" charset="0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171805" y="4577140"/>
              <a:ext cx="2491603" cy="195678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171805" y="4501823"/>
              <a:ext cx="2344012" cy="3261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r"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200" b="1" kern="0" dirty="0">
                  <a:solidFill>
                    <a:srgbClr val="FFFFFF"/>
                  </a:solidFill>
                  <a:cs typeface="Arial" panose="020B0604020202020204" pitchFamily="34" charset="0"/>
                </a:rPr>
                <a:t>Favours rivaroxaban</a:t>
              </a: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5820262" y="4501823"/>
              <a:ext cx="2812103" cy="3261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1200" b="1" kern="0" dirty="0">
                  <a:solidFill>
                    <a:srgbClr val="FFFFFF"/>
                  </a:solidFill>
                  <a:cs typeface="Arial" panose="020B0604020202020204" pitchFamily="34" charset="0"/>
                </a:rPr>
                <a:t> Favours dabigatran</a:t>
              </a: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5663408" y="1418551"/>
              <a:ext cx="0" cy="3323484"/>
            </a:xfrm>
            <a:prstGeom prst="line">
              <a:avLst/>
            </a:prstGeom>
            <a:noFill/>
            <a:ln w="25400" cap="flat" cmpd="sng" algn="ctr">
              <a:solidFill>
                <a:srgbClr val="03497C"/>
              </a:solidFill>
              <a:prstDash val="dash"/>
            </a:ln>
            <a:effectLst/>
          </p:spPr>
        </p:cxnSp>
        <p:grpSp>
          <p:nvGrpSpPr>
            <p:cNvPr id="62" name="Group 61"/>
            <p:cNvGrpSpPr/>
            <p:nvPr/>
          </p:nvGrpSpPr>
          <p:grpSpPr>
            <a:xfrm>
              <a:off x="5144826" y="2181198"/>
              <a:ext cx="864829" cy="110171"/>
              <a:chOff x="3594409" y="2086093"/>
              <a:chExt cx="882212" cy="110171"/>
            </a:xfrm>
          </p:grpSpPr>
          <p:cxnSp>
            <p:nvCxnSpPr>
              <p:cNvPr id="84" name="Straight Connector 83"/>
              <p:cNvCxnSpPr/>
              <p:nvPr/>
            </p:nvCxnSpPr>
            <p:spPr>
              <a:xfrm>
                <a:off x="3594409" y="2139321"/>
                <a:ext cx="882212" cy="0"/>
              </a:xfrm>
              <a:prstGeom prst="line">
                <a:avLst/>
              </a:prstGeom>
              <a:solidFill>
                <a:srgbClr val="007370"/>
              </a:solidFill>
              <a:ln w="25400" cap="flat" cmpd="sng" algn="ctr">
                <a:solidFill>
                  <a:srgbClr val="007370"/>
                </a:solidFill>
                <a:prstDash val="solid"/>
              </a:ln>
              <a:effectLst/>
            </p:spPr>
          </p:cxnSp>
          <p:sp>
            <p:nvSpPr>
              <p:cNvPr id="86" name="Oval 85"/>
              <p:cNvSpPr>
                <a:spLocks noChangeAspect="1"/>
              </p:cNvSpPr>
              <p:nvPr/>
            </p:nvSpPr>
            <p:spPr>
              <a:xfrm>
                <a:off x="3997896" y="2086093"/>
                <a:ext cx="110171" cy="110171"/>
              </a:xfrm>
              <a:prstGeom prst="ellipse">
                <a:avLst/>
              </a:prstGeom>
              <a:solidFill>
                <a:srgbClr val="00737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97" name="Group 96"/>
            <p:cNvGrpSpPr/>
            <p:nvPr/>
          </p:nvGrpSpPr>
          <p:grpSpPr>
            <a:xfrm>
              <a:off x="5747703" y="2435453"/>
              <a:ext cx="847788" cy="110171"/>
              <a:chOff x="3623828" y="2039793"/>
              <a:chExt cx="864829" cy="110171"/>
            </a:xfrm>
          </p:grpSpPr>
          <p:cxnSp>
            <p:nvCxnSpPr>
              <p:cNvPr id="98" name="Straight Connector 97"/>
              <p:cNvCxnSpPr/>
              <p:nvPr/>
            </p:nvCxnSpPr>
            <p:spPr>
              <a:xfrm>
                <a:off x="3623828" y="2093021"/>
                <a:ext cx="864829" cy="0"/>
              </a:xfrm>
              <a:prstGeom prst="line">
                <a:avLst/>
              </a:prstGeom>
              <a:solidFill>
                <a:srgbClr val="007370"/>
              </a:solidFill>
              <a:ln w="25400" cap="flat" cmpd="sng" algn="ctr">
                <a:solidFill>
                  <a:srgbClr val="007370"/>
                </a:solidFill>
                <a:prstDash val="solid"/>
              </a:ln>
              <a:effectLst/>
            </p:spPr>
          </p:cxnSp>
          <p:sp>
            <p:nvSpPr>
              <p:cNvPr id="106" name="Oval 105"/>
              <p:cNvSpPr>
                <a:spLocks noChangeAspect="1"/>
              </p:cNvSpPr>
              <p:nvPr/>
            </p:nvSpPr>
            <p:spPr>
              <a:xfrm>
                <a:off x="3997896" y="2039793"/>
                <a:ext cx="110171" cy="110171"/>
              </a:xfrm>
              <a:prstGeom prst="ellipse">
                <a:avLst/>
              </a:prstGeom>
              <a:solidFill>
                <a:srgbClr val="00737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5680527" y="2729513"/>
              <a:ext cx="1304421" cy="110171"/>
              <a:chOff x="3397245" y="1981918"/>
              <a:chExt cx="1330640" cy="110171"/>
            </a:xfrm>
          </p:grpSpPr>
          <p:cxnSp>
            <p:nvCxnSpPr>
              <p:cNvPr id="108" name="Straight Connector 107"/>
              <p:cNvCxnSpPr/>
              <p:nvPr/>
            </p:nvCxnSpPr>
            <p:spPr>
              <a:xfrm>
                <a:off x="3397245" y="2035146"/>
                <a:ext cx="1330640" cy="0"/>
              </a:xfrm>
              <a:prstGeom prst="line">
                <a:avLst/>
              </a:prstGeom>
              <a:solidFill>
                <a:srgbClr val="007370"/>
              </a:solidFill>
              <a:ln w="25400" cap="flat" cmpd="sng" algn="ctr">
                <a:solidFill>
                  <a:srgbClr val="007370"/>
                </a:solidFill>
                <a:prstDash val="solid"/>
              </a:ln>
              <a:effectLst/>
            </p:spPr>
          </p:cxnSp>
          <p:sp>
            <p:nvSpPr>
              <p:cNvPr id="109" name="Oval 108"/>
              <p:cNvSpPr>
                <a:spLocks noChangeAspect="1"/>
              </p:cNvSpPr>
              <p:nvPr/>
            </p:nvSpPr>
            <p:spPr>
              <a:xfrm>
                <a:off x="3997896" y="1981918"/>
                <a:ext cx="110171" cy="110171"/>
              </a:xfrm>
              <a:prstGeom prst="ellipse">
                <a:avLst/>
              </a:prstGeom>
              <a:solidFill>
                <a:srgbClr val="00737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5680522" y="3290116"/>
              <a:ext cx="740541" cy="110171"/>
              <a:chOff x="3677334" y="1785143"/>
              <a:chExt cx="755426" cy="110171"/>
            </a:xfrm>
          </p:grpSpPr>
          <p:cxnSp>
            <p:nvCxnSpPr>
              <p:cNvPr id="112" name="Straight Connector 111"/>
              <p:cNvCxnSpPr/>
              <p:nvPr/>
            </p:nvCxnSpPr>
            <p:spPr>
              <a:xfrm>
                <a:off x="3677334" y="1838371"/>
                <a:ext cx="755426" cy="0"/>
              </a:xfrm>
              <a:prstGeom prst="line">
                <a:avLst/>
              </a:prstGeom>
              <a:solidFill>
                <a:srgbClr val="007370"/>
              </a:solidFill>
              <a:ln w="25400" cap="flat" cmpd="sng" algn="ctr">
                <a:solidFill>
                  <a:srgbClr val="007370"/>
                </a:solidFill>
                <a:prstDash val="solid"/>
              </a:ln>
              <a:effectLst/>
            </p:spPr>
          </p:cxnSp>
          <p:sp>
            <p:nvSpPr>
              <p:cNvPr id="113" name="Oval 112"/>
              <p:cNvSpPr>
                <a:spLocks noChangeAspect="1"/>
              </p:cNvSpPr>
              <p:nvPr/>
            </p:nvSpPr>
            <p:spPr>
              <a:xfrm>
                <a:off x="3997896" y="1785143"/>
                <a:ext cx="110171" cy="110171"/>
              </a:xfrm>
              <a:prstGeom prst="ellipse">
                <a:avLst/>
              </a:prstGeom>
              <a:solidFill>
                <a:srgbClr val="00737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5446248" y="3560722"/>
              <a:ext cx="786098" cy="110171"/>
              <a:chOff x="3659280" y="1715693"/>
              <a:chExt cx="801898" cy="110171"/>
            </a:xfrm>
          </p:grpSpPr>
          <p:cxnSp>
            <p:nvCxnSpPr>
              <p:cNvPr id="115" name="Straight Connector 114"/>
              <p:cNvCxnSpPr/>
              <p:nvPr/>
            </p:nvCxnSpPr>
            <p:spPr>
              <a:xfrm>
                <a:off x="3659280" y="1768921"/>
                <a:ext cx="801898" cy="0"/>
              </a:xfrm>
              <a:prstGeom prst="line">
                <a:avLst/>
              </a:prstGeom>
              <a:solidFill>
                <a:srgbClr val="007370"/>
              </a:solidFill>
              <a:ln w="25400" cap="flat" cmpd="sng" algn="ctr">
                <a:solidFill>
                  <a:srgbClr val="007370"/>
                </a:solidFill>
                <a:prstDash val="solid"/>
              </a:ln>
              <a:effectLst/>
            </p:spPr>
          </p:cxnSp>
          <p:sp>
            <p:nvSpPr>
              <p:cNvPr id="127" name="Oval 126"/>
              <p:cNvSpPr>
                <a:spLocks noChangeAspect="1"/>
              </p:cNvSpPr>
              <p:nvPr/>
            </p:nvSpPr>
            <p:spPr>
              <a:xfrm>
                <a:off x="3997896" y="1715693"/>
                <a:ext cx="110171" cy="110171"/>
              </a:xfrm>
              <a:prstGeom prst="ellipse">
                <a:avLst/>
              </a:prstGeom>
              <a:solidFill>
                <a:srgbClr val="00737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>
              <a:off x="5307908" y="4110945"/>
              <a:ext cx="708726" cy="110171"/>
              <a:chOff x="3682758" y="1576793"/>
              <a:chExt cx="722971" cy="110171"/>
            </a:xfrm>
          </p:grpSpPr>
          <p:cxnSp>
            <p:nvCxnSpPr>
              <p:cNvPr id="132" name="Straight Connector 131"/>
              <p:cNvCxnSpPr/>
              <p:nvPr/>
            </p:nvCxnSpPr>
            <p:spPr>
              <a:xfrm>
                <a:off x="3682758" y="1630021"/>
                <a:ext cx="722971" cy="0"/>
              </a:xfrm>
              <a:prstGeom prst="line">
                <a:avLst/>
              </a:prstGeom>
              <a:solidFill>
                <a:srgbClr val="007370"/>
              </a:solidFill>
              <a:ln w="25400" cap="flat" cmpd="sng" algn="ctr">
                <a:solidFill>
                  <a:srgbClr val="007370"/>
                </a:solidFill>
                <a:prstDash val="solid"/>
              </a:ln>
              <a:effectLst/>
            </p:spPr>
          </p:cxnSp>
          <p:sp>
            <p:nvSpPr>
              <p:cNvPr id="133" name="Oval 132"/>
              <p:cNvSpPr>
                <a:spLocks noChangeAspect="1"/>
              </p:cNvSpPr>
              <p:nvPr/>
            </p:nvSpPr>
            <p:spPr>
              <a:xfrm>
                <a:off x="3997896" y="1576793"/>
                <a:ext cx="110171" cy="110171"/>
              </a:xfrm>
              <a:prstGeom prst="ellipse">
                <a:avLst/>
              </a:prstGeom>
              <a:solidFill>
                <a:srgbClr val="00737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134" name="Group 133"/>
            <p:cNvGrpSpPr/>
            <p:nvPr/>
          </p:nvGrpSpPr>
          <p:grpSpPr>
            <a:xfrm>
              <a:off x="5913064" y="4378680"/>
              <a:ext cx="868681" cy="110171"/>
              <a:chOff x="3608162" y="1507343"/>
              <a:chExt cx="886141" cy="110171"/>
            </a:xfrm>
          </p:grpSpPr>
          <p:cxnSp>
            <p:nvCxnSpPr>
              <p:cNvPr id="135" name="Straight Connector 134"/>
              <p:cNvCxnSpPr/>
              <p:nvPr/>
            </p:nvCxnSpPr>
            <p:spPr>
              <a:xfrm>
                <a:off x="3608162" y="1560571"/>
                <a:ext cx="886141" cy="0"/>
              </a:xfrm>
              <a:prstGeom prst="line">
                <a:avLst/>
              </a:prstGeom>
              <a:solidFill>
                <a:srgbClr val="007370"/>
              </a:solidFill>
              <a:ln w="25400" cap="flat" cmpd="sng" algn="ctr">
                <a:solidFill>
                  <a:srgbClr val="007370"/>
                </a:solidFill>
                <a:prstDash val="solid"/>
              </a:ln>
              <a:effectLst/>
            </p:spPr>
          </p:cxnSp>
          <p:sp>
            <p:nvSpPr>
              <p:cNvPr id="147" name="Oval 146"/>
              <p:cNvSpPr>
                <a:spLocks noChangeAspect="1"/>
              </p:cNvSpPr>
              <p:nvPr/>
            </p:nvSpPr>
            <p:spPr>
              <a:xfrm>
                <a:off x="3997896" y="1507343"/>
                <a:ext cx="110171" cy="110171"/>
              </a:xfrm>
              <a:prstGeom prst="ellipse">
                <a:avLst/>
              </a:prstGeom>
              <a:solidFill>
                <a:srgbClr val="00737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26" name="Text Placeholder 25"/>
          <p:cNvSpPr>
            <a:spLocks noGrp="1"/>
          </p:cNvSpPr>
          <p:nvPr>
            <p:ph type="body" sz="quarter" idx="13"/>
          </p:nvPr>
        </p:nvSpPr>
        <p:spPr>
          <a:xfrm>
            <a:off x="360363" y="6444476"/>
            <a:ext cx="8326437" cy="276999"/>
          </a:xfrm>
        </p:spPr>
        <p:txBody>
          <a:bodyPr/>
          <a:lstStyle/>
          <a:p>
            <a:r>
              <a:rPr lang="en-GB" dirty="0"/>
              <a:t>Graham et al. </a:t>
            </a:r>
            <a:r>
              <a:rPr lang="en-GB" dirty="0">
                <a:solidFill>
                  <a:srgbClr val="0F5385"/>
                </a:solidFill>
                <a:cs typeface="Arial" panose="020B0604020202020204" pitchFamily="34" charset="0"/>
              </a:rPr>
              <a:t>JAMA Intern Med 2016</a:t>
            </a:r>
            <a:endParaRPr lang="en-GB" dirty="0">
              <a:solidFill>
                <a:srgbClr val="03497C"/>
              </a:solidFill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165520" y="1403044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1200" b="1" dirty="0"/>
              <a:t>Number of events (100 person-years)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348727" y="5507018"/>
            <a:ext cx="8475664" cy="7975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prstClr val="white"/>
                </a:solidFill>
                <a:cs typeface="Arial" panose="020B0604020202020204" pitchFamily="34" charset="0"/>
              </a:rPr>
              <a:t>Mortality was significantly increased with rivaroxaban compared with</a:t>
            </a:r>
            <a:br>
              <a:rPr lang="en-GB" sz="1600" b="1" dirty="0">
                <a:solidFill>
                  <a:prstClr val="white"/>
                </a:solidFill>
                <a:cs typeface="Arial" panose="020B0604020202020204" pitchFamily="34" charset="0"/>
              </a:rPr>
            </a:br>
            <a:r>
              <a:rPr lang="en-GB" sz="1600" b="1" dirty="0">
                <a:solidFill>
                  <a:prstClr val="white"/>
                </a:solidFill>
                <a:cs typeface="Arial" panose="020B0604020202020204" pitchFamily="34" charset="0"/>
              </a:rPr>
              <a:t>dabigatran treatment in patients aged ≥75 years or with a CHADS</a:t>
            </a:r>
            <a:r>
              <a:rPr lang="en-GB" sz="1600" b="1" baseline="-25000" dirty="0">
                <a:solidFill>
                  <a:prstClr val="white"/>
                </a:solidFill>
                <a:cs typeface="Arial" panose="020B0604020202020204" pitchFamily="34" charset="0"/>
              </a:rPr>
              <a:t>2</a:t>
            </a:r>
            <a:r>
              <a:rPr lang="en-GB" sz="1600" b="1" dirty="0">
                <a:solidFill>
                  <a:prstClr val="white"/>
                </a:solidFill>
                <a:cs typeface="Arial" panose="020B0604020202020204" pitchFamily="34" charset="0"/>
              </a:rPr>
              <a:t> score &gt;2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8056427" y="-3"/>
            <a:ext cx="1288723" cy="962028"/>
            <a:chOff x="8056427" y="-3"/>
            <a:chExt cx="1288723" cy="962028"/>
          </a:xfrm>
        </p:grpSpPr>
        <p:sp>
          <p:nvSpPr>
            <p:cNvPr id="53" name="Right Triangle 52"/>
            <p:cNvSpPr/>
            <p:nvPr/>
          </p:nvSpPr>
          <p:spPr bwMode="auto">
            <a:xfrm rot="10800000">
              <a:off x="8056427" y="-3"/>
              <a:ext cx="1087571" cy="962028"/>
            </a:xfrm>
            <a:prstGeom prst="rtTriangle">
              <a:avLst/>
            </a:prstGeom>
            <a:solidFill>
              <a:schemeClr val="accent2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14" tIns="45708" rIns="91414" bIns="45708" numCol="1" rtlCol="0" anchor="ctr" anchorCtr="1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GB" dirty="0">
                <a:solidFill>
                  <a:prstClr val="white"/>
                </a:solidFill>
                <a:latin typeface="Tahoma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 rot="2501246">
              <a:off x="8179446" y="143898"/>
              <a:ext cx="1165704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050" b="1" dirty="0">
                  <a:solidFill>
                    <a:schemeClr val="bg1"/>
                  </a:solidFill>
                </a:rPr>
                <a:t>FDA</a:t>
              </a:r>
              <a:br>
                <a:rPr lang="en-GB" sz="1050" b="1" dirty="0">
                  <a:solidFill>
                    <a:schemeClr val="bg1"/>
                  </a:solidFill>
                </a:rPr>
              </a:br>
              <a:r>
                <a:rPr lang="en-GB" sz="1050" b="1" dirty="0">
                  <a:solidFill>
                    <a:schemeClr val="bg1"/>
                  </a:solidFill>
                </a:rPr>
                <a:t>Medicare study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70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Pradaxa MSL">
      <a:dk1>
        <a:srgbClr val="1E4784"/>
      </a:dk1>
      <a:lt1>
        <a:sysClr val="window" lastClr="FFFFFF"/>
      </a:lt1>
      <a:dk2>
        <a:srgbClr val="1E4784"/>
      </a:dk2>
      <a:lt2>
        <a:srgbClr val="FFFFFF"/>
      </a:lt2>
      <a:accent1>
        <a:srgbClr val="007370"/>
      </a:accent1>
      <a:accent2>
        <a:srgbClr val="0084CB"/>
      </a:accent2>
      <a:accent3>
        <a:srgbClr val="BFC6CB"/>
      </a:accent3>
      <a:accent4>
        <a:srgbClr val="8D9DB1"/>
      </a:accent4>
      <a:accent5>
        <a:srgbClr val="1E4784"/>
      </a:accent5>
      <a:accent6>
        <a:srgbClr val="002A5C"/>
      </a:accent6>
      <a:hlink>
        <a:srgbClr val="276092"/>
      </a:hlink>
      <a:folHlink>
        <a:srgbClr val="8996A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</TotalTime>
  <Words>1581</Words>
  <Application>Microsoft Office PowerPoint</Application>
  <PresentationFormat>On-screen Show (4:3)</PresentationFormat>
  <Paragraphs>326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  <vt:variant>
        <vt:lpstr>Custom Shows</vt:lpstr>
      </vt:variant>
      <vt:variant>
        <vt:i4>8</vt:i4>
      </vt:variant>
    </vt:vector>
  </HeadingPairs>
  <TitlesOfParts>
    <vt:vector size="18" baseType="lpstr">
      <vt:lpstr>Office Theme</vt:lpstr>
      <vt:lpstr>Stroke, bleeding, and mortality risks in elderly Medicare beneficiaries treated with dabigatran or rivaroxaban for nonvalvular atrial fibrillation</vt:lpstr>
      <vt:lpstr>An independent FDA study of &gt;118 000 Medicare patients compared dabigatran 150 mg BID with rivaroxaban 20 mg OD</vt:lpstr>
      <vt:lpstr>An independent FDA study of &gt;118 000 Medicare patients compared dabigatran 150 mg BID with rivaroxaban 20 mg OD</vt:lpstr>
      <vt:lpstr>An independent FDA study of &gt;118 000 Medicare patients compared dabigatran 150 mg BID with rivaroxaban 20 mg OD</vt:lpstr>
      <vt:lpstr>An independent FDA study of &gt;118 000 Medicare patients compared dabigatran 150 mg BID with rivaroxaban 20 mg OD</vt:lpstr>
      <vt:lpstr>Graham et al. JAMA Intern Med 2016: summary</vt:lpstr>
      <vt:lpstr>Appendix</vt:lpstr>
      <vt:lpstr>Baseline patient characteristics:  Graham et al. JAMA Intern Med 2016</vt:lpstr>
      <vt:lpstr>Mortality by age, chronic kidney disease, and CHADS2</vt:lpstr>
      <vt:lpstr>Tepper ESC 2015</vt:lpstr>
      <vt:lpstr>Lin ESC 2015</vt:lpstr>
      <vt:lpstr>Amin ASH 2015</vt:lpstr>
      <vt:lpstr>Lip ACC 2016</vt:lpstr>
      <vt:lpstr>Deitelzweig pub 2016</vt:lpstr>
      <vt:lpstr>Pan ACC 2016</vt:lpstr>
      <vt:lpstr>Al-Khalili pub 2016</vt:lpstr>
      <vt:lpstr>Gorst_Rasmussen pub 2016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outcomes with dabigatran in the real world: comparisons with other NOACs</dc:title>
  <dc:creator>Maria Herse</dc:creator>
  <cp:lastModifiedBy>Trivedi,Dr.,Prabhav</cp:lastModifiedBy>
  <cp:revision>116</cp:revision>
  <dcterms:created xsi:type="dcterms:W3CDTF">2016-07-01T10:06:10Z</dcterms:created>
  <dcterms:modified xsi:type="dcterms:W3CDTF">2017-12-05T01:58:18Z</dcterms:modified>
</cp:coreProperties>
</file>