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  <p:sldMasterId id="2147483687" r:id="rId3"/>
    <p:sldMasterId id="2147483724" r:id="rId4"/>
    <p:sldMasterId id="2147483834" r:id="rId5"/>
    <p:sldMasterId id="2147483836" r:id="rId6"/>
    <p:sldMasterId id="2147483847" r:id="rId7"/>
  </p:sldMasterIdLst>
  <p:notesMasterIdLst>
    <p:notesMasterId r:id="rId21"/>
  </p:notesMasterIdLst>
  <p:handoutMasterIdLst>
    <p:handoutMasterId r:id="rId22"/>
  </p:handoutMasterIdLst>
  <p:sldIdLst>
    <p:sldId id="706" r:id="rId8"/>
    <p:sldId id="517" r:id="rId9"/>
    <p:sldId id="518" r:id="rId10"/>
    <p:sldId id="519" r:id="rId11"/>
    <p:sldId id="520" r:id="rId12"/>
    <p:sldId id="521" r:id="rId13"/>
    <p:sldId id="530" r:id="rId14"/>
    <p:sldId id="704" r:id="rId15"/>
    <p:sldId id="705" r:id="rId16"/>
    <p:sldId id="642" r:id="rId17"/>
    <p:sldId id="707" r:id="rId18"/>
    <p:sldId id="708" r:id="rId19"/>
    <p:sldId id="645" r:id="rId20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4" orient="horz" pos="4218">
          <p15:clr>
            <a:srgbClr val="A4A3A4"/>
          </p15:clr>
        </p15:guide>
        <p15:guide id="8" pos="216" userDrawn="1">
          <p15:clr>
            <a:srgbClr val="A4A3A4"/>
          </p15:clr>
        </p15:guide>
        <p15:guide id="9" pos="1944" userDrawn="1">
          <p15:clr>
            <a:srgbClr val="A4A3A4"/>
          </p15:clr>
        </p15:guide>
        <p15:guide id="10" pos="2715" userDrawn="1">
          <p15:clr>
            <a:srgbClr val="A4A3A4"/>
          </p15:clr>
        </p15:guide>
        <p15:guide id="13" orient="horz" pos="3145" userDrawn="1">
          <p15:clr>
            <a:srgbClr val="A4A3A4"/>
          </p15:clr>
        </p15:guide>
        <p15:guide id="14" orient="horz" pos="204" userDrawn="1">
          <p15:clr>
            <a:srgbClr val="A4A3A4"/>
          </p15:clr>
        </p15:guide>
        <p15:guide id="18" orient="horz" pos="1824" userDrawn="1">
          <p15:clr>
            <a:srgbClr val="A4A3A4"/>
          </p15:clr>
        </p15:guide>
        <p15:guide id="19" orient="horz" pos="420" userDrawn="1">
          <p15:clr>
            <a:srgbClr val="A4A3A4"/>
          </p15:clr>
        </p15:guide>
        <p15:guide id="20" pos="5568" userDrawn="1">
          <p15:clr>
            <a:srgbClr val="A4A3A4"/>
          </p15:clr>
        </p15:guide>
        <p15:guide id="21" pos="600" userDrawn="1">
          <p15:clr>
            <a:srgbClr val="A4A3A4"/>
          </p15:clr>
        </p15:guide>
        <p15:guide id="22" orient="horz" pos="75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41">
          <p15:clr>
            <a:srgbClr val="A4A3A4"/>
          </p15:clr>
        </p15:guide>
        <p15:guide id="3" pos="495">
          <p15:clr>
            <a:srgbClr val="A4A3A4"/>
          </p15:clr>
        </p15:guide>
        <p15:guide id="4" pos="3608">
          <p15:clr>
            <a:srgbClr val="A4A3A4"/>
          </p15:clr>
        </p15:guide>
        <p15:guide id="5" pos="596">
          <p15:clr>
            <a:srgbClr val="A4A3A4"/>
          </p15:clr>
        </p15:guide>
        <p15:guide id="6" orient="horz" pos="364">
          <p15:clr>
            <a:srgbClr val="A4A3A4"/>
          </p15:clr>
        </p15:guide>
        <p15:guide id="7" orient="horz" pos="476">
          <p15:clr>
            <a:srgbClr val="A4A3A4"/>
          </p15:clr>
        </p15:guide>
        <p15:guide id="8" orient="horz" pos="2817">
          <p15:clr>
            <a:srgbClr val="A4A3A4"/>
          </p15:clr>
        </p15:guide>
        <p15:guide id="9" orient="horz" pos="2840">
          <p15:clr>
            <a:srgbClr val="A4A3A4"/>
          </p15:clr>
        </p15:guide>
        <p15:guide id="10" orient="horz" pos="6026">
          <p15:clr>
            <a:srgbClr val="A4A3A4"/>
          </p15:clr>
        </p15:guide>
        <p15:guide id="11" pos="68">
          <p15:clr>
            <a:srgbClr val="A4A3A4"/>
          </p15:clr>
        </p15:guide>
        <p15:guide id="12" pos="4243">
          <p15:clr>
            <a:srgbClr val="A4A3A4"/>
          </p15:clr>
        </p15:guide>
        <p15:guide id="13" pos="222">
          <p15:clr>
            <a:srgbClr val="A4A3A4"/>
          </p15:clr>
        </p15:guide>
        <p15:guide id="14" pos="407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ichards" initials="t" lastIdx="14" clrIdx="0"/>
  <p:cmAuthor id="1" name="Vanessa Bennett" initials="VB" lastIdx="0" clrIdx="1"/>
  <p:cmAuthor id="2" name="Jessica Harrold" initials="JH" lastIdx="6" clrIdx="2"/>
  <p:cmAuthor id="3" name="jwimpenny" initials="j" lastIdx="15" clrIdx="3"/>
  <p:cmAuthor id="4" name="Gallego,Victor_Fernandez (TA_CVD) BIP-DE-I" initials="VfG" lastIdx="14" clrIdx="4"/>
  <p:cmAuthor id="5" name="Heinrich-Nols,Dr.,Jutta (TA_CVD) BIP-DE-I" initials="JHN" lastIdx="15" clrIdx="5"/>
  <p:cmAuthor id="6" name="Thomas Oecken Richards" initials="TOR" lastIdx="2" clrIdx="6"/>
  <p:cmAuthor id="7" name="Admin" initials="A" lastIdx="3" clrIdx="7">
    <p:extLst/>
  </p:cmAuthor>
  <p:cmAuthor id="8" name="Nordaby,Dr.,Matias (MED TA Card) BIP-DE-I" initials="MN" lastIdx="4" clrIdx="8"/>
  <p:cmAuthor id="9" name="Ben Dean" initials="BD" lastIdx="28" clrIdx="9"/>
  <p:cmAuthor id="10" name="Nicole Jones" initials="NJ" lastIdx="6" clrIdx="10"/>
  <p:cmAuthor id="11" name="Nicole" initials="N" lastIdx="8" clrIdx="11"/>
  <p:cmAuthor id="12" name="Meyerhoff,Dr.,Juliane (TA_CVD) BIP-DE-I" initials="JM" lastIdx="2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B"/>
    <a:srgbClr val="76B9FD"/>
    <a:srgbClr val="03497C"/>
    <a:srgbClr val="319B42"/>
    <a:srgbClr val="008000"/>
    <a:srgbClr val="D41E49"/>
    <a:srgbClr val="7030A0"/>
    <a:srgbClr val="FF9929"/>
    <a:srgbClr val="00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0" autoAdjust="0"/>
    <p:restoredTop sz="70178" autoAdjust="0"/>
  </p:normalViewPr>
  <p:slideViewPr>
    <p:cSldViewPr snapToGrid="0" snapToObjects="1">
      <p:cViewPr>
        <p:scale>
          <a:sx n="90" d="100"/>
          <a:sy n="90" d="100"/>
        </p:scale>
        <p:origin x="-1524" y="-324"/>
      </p:cViewPr>
      <p:guideLst>
        <p:guide orient="horz" pos="4218"/>
        <p:guide orient="horz" pos="3145"/>
        <p:guide orient="horz" pos="204"/>
        <p:guide orient="horz" pos="1824"/>
        <p:guide orient="horz" pos="420"/>
        <p:guide orient="horz" pos="756"/>
        <p:guide pos="216"/>
        <p:guide pos="1944"/>
        <p:guide pos="2715"/>
        <p:guide pos="5568"/>
        <p:guide pos="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2194" y="-802"/>
      </p:cViewPr>
      <p:guideLst>
        <p:guide orient="horz" pos="3108"/>
        <p:guide orient="horz" pos="364"/>
        <p:guide orient="horz" pos="476"/>
        <p:guide orient="horz" pos="2817"/>
        <p:guide orient="horz" pos="2840"/>
        <p:guide orient="horz" pos="6026"/>
        <p:guide pos="2141"/>
        <p:guide pos="495"/>
        <p:guide pos="3608"/>
        <p:guide pos="596"/>
        <p:guide pos="68"/>
        <p:guide pos="4243"/>
        <p:guide pos="222"/>
        <p:guide pos="407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herse\Documents\RWE\NOAC%20RWE%20assessment%20and%20quantitative%20results_RWE%20studies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herse\Documents\RWE\NOAC%20RWE%20assessment%20and%20quantitative%20results_RWE%20studies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dean\Desktop\Forest_NOACvsV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23203601765"/>
          <c:y val="4.0062500000000001E-2"/>
          <c:w val="0.87397363458044497"/>
          <c:h val="0.919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D150 mg BID</c:v>
                </c:pt>
              </c:strCache>
            </c:strRef>
          </c:tx>
          <c:spPr>
            <a:solidFill>
              <a:srgbClr val="00737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58889560839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E9-49D0-B4E8-445CF8F9C8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09-45F9-B19A-DBFA19738B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D110 mg BID</c:v>
                </c:pt>
              </c:strCache>
            </c:strRef>
          </c:tx>
          <c:spPr>
            <a:solidFill>
              <a:srgbClr val="0084CB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62965202796826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E9-49D0-B4E8-445CF8F9C8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09-45F9-B19A-DBFA19738B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Warfarin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1.4864592342066301E-3"/>
                  <c:y val="-3.0203782097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E9-49D0-B4E8-445CF8F9C8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09-45F9-B19A-DBFA19738B6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C09-45F9-B19A-DBFA19738B6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09-45F9-B19A-DBFA19738B6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R20 mg OD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C09-45F9-B19A-DBFA19738B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09-45F9-B19A-DBFA19738B6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R15 mg OD</c:v>
                </c:pt>
              </c:strCache>
            </c:strRef>
          </c:tx>
          <c:spPr>
            <a:solidFill>
              <a:srgbClr val="A162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C09-45F9-B19A-DBFA19738B6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6C09-45F9-B19A-DBFA19738B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7116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C09-45F9-B19A-DBFA19738B6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B96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C09-45F9-B19A-DBFA19738B6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A5 mg BID</c:v>
                </c:pt>
              </c:strCache>
            </c:strRef>
          </c:tx>
          <c:spPr>
            <a:solidFill>
              <a:srgbClr val="FF992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8692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C09-45F9-B19A-DBFA19738B6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A2.5 mg BID</c:v>
                </c:pt>
              </c:strCache>
            </c:strRef>
          </c:tx>
          <c:spPr>
            <a:solidFill>
              <a:srgbClr val="FFB96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C09-45F9-B19A-DBFA19738B6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9081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C09-45F9-B19A-DBFA19738B6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Sheet1!$M$2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C09-45F9-B19A-DBFA19738B6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E60 mg OD</c:v>
                </c:pt>
              </c:strCache>
            </c:strRef>
          </c:tx>
          <c:spPr>
            <a:solidFill>
              <a:srgbClr val="CC00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Sheet1!$N$2</c:f>
              <c:numCache>
                <c:formatCode>General</c:formatCode>
                <c:ptCount val="1"/>
                <c:pt idx="0">
                  <c:v>5251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C09-45F9-B19A-DBFA19738B66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E30 mg OD</c:v>
                </c:pt>
              </c:strCache>
            </c:strRef>
          </c:tx>
          <c:spPr>
            <a:solidFill>
              <a:srgbClr val="FF69B4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6C09-45F9-B19A-DBFA19738B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Sheet1!$O$2</c:f>
              <c:numCache>
                <c:formatCode>General</c:formatCode>
                <c:ptCount val="1"/>
                <c:pt idx="0">
                  <c:v>1784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C09-45F9-B19A-DBFA19738B66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E30 mg OD5</c:v>
                </c:pt>
              </c:strCache>
            </c:strRef>
          </c:tx>
          <c:spPr>
            <a:solidFill>
              <a:srgbClr val="FF69B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Sheet1!$P$2</c:f>
              <c:numCache>
                <c:formatCode>General</c:formatCode>
                <c:ptCount val="1"/>
                <c:pt idx="0">
                  <c:v>5249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C09-45F9-B19A-DBFA19738B66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E15mg OD</c:v>
                </c:pt>
              </c:strCache>
            </c:strRef>
          </c:tx>
          <c:spPr>
            <a:solidFill>
              <a:srgbClr val="FEC4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Sheet1!$Q$2</c:f>
              <c:numCache>
                <c:formatCode>General</c:formatCode>
                <c:ptCount val="1"/>
                <c:pt idx="0">
                  <c:v>1785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6C09-45F9-B19A-DBFA19738B66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Colonne4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Number of patients</c:v>
                </c:pt>
              </c:strCache>
            </c:strRef>
          </c:cat>
          <c:val>
            <c:numRef>
              <c:f>Sheet1!$R$2</c:f>
              <c:numCache>
                <c:formatCode>General</c:formatCode>
                <c:ptCount val="1"/>
                <c:pt idx="0">
                  <c:v>7036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C09-45F9-B19A-DBFA19738B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6"/>
        <c:overlap val="-10"/>
        <c:axId val="131330048"/>
        <c:axId val="131331584"/>
      </c:barChart>
      <c:catAx>
        <c:axId val="131330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>
                <a:lumMod val="65000"/>
              </a:schemeClr>
            </a:solidFill>
          </a:ln>
        </c:spPr>
        <c:crossAx val="131331584"/>
        <c:crosses val="autoZero"/>
        <c:auto val="1"/>
        <c:lblAlgn val="ctr"/>
        <c:lblOffset val="100"/>
        <c:noMultiLvlLbl val="0"/>
      </c:catAx>
      <c:valAx>
        <c:axId val="131331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GB" b="1" dirty="0"/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1.0461980996028301E-2"/>
              <c:y val="9.52097503742913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6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31330048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VKA</c:v>
                </c:pt>
              </c:strCache>
            </c:strRef>
          </c:tx>
          <c:spPr>
            <a:solidFill>
              <a:srgbClr val="9C022F"/>
            </a:solidFill>
          </c:spPr>
          <c:cat>
            <c:numRef>
              <c:f>Sheet1!$H$2:$H$25</c:f>
              <c:numCache>
                <c:formatCode>mmm\-yy</c:formatCode>
                <c:ptCount val="24"/>
                <c:pt idx="0">
                  <c:v>41821</c:v>
                </c:pt>
                <c:pt idx="1">
                  <c:v>41821</c:v>
                </c:pt>
                <c:pt idx="2">
                  <c:v>41974</c:v>
                </c:pt>
                <c:pt idx="3">
                  <c:v>42005</c:v>
                </c:pt>
                <c:pt idx="4">
                  <c:v>42095</c:v>
                </c:pt>
                <c:pt idx="5">
                  <c:v>42186</c:v>
                </c:pt>
                <c:pt idx="6">
                  <c:v>42217</c:v>
                </c:pt>
                <c:pt idx="7">
                  <c:v>42217</c:v>
                </c:pt>
                <c:pt idx="8">
                  <c:v>42278</c:v>
                </c:pt>
                <c:pt idx="9">
                  <c:v>42309</c:v>
                </c:pt>
                <c:pt idx="10">
                  <c:v>42309</c:v>
                </c:pt>
                <c:pt idx="11">
                  <c:v>42370</c:v>
                </c:pt>
                <c:pt idx="12">
                  <c:v>42401</c:v>
                </c:pt>
                <c:pt idx="13">
                  <c:v>42401</c:v>
                </c:pt>
                <c:pt idx="14">
                  <c:v>42522</c:v>
                </c:pt>
                <c:pt idx="15">
                  <c:v>42522</c:v>
                </c:pt>
                <c:pt idx="16">
                  <c:v>42522</c:v>
                </c:pt>
                <c:pt idx="17">
                  <c:v>42552</c:v>
                </c:pt>
                <c:pt idx="18">
                  <c:v>42583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42675</c:v>
                </c:pt>
              </c:numCache>
            </c:numRef>
          </c:cat>
          <c:val>
            <c:numRef>
              <c:f>Sheet1!$I$2:$I$25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8</c:v>
                </c:pt>
                <c:pt idx="13">
                  <c:v>8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13</c:v>
                </c:pt>
                <c:pt idx="2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07-4941-8E25-F88621268A59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NOAC</c:v>
                </c:pt>
              </c:strCache>
            </c:strRef>
          </c:tx>
          <c:spPr>
            <a:solidFill>
              <a:srgbClr val="BDBDBD"/>
            </a:solidFill>
            <a:ln w="25400">
              <a:noFill/>
            </a:ln>
          </c:spPr>
          <c:cat>
            <c:numRef>
              <c:f>Sheet1!$H$2:$H$25</c:f>
              <c:numCache>
                <c:formatCode>mmm\-yy</c:formatCode>
                <c:ptCount val="24"/>
                <c:pt idx="0">
                  <c:v>41821</c:v>
                </c:pt>
                <c:pt idx="1">
                  <c:v>41821</c:v>
                </c:pt>
                <c:pt idx="2">
                  <c:v>41974</c:v>
                </c:pt>
                <c:pt idx="3">
                  <c:v>42005</c:v>
                </c:pt>
                <c:pt idx="4">
                  <c:v>42095</c:v>
                </c:pt>
                <c:pt idx="5">
                  <c:v>42186</c:v>
                </c:pt>
                <c:pt idx="6">
                  <c:v>42217</c:v>
                </c:pt>
                <c:pt idx="7">
                  <c:v>42217</c:v>
                </c:pt>
                <c:pt idx="8">
                  <c:v>42278</c:v>
                </c:pt>
                <c:pt idx="9">
                  <c:v>42309</c:v>
                </c:pt>
                <c:pt idx="10">
                  <c:v>42309</c:v>
                </c:pt>
                <c:pt idx="11">
                  <c:v>42370</c:v>
                </c:pt>
                <c:pt idx="12">
                  <c:v>42401</c:v>
                </c:pt>
                <c:pt idx="13">
                  <c:v>42401</c:v>
                </c:pt>
                <c:pt idx="14">
                  <c:v>42522</c:v>
                </c:pt>
                <c:pt idx="15">
                  <c:v>42522</c:v>
                </c:pt>
                <c:pt idx="16">
                  <c:v>42522</c:v>
                </c:pt>
                <c:pt idx="17">
                  <c:v>42552</c:v>
                </c:pt>
                <c:pt idx="18">
                  <c:v>42583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42675</c:v>
                </c:pt>
              </c:numCache>
            </c:numRef>
          </c:cat>
          <c:val>
            <c:numRef>
              <c:f>Sheet1!$J$2:$J$25</c:f>
              <c:numCache>
                <c:formatCode>General</c:formatCode>
                <c:ptCount val="24"/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6</c:v>
                </c:pt>
                <c:pt idx="21">
                  <c:v>7</c:v>
                </c:pt>
                <c:pt idx="22">
                  <c:v>8</c:v>
                </c:pt>
                <c:pt idx="2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07-4941-8E25-F88621268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979584"/>
        <c:axId val="138490240"/>
      </c:areaChart>
      <c:dateAx>
        <c:axId val="5449795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</c:spPr>
        <c:crossAx val="138490240"/>
        <c:crosses val="autoZero"/>
        <c:auto val="1"/>
        <c:lblOffset val="100"/>
        <c:baseTimeUnit val="days"/>
        <c:majorUnit val="3"/>
        <c:majorTimeUnit val="months"/>
      </c:dateAx>
      <c:valAx>
        <c:axId val="138490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44979584"/>
        <c:crosses val="autoZero"/>
        <c:crossBetween val="midCat"/>
      </c:valAx>
      <c:spPr>
        <a:noFill/>
      </c:spPr>
    </c:plotArea>
    <c:plotVisOnly val="1"/>
    <c:dispBlanksAs val="zero"/>
    <c:showDLblsOverMax val="0"/>
  </c:chart>
  <c:spPr>
    <a:noFill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2"/>
          <c:order val="2"/>
          <c:tx>
            <c:strRef>
              <c:f>Sheet1!$K$1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rgbClr val="76B9FD"/>
            </a:solidFill>
          </c:spPr>
          <c:cat>
            <c:numRef>
              <c:f>Sheet1!$H$2:$H$25</c:f>
              <c:numCache>
                <c:formatCode>mmm\-yy</c:formatCode>
                <c:ptCount val="24"/>
                <c:pt idx="0">
                  <c:v>41821</c:v>
                </c:pt>
                <c:pt idx="1">
                  <c:v>41821</c:v>
                </c:pt>
                <c:pt idx="2">
                  <c:v>41974</c:v>
                </c:pt>
                <c:pt idx="3">
                  <c:v>42005</c:v>
                </c:pt>
                <c:pt idx="4">
                  <c:v>42095</c:v>
                </c:pt>
                <c:pt idx="5">
                  <c:v>42186</c:v>
                </c:pt>
                <c:pt idx="6">
                  <c:v>42217</c:v>
                </c:pt>
                <c:pt idx="7">
                  <c:v>42217</c:v>
                </c:pt>
                <c:pt idx="8">
                  <c:v>42278</c:v>
                </c:pt>
                <c:pt idx="9">
                  <c:v>42309</c:v>
                </c:pt>
                <c:pt idx="10">
                  <c:v>42309</c:v>
                </c:pt>
                <c:pt idx="11">
                  <c:v>42370</c:v>
                </c:pt>
                <c:pt idx="12">
                  <c:v>42401</c:v>
                </c:pt>
                <c:pt idx="13">
                  <c:v>42401</c:v>
                </c:pt>
                <c:pt idx="14">
                  <c:v>42522</c:v>
                </c:pt>
                <c:pt idx="15">
                  <c:v>42522</c:v>
                </c:pt>
                <c:pt idx="16">
                  <c:v>42522</c:v>
                </c:pt>
                <c:pt idx="17">
                  <c:v>42552</c:v>
                </c:pt>
                <c:pt idx="18">
                  <c:v>42583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42675</c:v>
                </c:pt>
              </c:numCache>
            </c:numRef>
          </c:cat>
          <c:val>
            <c:numRef>
              <c:f>Sheet1!$K$2:$K$25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8</c:v>
                </c:pt>
                <c:pt idx="21">
                  <c:v>8</c:v>
                </c:pt>
                <c:pt idx="22">
                  <c:v>9</c:v>
                </c:pt>
                <c:pt idx="2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97-4170-9A64-5551D2AE8781}"/>
            </c:ext>
          </c:extLst>
        </c:ser>
        <c:ser>
          <c:idx val="3"/>
          <c:order val="3"/>
          <c:tx>
            <c:strRef>
              <c:f>Sheet1!$L$1</c:f>
              <c:strCache>
                <c:ptCount val="1"/>
                <c:pt idx="0">
                  <c:v>FDA</c:v>
                </c:pt>
              </c:strCache>
            </c:strRef>
          </c:tx>
          <c:spPr>
            <a:solidFill>
              <a:srgbClr val="007370"/>
            </a:solidFill>
            <a:ln w="25400">
              <a:noFill/>
            </a:ln>
          </c:spPr>
          <c:cat>
            <c:numRef>
              <c:f>Sheet1!$H$2:$H$25</c:f>
              <c:numCache>
                <c:formatCode>mmm\-yy</c:formatCode>
                <c:ptCount val="24"/>
                <c:pt idx="0">
                  <c:v>41821</c:v>
                </c:pt>
                <c:pt idx="1">
                  <c:v>41821</c:v>
                </c:pt>
                <c:pt idx="2">
                  <c:v>41974</c:v>
                </c:pt>
                <c:pt idx="3">
                  <c:v>42005</c:v>
                </c:pt>
                <c:pt idx="4">
                  <c:v>42095</c:v>
                </c:pt>
                <c:pt idx="5">
                  <c:v>42186</c:v>
                </c:pt>
                <c:pt idx="6">
                  <c:v>42217</c:v>
                </c:pt>
                <c:pt idx="7">
                  <c:v>42217</c:v>
                </c:pt>
                <c:pt idx="8">
                  <c:v>42278</c:v>
                </c:pt>
                <c:pt idx="9">
                  <c:v>42309</c:v>
                </c:pt>
                <c:pt idx="10">
                  <c:v>42309</c:v>
                </c:pt>
                <c:pt idx="11">
                  <c:v>42370</c:v>
                </c:pt>
                <c:pt idx="12">
                  <c:v>42401</c:v>
                </c:pt>
                <c:pt idx="13">
                  <c:v>42401</c:v>
                </c:pt>
                <c:pt idx="14">
                  <c:v>42522</c:v>
                </c:pt>
                <c:pt idx="15">
                  <c:v>42522</c:v>
                </c:pt>
                <c:pt idx="16">
                  <c:v>42522</c:v>
                </c:pt>
                <c:pt idx="17">
                  <c:v>42552</c:v>
                </c:pt>
                <c:pt idx="18">
                  <c:v>42583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42675</c:v>
                </c:pt>
              </c:numCache>
            </c:numRef>
          </c:cat>
          <c:val>
            <c:numRef>
              <c:f>Sheet1!$L$2:$L$25</c:f>
              <c:numCache>
                <c:formatCode>General</c:formatCode>
                <c:ptCount val="24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97-4170-9A64-5551D2AE8781}"/>
            </c:ext>
          </c:extLst>
        </c:ser>
        <c:ser>
          <c:idx val="0"/>
          <c:order val="0"/>
          <c:tx>
            <c:strRef>
              <c:f>Sheet1!$M$1</c:f>
              <c:strCache>
                <c:ptCount val="1"/>
                <c:pt idx="0">
                  <c:v>Com</c:v>
                </c:pt>
              </c:strCache>
            </c:strRef>
          </c:tx>
          <c:spPr>
            <a:solidFill>
              <a:srgbClr val="BDBDBD"/>
            </a:solidFill>
          </c:spPr>
          <c:cat>
            <c:numRef>
              <c:f>Sheet1!$H$2:$H$25</c:f>
              <c:numCache>
                <c:formatCode>mmm\-yy</c:formatCode>
                <c:ptCount val="24"/>
                <c:pt idx="0">
                  <c:v>41821</c:v>
                </c:pt>
                <c:pt idx="1">
                  <c:v>41821</c:v>
                </c:pt>
                <c:pt idx="2">
                  <c:v>41974</c:v>
                </c:pt>
                <c:pt idx="3">
                  <c:v>42005</c:v>
                </c:pt>
                <c:pt idx="4">
                  <c:v>42095</c:v>
                </c:pt>
                <c:pt idx="5">
                  <c:v>42186</c:v>
                </c:pt>
                <c:pt idx="6">
                  <c:v>42217</c:v>
                </c:pt>
                <c:pt idx="7">
                  <c:v>42217</c:v>
                </c:pt>
                <c:pt idx="8">
                  <c:v>42278</c:v>
                </c:pt>
                <c:pt idx="9">
                  <c:v>42309</c:v>
                </c:pt>
                <c:pt idx="10">
                  <c:v>42309</c:v>
                </c:pt>
                <c:pt idx="11">
                  <c:v>42370</c:v>
                </c:pt>
                <c:pt idx="12">
                  <c:v>42401</c:v>
                </c:pt>
                <c:pt idx="13">
                  <c:v>42401</c:v>
                </c:pt>
                <c:pt idx="14">
                  <c:v>42522</c:v>
                </c:pt>
                <c:pt idx="15">
                  <c:v>42522</c:v>
                </c:pt>
                <c:pt idx="16">
                  <c:v>42522</c:v>
                </c:pt>
                <c:pt idx="17">
                  <c:v>42552</c:v>
                </c:pt>
                <c:pt idx="18">
                  <c:v>42583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42675</c:v>
                </c:pt>
              </c:numCache>
            </c:numRef>
          </c:cat>
          <c:val>
            <c:numRef>
              <c:f>Sheet1!$M$2:$M$25</c:f>
              <c:numCache>
                <c:formatCode>General</c:formatCode>
                <c:ptCount val="24"/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7</c:v>
                </c:pt>
                <c:pt idx="2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97-4170-9A64-5551D2AE8781}"/>
            </c:ext>
          </c:extLst>
        </c:ser>
        <c:ser>
          <c:idx val="1"/>
          <c:order val="1"/>
          <c:tx>
            <c:strRef>
              <c:f>Sheet1!$N$1</c:f>
              <c:strCache>
                <c:ptCount val="1"/>
                <c:pt idx="0">
                  <c:v>BI</c:v>
                </c:pt>
              </c:strCache>
            </c:strRef>
          </c:tx>
          <c:spPr>
            <a:solidFill>
              <a:srgbClr val="0251A0"/>
            </a:solidFill>
            <a:ln w="25400">
              <a:noFill/>
            </a:ln>
          </c:spPr>
          <c:cat>
            <c:numRef>
              <c:f>Sheet1!$H$2:$H$25</c:f>
              <c:numCache>
                <c:formatCode>mmm\-yy</c:formatCode>
                <c:ptCount val="24"/>
                <c:pt idx="0">
                  <c:v>41821</c:v>
                </c:pt>
                <c:pt idx="1">
                  <c:v>41821</c:v>
                </c:pt>
                <c:pt idx="2">
                  <c:v>41974</c:v>
                </c:pt>
                <c:pt idx="3">
                  <c:v>42005</c:v>
                </c:pt>
                <c:pt idx="4">
                  <c:v>42095</c:v>
                </c:pt>
                <c:pt idx="5">
                  <c:v>42186</c:v>
                </c:pt>
                <c:pt idx="6">
                  <c:v>42217</c:v>
                </c:pt>
                <c:pt idx="7">
                  <c:v>42217</c:v>
                </c:pt>
                <c:pt idx="8">
                  <c:v>42278</c:v>
                </c:pt>
                <c:pt idx="9">
                  <c:v>42309</c:v>
                </c:pt>
                <c:pt idx="10">
                  <c:v>42309</c:v>
                </c:pt>
                <c:pt idx="11">
                  <c:v>42370</c:v>
                </c:pt>
                <c:pt idx="12">
                  <c:v>42401</c:v>
                </c:pt>
                <c:pt idx="13">
                  <c:v>42401</c:v>
                </c:pt>
                <c:pt idx="14">
                  <c:v>42522</c:v>
                </c:pt>
                <c:pt idx="15">
                  <c:v>42522</c:v>
                </c:pt>
                <c:pt idx="16">
                  <c:v>42522</c:v>
                </c:pt>
                <c:pt idx="17">
                  <c:v>42552</c:v>
                </c:pt>
                <c:pt idx="18">
                  <c:v>42583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42675</c:v>
                </c:pt>
              </c:numCache>
            </c:numRef>
          </c:cat>
          <c:val>
            <c:numRef>
              <c:f>Sheet1!$N$2:$N$25</c:f>
              <c:numCache>
                <c:formatCode>General</c:formatCode>
                <c:ptCount val="24"/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97-4170-9A64-5551D2AE8781}"/>
            </c:ext>
          </c:extLst>
        </c:ser>
        <c:ser>
          <c:idx val="4"/>
          <c:order val="4"/>
          <c:tx>
            <c:v>undisclosed</c:v>
          </c:tx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 w="25400">
              <a:noFill/>
            </a:ln>
          </c:spPr>
          <c:cat>
            <c:numRef>
              <c:f>Sheet1!$H$2:$H$25</c:f>
              <c:numCache>
                <c:formatCode>mmm\-yy</c:formatCode>
                <c:ptCount val="24"/>
                <c:pt idx="0">
                  <c:v>41821</c:v>
                </c:pt>
                <c:pt idx="1">
                  <c:v>41821</c:v>
                </c:pt>
                <c:pt idx="2">
                  <c:v>41974</c:v>
                </c:pt>
                <c:pt idx="3">
                  <c:v>42005</c:v>
                </c:pt>
                <c:pt idx="4">
                  <c:v>42095</c:v>
                </c:pt>
                <c:pt idx="5">
                  <c:v>42186</c:v>
                </c:pt>
                <c:pt idx="6">
                  <c:v>42217</c:v>
                </c:pt>
                <c:pt idx="7">
                  <c:v>42217</c:v>
                </c:pt>
                <c:pt idx="8">
                  <c:v>42278</c:v>
                </c:pt>
                <c:pt idx="9">
                  <c:v>42309</c:v>
                </c:pt>
                <c:pt idx="10">
                  <c:v>42309</c:v>
                </c:pt>
                <c:pt idx="11">
                  <c:v>42370</c:v>
                </c:pt>
                <c:pt idx="12">
                  <c:v>42401</c:v>
                </c:pt>
                <c:pt idx="13">
                  <c:v>42401</c:v>
                </c:pt>
                <c:pt idx="14">
                  <c:v>42522</c:v>
                </c:pt>
                <c:pt idx="15">
                  <c:v>42522</c:v>
                </c:pt>
                <c:pt idx="16">
                  <c:v>42522</c:v>
                </c:pt>
                <c:pt idx="17">
                  <c:v>42552</c:v>
                </c:pt>
                <c:pt idx="18">
                  <c:v>42583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42675</c:v>
                </c:pt>
              </c:numCache>
            </c:numRef>
          </c:cat>
          <c:val>
            <c:numRef>
              <c:f>Sheet1!$O$2:$O$25</c:f>
              <c:numCache>
                <c:formatCode>General</c:formatCode>
                <c:ptCount val="24"/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97-4170-9A64-5551D2AE8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059968"/>
        <c:axId val="545061504"/>
      </c:areaChart>
      <c:dateAx>
        <c:axId val="5450599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545061504"/>
        <c:crosses val="autoZero"/>
        <c:auto val="1"/>
        <c:lblOffset val="100"/>
        <c:baseTimeUnit val="days"/>
        <c:majorUnit val="3"/>
        <c:majorTimeUnit val="months"/>
      </c:dateAx>
      <c:valAx>
        <c:axId val="545061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45059968"/>
        <c:crosses val="autoZero"/>
        <c:crossBetween val="midCat"/>
      </c:valAx>
      <c:spPr>
        <a:noFill/>
      </c:spPr>
    </c:plotArea>
    <c:plotVisOnly val="1"/>
    <c:dispBlanksAs val="zero"/>
    <c:showDLblsOverMax val="0"/>
  </c:chart>
  <c:spPr>
    <a:noFill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rgbClr val="76B9FD"/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CDB-4992-A314-4417C678A4CF}"/>
              </c:ext>
            </c:extLst>
          </c:dPt>
          <c:dPt>
            <c:idx val="1"/>
            <c:marker>
              <c:spPr>
                <a:solidFill>
                  <a:srgbClr val="76B9FD"/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CDB-4992-A314-4417C678A4CF}"/>
              </c:ext>
            </c:extLst>
          </c:dPt>
          <c:dPt>
            <c:idx val="2"/>
            <c:marker>
              <c:spPr>
                <a:solidFill>
                  <a:srgbClr val="76B9FD"/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CDB-4992-A314-4417C678A4CF}"/>
              </c:ext>
            </c:extLst>
          </c:dPt>
          <c:dPt>
            <c:idx val="3"/>
            <c:marker>
              <c:spPr>
                <a:solidFill>
                  <a:srgbClr val="76B9FD"/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CDB-4992-A314-4417C678A4CF}"/>
              </c:ext>
            </c:extLst>
          </c:dPt>
          <c:dPt>
            <c:idx val="4"/>
            <c:marker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CDB-4992-A314-4417C678A4CF}"/>
              </c:ext>
            </c:extLst>
          </c:dPt>
          <c:dPt>
            <c:idx val="5"/>
            <c:marker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CDB-4992-A314-4417C678A4CF}"/>
              </c:ext>
            </c:extLst>
          </c:dPt>
          <c:dPt>
            <c:idx val="6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CDB-4992-A314-4417C678A4CF}"/>
              </c:ext>
            </c:extLst>
          </c:dPt>
          <c:dPt>
            <c:idx val="7"/>
            <c:marker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CDB-4992-A314-4417C678A4CF}"/>
              </c:ext>
            </c:extLst>
          </c:dPt>
          <c:dPt>
            <c:idx val="8"/>
            <c:marker>
              <c:spPr>
                <a:solidFill>
                  <a:srgbClr val="76B9FD"/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1CDB-4992-A314-4417C678A4CF}"/>
              </c:ext>
            </c:extLst>
          </c:dPt>
          <c:dPt>
            <c:idx val="9"/>
            <c:marker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CDB-4992-A314-4417C678A4CF}"/>
              </c:ext>
            </c:extLst>
          </c:dPt>
          <c:dPt>
            <c:idx val="10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1CDB-4992-A314-4417C678A4CF}"/>
              </c:ext>
            </c:extLst>
          </c:dPt>
          <c:dPt>
            <c:idx val="11"/>
            <c:marker>
              <c:spPr>
                <a:solidFill>
                  <a:srgbClr val="007370"/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CDB-4992-A314-4417C678A4CF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'MB Dabi vs VKA'!$G$2:$G$13</c:f>
                <c:numCache>
                  <c:formatCode>General</c:formatCode>
                  <c:ptCount val="12"/>
                  <c:pt idx="0">
                    <c:v>0.13</c:v>
                  </c:pt>
                  <c:pt idx="1">
                    <c:v>0.16</c:v>
                  </c:pt>
                  <c:pt idx="2">
                    <c:v>0.23</c:v>
                  </c:pt>
                  <c:pt idx="3">
                    <c:v>0.18</c:v>
                  </c:pt>
                  <c:pt idx="4">
                    <c:v>0.09</c:v>
                  </c:pt>
                  <c:pt idx="5">
                    <c:v>0.27</c:v>
                  </c:pt>
                  <c:pt idx="6">
                    <c:v>0.1</c:v>
                  </c:pt>
                  <c:pt idx="7">
                    <c:v>0.27</c:v>
                  </c:pt>
                  <c:pt idx="8">
                    <c:v>0.15</c:v>
                  </c:pt>
                  <c:pt idx="9">
                    <c:v>0.34</c:v>
                  </c:pt>
                  <c:pt idx="10">
                    <c:v>0.16</c:v>
                  </c:pt>
                  <c:pt idx="11">
                    <c:v>0.1</c:v>
                  </c:pt>
                </c:numCache>
              </c:numRef>
            </c:plus>
            <c:minus>
              <c:numRef>
                <c:f>'MB Dabi vs VKA'!$F$2:$F$13</c:f>
                <c:numCache>
                  <c:formatCode>General</c:formatCode>
                  <c:ptCount val="12"/>
                  <c:pt idx="0">
                    <c:v>0.11</c:v>
                  </c:pt>
                  <c:pt idx="1">
                    <c:v>0.12</c:v>
                  </c:pt>
                  <c:pt idx="2">
                    <c:v>0.17</c:v>
                  </c:pt>
                  <c:pt idx="3">
                    <c:v>0.14000000000000001</c:v>
                  </c:pt>
                  <c:pt idx="4">
                    <c:v>7.0000000000000104E-2</c:v>
                  </c:pt>
                  <c:pt idx="5">
                    <c:v>0.19</c:v>
                  </c:pt>
                  <c:pt idx="6">
                    <c:v>0.1</c:v>
                  </c:pt>
                  <c:pt idx="7">
                    <c:v>0.19</c:v>
                  </c:pt>
                  <c:pt idx="8">
                    <c:v>0.12</c:v>
                  </c:pt>
                  <c:pt idx="9">
                    <c:v>0.24</c:v>
                  </c:pt>
                  <c:pt idx="10">
                    <c:v>0.13</c:v>
                  </c:pt>
                  <c:pt idx="11">
                    <c:v>0.09</c:v>
                  </c:pt>
                </c:numCache>
              </c:numRef>
            </c:minus>
            <c:spPr>
              <a:ln w="12700"/>
            </c:spPr>
          </c:errBars>
          <c:xVal>
            <c:numRef>
              <c:f>'MB Dabi vs VKA'!$B$2:$B$13</c:f>
              <c:numCache>
                <c:formatCode>General</c:formatCode>
                <c:ptCount val="12"/>
                <c:pt idx="0">
                  <c:v>0.57999999999999996</c:v>
                </c:pt>
                <c:pt idx="1">
                  <c:v>0.57999999999999996</c:v>
                </c:pt>
                <c:pt idx="2">
                  <c:v>0.65</c:v>
                </c:pt>
                <c:pt idx="3">
                  <c:v>0.67</c:v>
                </c:pt>
                <c:pt idx="4">
                  <c:v>0.67</c:v>
                </c:pt>
                <c:pt idx="5">
                  <c:v>0.69</c:v>
                </c:pt>
                <c:pt idx="6">
                  <c:v>0.74</c:v>
                </c:pt>
                <c:pt idx="7">
                  <c:v>0.76</c:v>
                </c:pt>
                <c:pt idx="8">
                  <c:v>0.79</c:v>
                </c:pt>
                <c:pt idx="9">
                  <c:v>0.82</c:v>
                </c:pt>
                <c:pt idx="10">
                  <c:v>0.87</c:v>
                </c:pt>
                <c:pt idx="11">
                  <c:v>0.97</c:v>
                </c:pt>
              </c:numCache>
            </c:numRef>
          </c:xVal>
          <c:yVal>
            <c:numRef>
              <c:f>'MB Dabi vs VKA'!$C$2:$C$13</c:f>
              <c:numCache>
                <c:formatCode>General</c:formatCode>
                <c:ptCount val="12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C3C-4CC6-81EE-9DC39B714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321920"/>
        <c:axId val="138323456"/>
      </c:scatterChart>
      <c:valAx>
        <c:axId val="13832192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low"/>
        <c:crossAx val="138323456"/>
        <c:crosses val="autoZero"/>
        <c:crossBetween val="midCat"/>
      </c:valAx>
      <c:valAx>
        <c:axId val="13832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prstDash val="dash"/>
          </a:ln>
        </c:spPr>
        <c:crossAx val="138321920"/>
        <c:crossesAt val="1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8" y="2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FE0EEF2-1D8B-3A4C-B879-8048A6C9E054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8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48F278A-EC7C-124E-A65D-1FCC6D9D9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51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" y="969963"/>
            <a:ext cx="6102350" cy="3433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5215" y="4488872"/>
            <a:ext cx="6103086" cy="507076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marL="228600" indent="-228600">
              <a:buFont typeface="+mj-lt"/>
              <a:buAutoNum type="arabicPeriod"/>
            </a:pP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26009" y="21422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5C6415-1257-C940-8E42-D9A7FF410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6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+mj-lt"/>
      <a:buNone/>
      <a:tabLst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indent="-171450" algn="l" defTabSz="457200" rtl="0" eaLnBrk="1" latinLnBrk="0" hangingPunct="1">
      <a:spcBef>
        <a:spcPts val="0"/>
      </a:spcBef>
      <a:spcAft>
        <a:spcPts val="0"/>
      </a:spcAft>
      <a:buFont typeface="Lucida Grande"/>
      <a:buChar char="—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6B4-210C-4008-8D71-509C2557DDF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3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075" y="969963"/>
            <a:ext cx="6102350" cy="3433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b-NO" sz="1050" b="1" i="0" kern="1200" dirty="0">
                <a:solidFill>
                  <a:schemeClr val="tx1"/>
                </a:solidFill>
                <a:effectLst/>
              </a:rPr>
              <a:t>References</a:t>
            </a:r>
          </a:p>
          <a:p>
            <a:pPr marL="228303" marR="0" lvl="0" indent="-22830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50" i="0" kern="1200" dirty="0">
                <a:solidFill>
                  <a:schemeClr val="tx1"/>
                </a:solidFill>
                <a:effectLst/>
              </a:rPr>
              <a:t>Larsen TB et al. BMJ 2016;353:i3189</a:t>
            </a:r>
          </a:p>
          <a:p>
            <a:pPr marL="228303" marR="0" lvl="0" indent="-22830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050" b="0" i="0" dirty="0"/>
              <a:t>Chan Y-H et al. Stroke 2016;47:441–9</a:t>
            </a:r>
          </a:p>
          <a:p>
            <a:pPr marL="228303" marR="0" lvl="0" indent="-22830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050" dirty="0"/>
              <a:t>Chan YH et al. J Am Coll Cardiol. 2016;68:1389–401</a:t>
            </a:r>
          </a:p>
          <a:p>
            <a:pPr marL="228303" marR="0" lvl="0" indent="-22830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50" i="0" kern="1200" dirty="0">
                <a:solidFill>
                  <a:schemeClr val="tx1"/>
                </a:solidFill>
                <a:effectLst/>
              </a:rPr>
              <a:t>Larsen TB et al. </a:t>
            </a:r>
            <a:r>
              <a:rPr lang="en-GB" sz="1050" i="0" kern="1200" dirty="0">
                <a:solidFill>
                  <a:schemeClr val="tx1"/>
                </a:solidFill>
                <a:effectLst/>
              </a:rPr>
              <a:t>Am J Med 2014;127:650–6</a:t>
            </a:r>
          </a:p>
          <a:p>
            <a:pPr marL="228303" marR="0" lvl="0" indent="-22830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50" dirty="0"/>
              <a:t>Adeboyeje G et al. AHA QCOR 2016; abstr P16-02642 </a:t>
            </a:r>
          </a:p>
          <a:p>
            <a:pPr marL="228303" marR="0" lvl="0" indent="-22830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050" b="0" dirty="0"/>
              <a:t>Lip GYH et al. </a:t>
            </a:r>
            <a:r>
              <a:rPr lang="en-GB" sz="1050" b="0" dirty="0" err="1"/>
              <a:t>Thromb</a:t>
            </a:r>
            <a:r>
              <a:rPr lang="en-GB" sz="1050" b="0" baseline="0" dirty="0"/>
              <a:t> </a:t>
            </a:r>
            <a:r>
              <a:rPr lang="en-GB" sz="1050" b="0" baseline="0" dirty="0" err="1"/>
              <a:t>Haemost</a:t>
            </a:r>
            <a:r>
              <a:rPr lang="en-GB" sz="1050" b="0" dirty="0"/>
              <a:t> 2016;116:</a:t>
            </a:r>
            <a:r>
              <a:rPr lang="en-US" dirty="0"/>
              <a:t>975–86</a:t>
            </a:r>
            <a:endParaRPr lang="en-GB" sz="1050" b="0" dirty="0"/>
          </a:p>
          <a:p>
            <a:pPr marL="228303" marR="0" lvl="0" indent="-22830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050" dirty="0"/>
              <a:t>Seeger JD et al. Poster presented at AHA 2015 (Paper published on smaller population: Seeger JD et al. </a:t>
            </a:r>
            <a:r>
              <a:rPr lang="en-GB" sz="1050" dirty="0" err="1"/>
              <a:t>Thromb</a:t>
            </a:r>
            <a:r>
              <a:rPr lang="en-GB" sz="1050" dirty="0"/>
              <a:t> </a:t>
            </a:r>
            <a:r>
              <a:rPr lang="en-GB" sz="1050" dirty="0" err="1"/>
              <a:t>Haemost</a:t>
            </a:r>
            <a:r>
              <a:rPr lang="en-GB" sz="1050" dirty="0"/>
              <a:t> 2015;114:1277–89) (</a:t>
            </a:r>
            <a:r>
              <a:rPr lang="en-GB" sz="1050" baseline="0" dirty="0"/>
              <a:t>of patients on dabigatran, 96% of patients received 150 mg BID, and 4% received 75 mg BID</a:t>
            </a:r>
            <a:r>
              <a:rPr lang="en-GB" sz="1050" dirty="0"/>
              <a:t>)</a:t>
            </a:r>
            <a:r>
              <a:rPr lang="nb-NO" sz="1050" dirty="0"/>
              <a:t>Hohnloser SH et al. ESC 2016; presentation 2608 </a:t>
            </a:r>
          </a:p>
          <a:p>
            <a:r>
              <a:rPr lang="nb-NO" sz="1050" dirty="0"/>
              <a:t>Yao X et al. J Am</a:t>
            </a:r>
            <a:r>
              <a:rPr lang="nb-NO" sz="1050" baseline="0" dirty="0"/>
              <a:t> Heart Assoc 2016;5:</a:t>
            </a:r>
            <a:r>
              <a:rPr lang="en-GB" sz="11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e003725</a:t>
            </a:r>
          </a:p>
          <a:p>
            <a:pPr marL="228303" marR="0" lvl="0" indent="-22830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50" dirty="0"/>
              <a:t>Kamble S et al. AHA 2015; abstr</a:t>
            </a:r>
            <a:r>
              <a:rPr lang="nb-NO" sz="1050" baseline="0" dirty="0"/>
              <a:t> 184</a:t>
            </a:r>
            <a:endParaRPr lang="nb-NO" sz="1050" dirty="0"/>
          </a:p>
          <a:p>
            <a:pPr marL="228303" marR="0" lvl="0" indent="-22830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050" i="0" kern="1200" dirty="0">
                <a:solidFill>
                  <a:schemeClr val="tx1"/>
                </a:solidFill>
                <a:effectLst/>
              </a:rPr>
              <a:t>Villines TC et al. </a:t>
            </a:r>
            <a:r>
              <a:rPr lang="en-GB" sz="1050" i="0" kern="1200" dirty="0" err="1">
                <a:solidFill>
                  <a:schemeClr val="tx1"/>
                </a:solidFill>
                <a:effectLst/>
              </a:rPr>
              <a:t>Thromb</a:t>
            </a:r>
            <a:r>
              <a:rPr lang="en-GB" sz="105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GB" sz="1050" i="0" kern="1200" dirty="0" err="1">
                <a:solidFill>
                  <a:schemeClr val="tx1"/>
                </a:solidFill>
                <a:effectLst/>
              </a:rPr>
              <a:t>Haemost</a:t>
            </a:r>
            <a:r>
              <a:rPr lang="en-GB" sz="1050" i="0" kern="1200" dirty="0">
                <a:solidFill>
                  <a:schemeClr val="tx1"/>
                </a:solidFill>
                <a:effectLst/>
              </a:rPr>
              <a:t> 2015;114:1290–8</a:t>
            </a:r>
          </a:p>
          <a:p>
            <a:pPr marL="228303" marR="0" lvl="0" indent="-22830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sz="1050" i="0" kern="1200" dirty="0">
                <a:solidFill>
                  <a:schemeClr val="tx1"/>
                </a:solidFill>
                <a:effectLst/>
              </a:rPr>
              <a:t>Graham DJ et al. </a:t>
            </a:r>
            <a:r>
              <a:rPr lang="en-GB" sz="1050" i="0" kern="1200" dirty="0">
                <a:solidFill>
                  <a:schemeClr val="tx1"/>
                </a:solidFill>
                <a:effectLst/>
              </a:rPr>
              <a:t>Circulation 2015;131:157–64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C6415-1257-C940-8E42-D9A7FF4103C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66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 I et al. Poster P6215 presented at ESC 2015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Tepper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 et al. Presentation 1975 at ESC 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Lip GHY et al.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Thromb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Haemost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2016;116:975–86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Amin A et al. Abstract presented at ASH 2015</a:t>
            </a:r>
          </a:p>
          <a:p>
            <a:r>
              <a:rPr lang="en-GB" dirty="0" err="1"/>
              <a:t>Noseworthy</a:t>
            </a:r>
            <a:r>
              <a:rPr lang="en-GB" dirty="0"/>
              <a:t> PA et al. Chest 2016;150:1302–12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Schneeweiss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S. </a:t>
            </a:r>
            <a:r>
              <a:rPr lang="en-GB" dirty="0" err="1"/>
              <a:t>Clin</a:t>
            </a:r>
            <a:r>
              <a:rPr lang="en-GB" dirty="0"/>
              <a:t> </a:t>
            </a:r>
            <a:r>
              <a:rPr lang="en-GB" dirty="0" err="1"/>
              <a:t>Pharmacol</a:t>
            </a:r>
            <a:r>
              <a:rPr lang="en-GB" dirty="0"/>
              <a:t> </a:t>
            </a:r>
            <a:r>
              <a:rPr lang="en-GB" dirty="0" err="1"/>
              <a:t>Ther</a:t>
            </a:r>
            <a:r>
              <a:rPr lang="en-GB" dirty="0"/>
              <a:t> 2007;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82:143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5000-CE6F-42CD-B467-E8FB0DB8ECB6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5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b-NO" sz="1050" b="1" i="0" kern="1200" dirty="0">
                <a:solidFill>
                  <a:schemeClr val="tx1"/>
                </a:solidFill>
                <a:effectLst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Lip GHY et al. </a:t>
            </a:r>
            <a:r>
              <a:rPr lang="en-GB" sz="105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Thromb</a:t>
            </a:r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5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Haemost</a:t>
            </a:r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2016;116:975–86</a:t>
            </a:r>
          </a:p>
          <a:p>
            <a:pPr marL="228303" marR="0" lvl="0" indent="-22830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050" baseline="0" dirty="0"/>
              <a:t>Gorst-Rasmussen A et al. </a:t>
            </a:r>
            <a:r>
              <a:rPr lang="en-GB" sz="1050" baseline="0" dirty="0" err="1"/>
              <a:t>Pharmacoepidemiol</a:t>
            </a:r>
            <a:r>
              <a:rPr lang="en-GB" sz="1050" baseline="0" dirty="0"/>
              <a:t> Drug </a:t>
            </a:r>
            <a:r>
              <a:rPr lang="en-GB" sz="1050" baseline="0" dirty="0" err="1"/>
              <a:t>Saf</a:t>
            </a:r>
            <a:r>
              <a:rPr lang="en-GB" sz="1050" baseline="0" dirty="0"/>
              <a:t> 2016</a:t>
            </a:r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:25;1236–44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050" kern="1200" dirty="0">
                <a:effectLst/>
              </a:rPr>
              <a:t>Hernandez I, Zhang Y. </a:t>
            </a:r>
            <a:r>
              <a:rPr lang="en-US" sz="1050" kern="1200" dirty="0">
                <a:effectLst/>
              </a:rPr>
              <a:t>Am J Cardiovasc Drugs. 2016 Sep 14. </a:t>
            </a:r>
            <a:r>
              <a:rPr lang="de-DE" sz="1050" b="0" i="0" u="none" strike="noStrike" kern="1200" baseline="0" dirty="0"/>
              <a:t>DOI 10.1007/s40256-016-0189-9</a:t>
            </a:r>
            <a:endParaRPr lang="en-GB" sz="1050" b="0" dirty="0"/>
          </a:p>
          <a:p>
            <a:pPr marL="228303" indent="-228303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Graham DJ et al.</a:t>
            </a:r>
            <a:r>
              <a:rPr lang="en-GB" sz="105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JAMA Intern Med 2016;176:1662–71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Schneeweiss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S. </a:t>
            </a:r>
            <a:r>
              <a:rPr lang="en-GB" sz="1050" dirty="0" err="1"/>
              <a:t>Clin</a:t>
            </a:r>
            <a:r>
              <a:rPr lang="en-GB" sz="1050" dirty="0"/>
              <a:t> </a:t>
            </a:r>
            <a:r>
              <a:rPr lang="en-GB" sz="1050" dirty="0" err="1"/>
              <a:t>Pharmacol</a:t>
            </a:r>
            <a:r>
              <a:rPr lang="en-GB" sz="1050" dirty="0"/>
              <a:t> </a:t>
            </a:r>
            <a:r>
              <a:rPr lang="en-GB" sz="1050" dirty="0" err="1"/>
              <a:t>Ther</a:t>
            </a:r>
            <a:r>
              <a:rPr lang="en-GB" sz="1050" dirty="0"/>
              <a:t> </a:t>
            </a:r>
            <a:r>
              <a:rPr lang="en-GB" sz="1050" dirty="0" smtClean="0"/>
              <a:t>2007;</a:t>
            </a:r>
            <a:r>
              <a:rPr lang="en-GB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82:143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GB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 smtClean="0"/>
              <a:t>Lai et al. J Am Heart </a:t>
            </a:r>
            <a:r>
              <a:rPr lang="en-GB" sz="1050" dirty="0" err="1" smtClean="0"/>
              <a:t>Assoc</a:t>
            </a:r>
            <a:r>
              <a:rPr lang="en-GB" sz="1050" dirty="0" smtClean="0"/>
              <a:t> 2017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5000-CE6F-42CD-B467-E8FB0DB8ECB6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3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 dirty="0"/>
              <a:t>References</a:t>
            </a:r>
          </a:p>
          <a:p>
            <a:pPr marL="228600" indent="-228600">
              <a:buAutoNum type="arabicPeriod"/>
            </a:pPr>
            <a:r>
              <a:rPr lang="en-GB" altLang="en-US" dirty="0"/>
              <a:t>Connolly et al. N Engl J Med 2009</a:t>
            </a:r>
          </a:p>
          <a:p>
            <a:pPr marL="228600" indent="-228600">
              <a:buAutoNum type="arabicPeriod"/>
            </a:pPr>
            <a:r>
              <a:rPr lang="en-GB" dirty="0">
                <a:ea typeface="Geneva"/>
              </a:rPr>
              <a:t>Fox et al. Eur Heart J 2011</a:t>
            </a:r>
          </a:p>
          <a:p>
            <a:pPr marL="228600" indent="-228600">
              <a:buAutoNum type="arabicPeriod"/>
            </a:pPr>
            <a:r>
              <a:rPr lang="da-DK" dirty="0"/>
              <a:t>Granger et al. N Engl J Med 2011</a:t>
            </a:r>
          </a:p>
          <a:p>
            <a:pPr marL="228600" indent="-228600">
              <a:buAutoNum type="arabicPeriod"/>
            </a:pPr>
            <a:r>
              <a:rPr lang="it-IT" altLang="en-US" dirty="0"/>
              <a:t>Giugliano et al. N Engl J Med 2013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C6415-1257-C940-8E42-D9A7FF4103C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8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07">
              <a:buNone/>
              <a:defRPr/>
            </a:pPr>
            <a:r>
              <a:rPr lang="en-GB" b="1" dirty="0"/>
              <a:t>References</a:t>
            </a:r>
          </a:p>
          <a:p>
            <a:pPr marL="228600" indent="-228600" defTabSz="914307">
              <a:buAutoNum type="arabicPeriod"/>
              <a:defRPr/>
            </a:pPr>
            <a:r>
              <a:rPr lang="en-GB" dirty="0"/>
              <a:t>Connolly et al. N Engl J Med 2010</a:t>
            </a:r>
          </a:p>
          <a:p>
            <a:pPr marL="228600" indent="-228600" defTabSz="914307">
              <a:buAutoNum type="arabicPeriod"/>
              <a:defRPr/>
            </a:pPr>
            <a:r>
              <a:rPr lang="en-GB" dirty="0"/>
              <a:t>Connolly et al. N Engl J Med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C6415-1257-C940-8E42-D9A7FF4103C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0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b="1" dirty="0"/>
              <a:t>Reference</a:t>
            </a:r>
          </a:p>
          <a:p>
            <a:r>
              <a:rPr lang="en-GB" dirty="0"/>
              <a:t>Lip et al. Thromb Haemost 2014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vert="horz" lIns="91431" tIns="45715" rIns="91431" bIns="45715" rtlCol="0" anchor="b"/>
          <a:lstStyle/>
          <a:p>
            <a:fld id="{B0B472C9-F243-4B20-8ECE-EC9E0CBC786D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4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075" y="969963"/>
            <a:ext cx="6102350" cy="3433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EU label recommendations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Dabigatran 150 mg</a:t>
            </a:r>
            <a:r>
              <a:rPr lang="en-GB" baseline="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BID </a:t>
            </a:r>
            <a:r>
              <a:rPr lang="en-GB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recommended 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&lt;80 years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HAS-BLED &lt;3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Dabigatran</a:t>
            </a:r>
            <a:r>
              <a:rPr lang="en-GB" baseline="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110 mg BID recommended 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≥80 years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HAS-BLED ≥3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verapamil</a:t>
            </a:r>
          </a:p>
          <a:p>
            <a:pPr marL="0" indent="0">
              <a:buNone/>
              <a:tabLst>
                <a:tab pos="1257300" algn="l"/>
              </a:tabLst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1257300" algn="l"/>
              </a:tabLst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HR (95% CI) for dabigatran according</a:t>
            </a:r>
            <a:r>
              <a:rPr lang="en-GB" alt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to EU label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0377" fontAlgn="base">
              <a:buNone/>
              <a:tabLst>
                <a:tab pos="1257300" algn="l"/>
              </a:tabLst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n-GB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bleeding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: 			</a:t>
            </a:r>
            <a:r>
              <a:rPr lang="en-US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0.85 (0.73–0.98)</a:t>
            </a:r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indent="0" algn="l" defTabSz="910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257300" algn="l"/>
              </a:tabLst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GB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: 			</a:t>
            </a:r>
            <a:r>
              <a:rPr lang="en-US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0.28 (0.17–0.45)</a:t>
            </a:r>
            <a:endParaRPr lang="en-GB" b="0" i="0" u="none" strike="noStrike" kern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0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257300" algn="l"/>
              </a:tabLst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Life-threatening major bleeding:</a:t>
            </a:r>
            <a:r>
              <a:rPr lang="en-GB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0.72 (0.58–0.91)</a:t>
            </a:r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indent="0" algn="l" defTabSz="910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257300" algn="l"/>
              </a:tabLst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Any</a:t>
            </a:r>
            <a:r>
              <a:rPr lang="en-US" altLang="en-US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bleeding:			</a:t>
            </a:r>
            <a:r>
              <a:rPr lang="en-US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0.86 (0.81–0.92)</a:t>
            </a:r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defTabSz="910377" fontAlgn="base">
              <a:buNone/>
              <a:tabLst>
                <a:tab pos="1257300" algn="l"/>
              </a:tabLst>
              <a:defRPr/>
            </a:pPr>
            <a:r>
              <a:rPr lang="en-GB" b="0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Stroke/SE: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en-GB" b="0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0.74 (0.60–0.91)</a:t>
            </a:r>
          </a:p>
          <a:p>
            <a:pPr marL="0" indent="0" defTabSz="910377" fontAlgn="base">
              <a:buNone/>
              <a:tabLst>
                <a:tab pos="1257300" algn="l"/>
              </a:tabLst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CV mortality: 			0.80 (0.68–0.95)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Lip GY et al. Thromb Haemost 2014;111:933</a:t>
            </a:r>
            <a:r>
              <a:rPr lang="en-GB" sz="1200" dirty="0">
                <a:latin typeface="Arial"/>
                <a:cs typeface="Arial"/>
              </a:rPr>
              <a:t>–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C6415-1257-C940-8E42-D9A7FF4103C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7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/>
            <a:r>
              <a:rPr lang="en-GB" sz="1200" b="1" dirty="0"/>
              <a:t>Refere</a:t>
            </a:r>
            <a:r>
              <a:rPr lang="en-GB" b="1" dirty="0"/>
              <a:t>nce</a:t>
            </a:r>
          </a:p>
          <a:p>
            <a:pPr marL="171433" indent="-171433"/>
            <a:r>
              <a:rPr lang="pt-BR" dirty="0"/>
              <a:t>1. Pradaxa</a:t>
            </a:r>
            <a:r>
              <a:rPr lang="pt-BR" baseline="30000" dirty="0"/>
              <a:t>®</a:t>
            </a:r>
            <a:r>
              <a:rPr lang="pt-BR" dirty="0"/>
              <a:t>: EU SPC, 2015</a:t>
            </a:r>
          </a:p>
          <a:p>
            <a:pPr marL="171433" indent="-171433"/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C6415-1257-C940-8E42-D9A7FF4103C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4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RCTs are characterized by tightly controlled, highly selected patient populations, selected</a:t>
            </a:r>
            <a:r>
              <a:rPr lang="en-GB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study sites, and narrow inclusion criteria</a:t>
            </a: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2CD1F-CC68-402C-A5A7-650C1235DC1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924034" y="212247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C6415-1257-C940-8E42-D9A7FF4103C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05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C6415-1257-C940-8E42-D9A7FF4103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90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C6415-1257-C940-8E42-D9A7FF4103C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415249"/>
            <a:ext cx="7772400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0000" y="2823474"/>
            <a:ext cx="5724000" cy="61237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09558" y="3489852"/>
            <a:ext cx="5724884" cy="972090"/>
          </a:xfrm>
        </p:spPr>
        <p:txBody>
          <a:bodyPr anchor="t" anchorCtr="0">
            <a:normAutofit/>
          </a:bodyPr>
          <a:lstStyle>
            <a:lvl1pPr algn="ctr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affiliation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3727" y="230099"/>
            <a:ext cx="2294984" cy="7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415249"/>
            <a:ext cx="7772400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0000" y="2823474"/>
            <a:ext cx="5724000" cy="61237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09558" y="3489852"/>
            <a:ext cx="5724884" cy="972090"/>
          </a:xfrm>
        </p:spPr>
        <p:txBody>
          <a:bodyPr anchor="t" anchorCtr="0">
            <a:normAutofit/>
          </a:bodyPr>
          <a:lstStyle>
            <a:lvl1pPr algn="ctr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affiliation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3727" y="230098"/>
            <a:ext cx="2294984" cy="73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3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(bullets), foot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/>
          <a:srcRect b="88716"/>
          <a:stretch/>
        </p:blipFill>
        <p:spPr>
          <a:xfrm>
            <a:off x="0" y="0"/>
            <a:ext cx="9144000" cy="788400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838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94031"/>
            <a:ext cx="8478000" cy="540060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600"/>
              </a:lnSpc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952108"/>
            <a:ext cx="8478000" cy="3563540"/>
          </a:xfrm>
        </p:spPr>
        <p:txBody>
          <a:bodyPr lIns="0"/>
          <a:lstStyle>
            <a:lvl1pPr marL="342900" indent="-342900">
              <a:buClr>
                <a:srgbClr val="AC2117"/>
              </a:buClr>
              <a:buSzPct val="125000"/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/>
              </a:buClr>
              <a:buSzPct val="125000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1"/>
              </a:buClr>
              <a:buSzPct val="125000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Sub bullet 2</a:t>
            </a:r>
          </a:p>
          <a:p>
            <a:pPr lvl="2"/>
            <a:r>
              <a:rPr lang="en-US" dirty="0"/>
              <a:t>Sub bullet 3</a:t>
            </a:r>
          </a:p>
          <a:p>
            <a:pPr lvl="2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3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foot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/>
          <a:srcRect b="88716"/>
          <a:stretch/>
        </p:blipFill>
        <p:spPr>
          <a:xfrm>
            <a:off x="0" y="0"/>
            <a:ext cx="9144000" cy="788400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838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94031"/>
            <a:ext cx="8478000" cy="54006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953533"/>
            <a:ext cx="8478000" cy="3563540"/>
          </a:xfrm>
        </p:spPr>
        <p:txBody>
          <a:bodyPr lIns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Content area is 23.55 cm wide; left margin for text = 0; use Arial 24 as the default</a:t>
            </a:r>
          </a:p>
          <a:p>
            <a:pPr lvl="0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78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foot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/>
          <a:srcRect b="88716"/>
          <a:stretch/>
        </p:blipFill>
        <p:spPr>
          <a:xfrm>
            <a:off x="0" y="0"/>
            <a:ext cx="9144000" cy="788400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838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94031"/>
            <a:ext cx="8478000" cy="540060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600"/>
              </a:lnSpc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953532"/>
            <a:ext cx="8478000" cy="321628"/>
          </a:xfrm>
        </p:spPr>
        <p:txBody>
          <a:bodyPr lIns="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Subhead here in Arial 24</a:t>
            </a:r>
          </a:p>
          <a:p>
            <a:pPr lvl="0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4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2"/>
          <a:srcRect b="88716"/>
          <a:stretch/>
        </p:blipFill>
        <p:spPr>
          <a:xfrm>
            <a:off x="0" y="0"/>
            <a:ext cx="9144000" cy="788400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838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94031"/>
            <a:ext cx="8478000" cy="540060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600"/>
              </a:lnSpc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1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2"/>
          <a:srcRect b="88716"/>
          <a:stretch/>
        </p:blipFill>
        <p:spPr>
          <a:xfrm>
            <a:off x="0" y="0"/>
            <a:ext cx="9144000" cy="788400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853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94031"/>
            <a:ext cx="8478000" cy="540060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600"/>
              </a:lnSpc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80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415231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0000" y="2823475"/>
            <a:ext cx="5724000" cy="61237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09560" y="3489852"/>
            <a:ext cx="5724884" cy="972090"/>
          </a:xfrm>
        </p:spPr>
        <p:txBody>
          <a:bodyPr anchor="ctr" anchorCtr="0">
            <a:normAutofit/>
          </a:bodyPr>
          <a:lstStyle>
            <a:lvl1pPr algn="ctr">
              <a:buNone/>
              <a:defRPr sz="2400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Further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06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652" y="791100"/>
            <a:ext cx="9126000" cy="437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 defTabSz="91429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4887" y="4669636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Footnotes here; minimum 12 </a:t>
            </a:r>
            <a:r>
              <a:rPr lang="en-GB" dirty="0" err="1" smtClean="0"/>
              <a:t>pt</a:t>
            </a:r>
            <a:r>
              <a:rPr lang="en-GB" dirty="0" smtClean="0"/>
              <a:t> font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41481"/>
            <a:ext cx="8478000" cy="540060"/>
          </a:xfrm>
        </p:spPr>
        <p:txBody>
          <a:bodyPr lIns="0" anchor="b" anchorCtr="0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1" y="953536"/>
            <a:ext cx="8478000" cy="3563540"/>
          </a:xfrm>
        </p:spPr>
        <p:txBody>
          <a:bodyPr lIns="0"/>
          <a:lstStyle>
            <a:lvl1pPr marL="0" indent="0">
              <a:buNone/>
              <a:defRPr sz="2400" baseline="0">
                <a:solidFill>
                  <a:srgbClr val="03497C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Content area is 23.55 cm wide; left margin for text = 0; use Arial 24 as the default</a:t>
            </a:r>
          </a:p>
          <a:p>
            <a:pPr lvl="0"/>
            <a:endParaRPr lang="en-US" dirty="0" smtClean="0"/>
          </a:p>
        </p:txBody>
      </p:sp>
      <p:sp>
        <p:nvSpPr>
          <p:cNvPr id="14" name="Rectangle 10"/>
          <p:cNvSpPr txBox="1">
            <a:spLocks noChangeArrowheads="1"/>
          </p:cNvSpPr>
          <p:nvPr userDrawn="1"/>
        </p:nvSpPr>
        <p:spPr bwMode="auto">
          <a:xfrm>
            <a:off x="6953251" y="469106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29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  <a:lvl2pPr marL="457145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0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6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1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5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0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6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61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3B642886-B1C3-4F6F-A5B1-D328C5C9E156}" type="slidenum">
              <a:rPr lang="en-GB" smtClean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GB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7073900" y="4794647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0" hangingPunct="0">
              <a:lnSpc>
                <a:spcPct val="85000"/>
              </a:lnSpc>
              <a:defRPr/>
            </a:pPr>
            <a:r>
              <a:rPr lang="en-US" sz="800" dirty="0" smtClean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2016</a:t>
            </a:r>
            <a:endParaRPr lang="en-GB" sz="800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71255"/>
            <a:ext cx="9144000" cy="0"/>
          </a:xfrm>
          <a:prstGeom prst="line">
            <a:avLst/>
          </a:prstGeom>
          <a:ln w="19050">
            <a:solidFill>
              <a:srgbClr val="AC2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9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, subhead,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003" y="791531"/>
            <a:ext cx="9126000" cy="437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 defTabSz="91429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5663" y="4669911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Footnotes here; minimum 12 </a:t>
            </a:r>
            <a:r>
              <a:rPr lang="en-GB" dirty="0" err="1" smtClean="0"/>
              <a:t>pt</a:t>
            </a:r>
            <a:r>
              <a:rPr lang="en-GB" dirty="0" smtClean="0"/>
              <a:t> font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41481"/>
            <a:ext cx="8478000" cy="540060"/>
          </a:xfrm>
        </p:spPr>
        <p:txBody>
          <a:bodyPr lIns="0" anchor="b" anchorCtr="0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1" y="953538"/>
            <a:ext cx="8478000" cy="321628"/>
          </a:xfrm>
        </p:spPr>
        <p:txBody>
          <a:bodyPr lIns="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Subhead here in Arial 24</a:t>
            </a:r>
          </a:p>
          <a:p>
            <a:pPr lvl="0"/>
            <a:endParaRPr lang="en-US" dirty="0" smtClean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77600"/>
            <a:ext cx="9144000" cy="0"/>
          </a:xfrm>
          <a:prstGeom prst="line">
            <a:avLst/>
          </a:prstGeom>
          <a:ln w="19050">
            <a:solidFill>
              <a:srgbClr val="AC2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 txBox="1">
            <a:spLocks noChangeArrowheads="1"/>
          </p:cNvSpPr>
          <p:nvPr userDrawn="1"/>
        </p:nvSpPr>
        <p:spPr bwMode="auto">
          <a:xfrm>
            <a:off x="6953251" y="469106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29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  <a:lvl2pPr marL="457145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0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6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1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5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0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6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61" algn="l" defTabSz="9142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3B642886-B1C3-4F6F-A5B1-D328C5C9E156}" type="slidenum">
              <a:rPr lang="en-GB" smtClean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GB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073900" y="4794647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0" hangingPunct="0">
              <a:lnSpc>
                <a:spcPct val="85000"/>
              </a:lnSpc>
              <a:defRPr/>
            </a:pPr>
            <a:r>
              <a:rPr lang="en-US" sz="800" dirty="0" smtClean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2016</a:t>
            </a:r>
            <a:endParaRPr lang="en-GB" sz="800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1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415231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0000" y="2823475"/>
            <a:ext cx="5724000" cy="61237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09560" y="3489852"/>
            <a:ext cx="5724884" cy="972090"/>
          </a:xfrm>
        </p:spPr>
        <p:txBody>
          <a:bodyPr anchor="ctr" anchorCtr="0">
            <a:normAutofit/>
          </a:bodyPr>
          <a:lstStyle>
            <a:lvl1pPr algn="ctr">
              <a:buNone/>
              <a:defRPr sz="2400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Further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3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(bullets), foot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/>
          <a:srcRect b="88716"/>
          <a:stretch/>
        </p:blipFill>
        <p:spPr>
          <a:xfrm>
            <a:off x="0" y="0"/>
            <a:ext cx="9144000" cy="788400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826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94031"/>
            <a:ext cx="8478000" cy="540060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600"/>
              </a:lnSpc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952108"/>
            <a:ext cx="8478000" cy="3563540"/>
          </a:xfrm>
        </p:spPr>
        <p:txBody>
          <a:bodyPr lIns="0"/>
          <a:lstStyle>
            <a:lvl1pPr marL="342900" indent="-342900">
              <a:buClr>
                <a:srgbClr val="AC2117"/>
              </a:buClr>
              <a:buSzPct val="125000"/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/>
              </a:buClr>
              <a:buSzPct val="125000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1"/>
              </a:buClr>
              <a:buSzPct val="125000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Sub bullet 2</a:t>
            </a:r>
          </a:p>
          <a:p>
            <a:pPr lvl="2"/>
            <a:r>
              <a:rPr lang="en-US" dirty="0"/>
              <a:t>Sub bullet 3</a:t>
            </a:r>
          </a:p>
          <a:p>
            <a:pPr lvl="2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525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4623407"/>
            <a:ext cx="7704856" cy="378619"/>
          </a:xfrm>
        </p:spPr>
        <p:txBody>
          <a:bodyPr lIns="0" anchor="b" anchorCtr="0">
            <a:normAutofit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Insert footnote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4000" y="141481"/>
            <a:ext cx="8280000" cy="540060"/>
          </a:xfrm>
        </p:spPr>
        <p:txBody>
          <a:bodyPr lIns="0" anchor="b" anchorCtr="0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591551" y="4929188"/>
            <a:ext cx="504000" cy="21600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defTabSz="914400"/>
            <a:fld id="{A74243C1-78D0-4664-A169-9C165C422BE5}" type="slidenum">
              <a:rPr lang="en-GB" altLang="en-US" sz="8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 defTabSz="914400"/>
              <a:t>‹#›</a:t>
            </a:fld>
            <a:endParaRPr lang="en-GB" altLang="en-US" sz="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r" defTabSz="914400"/>
            <a:r>
              <a:rPr lang="en-GB" alt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July 2015</a:t>
            </a:r>
            <a:endParaRPr lang="en-GB" alt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9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footnot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4" y="796500"/>
            <a:ext cx="9126000" cy="437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 defTabSz="91429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789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Footnotes here; minimum 12 </a:t>
            </a:r>
            <a:r>
              <a:rPr lang="en-GB" dirty="0" err="1" smtClean="0"/>
              <a:t>pt</a:t>
            </a:r>
            <a:r>
              <a:rPr lang="en-GB" dirty="0" smtClean="0"/>
              <a:t> font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41481"/>
            <a:ext cx="8478000" cy="540060"/>
          </a:xfrm>
        </p:spPr>
        <p:txBody>
          <a:bodyPr lIns="0" anchor="b" anchorCtr="0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1" y="953536"/>
            <a:ext cx="8478000" cy="3563540"/>
          </a:xfrm>
        </p:spPr>
        <p:txBody>
          <a:bodyPr lIns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Content area is 23.55 cm wide; left margin for text = 0; use Arial 24 as the default</a:t>
            </a:r>
          </a:p>
          <a:p>
            <a:pPr lvl="0"/>
            <a:endParaRPr lang="en-US" dirty="0" smtClean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1551" y="4929188"/>
            <a:ext cx="504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defTabSz="914400"/>
            <a:fld id="{A74243C1-78D0-4664-A169-9C165C422BE5}" type="slidenum">
              <a:rPr lang="en-GB" altLang="en-US" sz="800" smtClean="0">
                <a:solidFill>
                  <a:srgbClr val="03497C"/>
                </a:solidFill>
                <a:latin typeface="Arial" pitchFamily="34" charset="0"/>
                <a:cs typeface="Arial" pitchFamily="34" charset="0"/>
              </a:rPr>
              <a:pPr algn="r" defTabSz="914400"/>
              <a:t>‹#›</a:t>
            </a:fld>
            <a:endParaRPr lang="en-GB" altLang="en-US" sz="800" dirty="0" smtClean="0">
              <a:solidFill>
                <a:srgbClr val="03497C"/>
              </a:solidFill>
              <a:latin typeface="Arial" pitchFamily="34" charset="0"/>
              <a:cs typeface="Arial" pitchFamily="34" charset="0"/>
            </a:endParaRPr>
          </a:p>
          <a:p>
            <a:pPr algn="r" defTabSz="914400" eaLnBrk="0" hangingPunct="0">
              <a:lnSpc>
                <a:spcPct val="85000"/>
              </a:lnSpc>
              <a:defRPr/>
            </a:pPr>
            <a:r>
              <a:rPr lang="en-US" sz="800" dirty="0" smtClean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2016</a:t>
            </a:r>
            <a:endParaRPr lang="en-GB" sz="800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5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subhead, footnot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4" y="796500"/>
            <a:ext cx="9126000" cy="437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 defTabSz="91429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789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Footnotes here; minimum 12 </a:t>
            </a:r>
            <a:r>
              <a:rPr lang="en-GB" dirty="0" err="1" smtClean="0"/>
              <a:t>pt</a:t>
            </a:r>
            <a:r>
              <a:rPr lang="en-GB" dirty="0" smtClean="0"/>
              <a:t> font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41481"/>
            <a:ext cx="8478000" cy="540060"/>
          </a:xfrm>
        </p:spPr>
        <p:txBody>
          <a:bodyPr lIns="0" anchor="b" anchorCtr="0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1" y="953538"/>
            <a:ext cx="8478000" cy="321628"/>
          </a:xfrm>
        </p:spPr>
        <p:txBody>
          <a:bodyPr lIns="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Subhead here in Arial 24</a:t>
            </a:r>
          </a:p>
          <a:p>
            <a:pPr lvl="0"/>
            <a:endParaRPr lang="en-US" dirty="0" smtClean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1551" y="4929188"/>
            <a:ext cx="504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defTabSz="914400"/>
            <a:fld id="{A74243C1-78D0-4664-A169-9C165C422BE5}" type="slidenum">
              <a:rPr lang="en-GB" altLang="en-US" sz="800" smtClean="0">
                <a:solidFill>
                  <a:srgbClr val="03497C"/>
                </a:solidFill>
                <a:latin typeface="Arial" pitchFamily="34" charset="0"/>
                <a:cs typeface="Arial" pitchFamily="34" charset="0"/>
              </a:rPr>
              <a:pPr algn="r" defTabSz="914400"/>
              <a:t>‹#›</a:t>
            </a:fld>
            <a:endParaRPr lang="en-GB" altLang="en-US" sz="800" dirty="0" smtClean="0">
              <a:solidFill>
                <a:srgbClr val="03497C"/>
              </a:solidFill>
              <a:latin typeface="Arial" pitchFamily="34" charset="0"/>
              <a:cs typeface="Arial" pitchFamily="34" charset="0"/>
            </a:endParaRPr>
          </a:p>
          <a:p>
            <a:pPr algn="r" defTabSz="914400" eaLnBrk="0" hangingPunct="0">
              <a:lnSpc>
                <a:spcPct val="85000"/>
              </a:lnSpc>
              <a:defRPr/>
            </a:pPr>
            <a:r>
              <a:rPr lang="en-US" sz="800" dirty="0" smtClean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2016</a:t>
            </a:r>
            <a:endParaRPr lang="en-GB" sz="800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8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6512" y="0"/>
            <a:ext cx="9180512" cy="5208006"/>
            <a:chOff x="-36512" y="0"/>
            <a:chExt cx="9180512" cy="694400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36512" y="6687466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783110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3419947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0"/>
              <a:ext cx="0" cy="6944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36512" y="1484784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-27459" y="6166322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91018" y="0"/>
              <a:ext cx="0" cy="6944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33847" y="0"/>
              <a:ext cx="0" cy="6944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27459" y="5423372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65750" y="0"/>
              <a:ext cx="0" cy="6944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64840" y="0"/>
              <a:ext cx="0" cy="6944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540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CE-</a:t>
            </a:r>
            <a:fld id="{C7CB676A-566B-4113-8A89-CBE79033E0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09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360" y="-136059"/>
            <a:ext cx="8794776" cy="994172"/>
          </a:xfrm>
        </p:spPr>
        <p:txBody>
          <a:bodyPr/>
          <a:lstStyle>
            <a:lvl1pPr algn="ctr">
              <a:defRPr b="1" cap="small" baseline="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dirty="0" err="1" smtClean="0"/>
              <a:t>Titelstijl</a:t>
            </a:r>
            <a:r>
              <a:rPr lang="fr-FR" dirty="0" smtClean="0"/>
              <a:t> van model </a:t>
            </a:r>
            <a:r>
              <a:rPr lang="fr-FR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0362" y="969210"/>
            <a:ext cx="4387823" cy="617934"/>
          </a:xfrm>
        </p:spPr>
        <p:txBody>
          <a:bodyPr anchor="b"/>
          <a:lstStyle>
            <a:lvl1pPr marL="0" indent="0" algn="ctr">
              <a:buNone/>
              <a:defRPr sz="2400" b="1" cap="small" baseline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err="1" smtClean="0"/>
              <a:t>Klik</a:t>
            </a:r>
            <a:r>
              <a:rPr lang="fr-FR" dirty="0" smtClean="0"/>
              <a:t> om de </a:t>
            </a:r>
            <a:r>
              <a:rPr lang="fr-FR" dirty="0" err="1" smtClean="0"/>
              <a:t>tekststijl</a:t>
            </a:r>
            <a:r>
              <a:rPr lang="fr-FR" dirty="0" smtClean="0"/>
              <a:t> van het model te </a:t>
            </a:r>
            <a:r>
              <a:rPr lang="fr-FR" dirty="0" err="1" smtClean="0"/>
              <a:t>bewerken</a:t>
            </a:r>
            <a:endParaRPr lang="fr-FR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0362" y="1698246"/>
            <a:ext cx="4387823" cy="2944006"/>
          </a:xfrm>
        </p:spPr>
        <p:txBody>
          <a:bodyPr/>
          <a:lstStyle>
            <a:lvl1pPr marL="0" indent="0">
              <a:buNone/>
              <a:defRPr b="1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b="1">
                <a:solidFill>
                  <a:schemeClr val="bg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14400" indent="0">
              <a:buNone/>
              <a:defRPr>
                <a:latin typeface="Helvetica Neue" charset="0"/>
                <a:ea typeface="Helvetica Neue" charset="0"/>
                <a:cs typeface="Helvetica Neue" charset="0"/>
              </a:defRPr>
            </a:lvl3pPr>
            <a:lvl4pPr marL="1371600" indent="0">
              <a:buNone/>
              <a:defRPr>
                <a:latin typeface="Helvetica Neue" charset="0"/>
                <a:ea typeface="Helvetica Neue" charset="0"/>
                <a:cs typeface="Helvetica Neue" charset="0"/>
              </a:defRPr>
            </a:lvl4pPr>
            <a:lvl5pPr marL="1828800" indent="0">
              <a:buNone/>
              <a:defRPr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fr-FR" dirty="0" err="1" smtClean="0"/>
              <a:t>Klik</a:t>
            </a:r>
            <a:r>
              <a:rPr lang="fr-FR" dirty="0" smtClean="0"/>
              <a:t> om de </a:t>
            </a:r>
            <a:r>
              <a:rPr lang="fr-FR" dirty="0" err="1" smtClean="0"/>
              <a:t>tekststijl</a:t>
            </a:r>
            <a:r>
              <a:rPr lang="fr-FR" dirty="0" smtClean="0"/>
              <a:t> van het model te </a:t>
            </a:r>
            <a:r>
              <a:rPr lang="fr-FR" dirty="0" err="1" smtClean="0"/>
              <a:t>bewerken</a:t>
            </a:r>
            <a:endParaRPr lang="fr-FR" dirty="0" smtClean="0"/>
          </a:p>
          <a:p>
            <a:pPr lvl="1"/>
            <a:r>
              <a:rPr lang="fr-FR" dirty="0" err="1" smtClean="0"/>
              <a:t>Tweede</a:t>
            </a:r>
            <a:r>
              <a:rPr lang="fr-FR" dirty="0" smtClean="0"/>
              <a:t> niveau</a:t>
            </a:r>
          </a:p>
          <a:p>
            <a:pPr lvl="2"/>
            <a:r>
              <a:rPr lang="fr-FR" dirty="0" err="1" smtClean="0"/>
              <a:t>Derde</a:t>
            </a:r>
            <a:r>
              <a:rPr lang="fr-FR" dirty="0" smtClean="0"/>
              <a:t> niveau</a:t>
            </a:r>
          </a:p>
          <a:p>
            <a:pPr lvl="3"/>
            <a:r>
              <a:rPr lang="fr-FR" dirty="0" err="1" smtClean="0"/>
              <a:t>Vierde</a:t>
            </a:r>
            <a:r>
              <a:rPr lang="fr-FR" dirty="0" smtClean="0"/>
              <a:t> niveau</a:t>
            </a:r>
          </a:p>
          <a:p>
            <a:pPr lvl="4"/>
            <a:r>
              <a:rPr lang="fr-FR" dirty="0" err="1" smtClean="0"/>
              <a:t>Vijfde</a:t>
            </a:r>
            <a:r>
              <a:rPr lang="fr-FR" dirty="0" smtClean="0"/>
              <a:t>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3" y="969210"/>
            <a:ext cx="4341429" cy="617934"/>
          </a:xfrm>
        </p:spPr>
        <p:txBody>
          <a:bodyPr anchor="b"/>
          <a:lstStyle>
            <a:lvl1pPr marL="0" indent="0" algn="ctr">
              <a:buNone/>
              <a:defRPr sz="2400" b="1" cap="small" baseline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3" y="1698246"/>
            <a:ext cx="4341429" cy="2944006"/>
          </a:xfrm>
        </p:spPr>
        <p:txBody>
          <a:bodyPr/>
          <a:lstStyle>
            <a:lvl1pPr marL="0" indent="0">
              <a:buNone/>
              <a:defRPr b="1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b="1">
                <a:solidFill>
                  <a:schemeClr val="bg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14400" indent="0">
              <a:buNone/>
              <a:defRPr>
                <a:latin typeface="Helvetica Neue" charset="0"/>
                <a:ea typeface="Helvetica Neue" charset="0"/>
                <a:cs typeface="Helvetica Neue" charset="0"/>
              </a:defRPr>
            </a:lvl3pPr>
            <a:lvl4pPr marL="1371600" indent="0">
              <a:buNone/>
              <a:defRPr>
                <a:latin typeface="Helvetica Neue" charset="0"/>
                <a:ea typeface="Helvetica Neue" charset="0"/>
                <a:cs typeface="Helvetica Neue" charset="0"/>
              </a:defRPr>
            </a:lvl4pPr>
            <a:lvl5pPr marL="1828800" indent="0">
              <a:buNone/>
              <a:defRPr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fr-FR" dirty="0" err="1" smtClean="0"/>
              <a:t>Klik</a:t>
            </a:r>
            <a:r>
              <a:rPr lang="fr-FR" dirty="0" smtClean="0"/>
              <a:t> om de </a:t>
            </a:r>
            <a:r>
              <a:rPr lang="fr-FR" dirty="0" err="1" smtClean="0"/>
              <a:t>tekststijl</a:t>
            </a:r>
            <a:r>
              <a:rPr lang="fr-FR" dirty="0" smtClean="0"/>
              <a:t> van het model te </a:t>
            </a:r>
            <a:r>
              <a:rPr lang="fr-FR" dirty="0" err="1" smtClean="0"/>
              <a:t>bewerken</a:t>
            </a:r>
            <a:endParaRPr lang="fr-FR" dirty="0" smtClean="0"/>
          </a:p>
          <a:p>
            <a:pPr lvl="1"/>
            <a:r>
              <a:rPr lang="fr-FR" dirty="0" err="1" smtClean="0"/>
              <a:t>Tweede</a:t>
            </a:r>
            <a:r>
              <a:rPr lang="fr-FR" dirty="0" smtClean="0"/>
              <a:t> niveau</a:t>
            </a:r>
          </a:p>
          <a:p>
            <a:pPr lvl="2"/>
            <a:r>
              <a:rPr lang="fr-FR" dirty="0" err="1" smtClean="0"/>
              <a:t>Derde</a:t>
            </a:r>
            <a:r>
              <a:rPr lang="fr-FR" dirty="0" smtClean="0"/>
              <a:t> niveau</a:t>
            </a:r>
          </a:p>
          <a:p>
            <a:pPr lvl="3"/>
            <a:r>
              <a:rPr lang="fr-FR" dirty="0" err="1" smtClean="0"/>
              <a:t>Vierde</a:t>
            </a:r>
            <a:r>
              <a:rPr lang="fr-FR" dirty="0" smtClean="0"/>
              <a:t> niveau</a:t>
            </a:r>
          </a:p>
          <a:p>
            <a:pPr lvl="4"/>
            <a:r>
              <a:rPr lang="fr-FR" dirty="0" err="1" smtClean="0"/>
              <a:t>Vijfde</a:t>
            </a:r>
            <a:r>
              <a:rPr lang="fr-FR" dirty="0" smtClean="0"/>
              <a:t>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51213993-5868-884A-8669-3E21ACEC70D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9-11-2017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A9ECDC73-4511-B54C-B326-5E391953156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89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8912" y="851806"/>
            <a:ext cx="8253984" cy="1102519"/>
          </a:xfrm>
        </p:spPr>
        <p:txBody>
          <a:bodyPr>
            <a:noAutofit/>
          </a:bodyPr>
          <a:lstStyle>
            <a:lvl1pPr algn="ctr">
              <a:defRPr b="1" i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Event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61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" y="2041956"/>
            <a:ext cx="8253984" cy="529795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38150" y="364331"/>
            <a:ext cx="8255000" cy="1425179"/>
          </a:xfrm>
        </p:spPr>
        <p:txBody>
          <a:bodyPr anchor="b" anchorCtr="0">
            <a:normAutofit/>
          </a:bodyPr>
          <a:lstStyle>
            <a:lvl1pPr algn="ctr">
              <a:defRPr sz="4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8150" y="2671763"/>
            <a:ext cx="8255000" cy="1164431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edit affiliation style</a:t>
            </a:r>
          </a:p>
        </p:txBody>
      </p:sp>
    </p:spTree>
    <p:extLst>
      <p:ext uri="{BB962C8B-B14F-4D97-AF65-F5344CB8AC3E}">
        <p14:creationId xmlns:p14="http://schemas.microsoft.com/office/powerpoint/2010/main" val="4004440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34791" b="7843"/>
          <a:stretch/>
        </p:blipFill>
        <p:spPr>
          <a:xfrm>
            <a:off x="9670" y="2192920"/>
            <a:ext cx="9124660" cy="29505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" y="2041956"/>
            <a:ext cx="8253984" cy="529795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38150" y="364331"/>
            <a:ext cx="8255000" cy="1425179"/>
          </a:xfrm>
        </p:spPr>
        <p:txBody>
          <a:bodyPr anchor="b" anchorCtr="0">
            <a:normAutofit/>
          </a:bodyPr>
          <a:lstStyle>
            <a:lvl1pPr algn="ctr">
              <a:defRPr sz="4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8150" y="2671763"/>
            <a:ext cx="8255000" cy="1164431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edit affiliation style</a:t>
            </a:r>
          </a:p>
        </p:txBody>
      </p:sp>
    </p:spTree>
    <p:extLst>
      <p:ext uri="{BB962C8B-B14F-4D97-AF65-F5344CB8AC3E}">
        <p14:creationId xmlns:p14="http://schemas.microsoft.com/office/powerpoint/2010/main" val="4000567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200" y="1037097"/>
            <a:ext cx="8274588" cy="3527759"/>
          </a:xfrm>
        </p:spPr>
        <p:txBody>
          <a:bodyPr l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itchFamily="34" charset="0"/>
              <a:buChar char="–"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ctr">
              <a:buNone/>
              <a:defRPr>
                <a:solidFill>
                  <a:srgbClr val="07061C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9200" y="4607719"/>
            <a:ext cx="8230117" cy="435769"/>
          </a:xfrm>
        </p:spPr>
        <p:txBody>
          <a:bodyPr lIns="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873864"/>
            <a:ext cx="828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tx2"/>
                </a:gs>
                <a:gs pos="50000">
                  <a:srgbClr val="016BB6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9554" y="4869657"/>
            <a:ext cx="3944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806E8A-5D67-4B17-B59F-83FBC2F25314}" type="slidenum">
              <a:rPr lang="en-GB" smtClean="0">
                <a:solidFill>
                  <a:srgbClr val="0251A0"/>
                </a:solidFill>
              </a:rPr>
              <a:pPr/>
              <a:t>‹#›</a:t>
            </a:fld>
            <a:endParaRPr lang="en-GB">
              <a:solidFill>
                <a:srgbClr val="0251A0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31800" y="192531"/>
            <a:ext cx="8281988" cy="5806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800" b="1" dirty="0">
                <a:solidFill>
                  <a:schemeClr val="tx1"/>
                </a:solidFill>
                <a:ea typeface="+mn-ea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608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90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5489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  <p15:guide id="5" orient="horz" pos="3834" userDrawn="1">
          <p15:clr>
            <a:srgbClr val="FBAE40"/>
          </p15:clr>
        </p15:guide>
        <p15:guide id="6" pos="2874" userDrawn="1">
          <p15:clr>
            <a:srgbClr val="FBAE40"/>
          </p15:clr>
        </p15:guide>
        <p15:guide id="7" orient="horz" pos="5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foot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/>
          <a:srcRect b="88716"/>
          <a:stretch/>
        </p:blipFill>
        <p:spPr>
          <a:xfrm>
            <a:off x="0" y="0"/>
            <a:ext cx="9144000" cy="788400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826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94031"/>
            <a:ext cx="8478000" cy="54006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953533"/>
            <a:ext cx="8478000" cy="3563540"/>
          </a:xfrm>
        </p:spPr>
        <p:txBody>
          <a:bodyPr lIns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Content area is 23.55 cm wide; left margin for text = 0; use Arial 24 as the default</a:t>
            </a:r>
          </a:p>
          <a:p>
            <a:pPr lvl="0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182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head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7925" y="4622007"/>
            <a:ext cx="8230116" cy="421481"/>
          </a:xfrm>
        </p:spPr>
        <p:txBody>
          <a:bodyPr lIns="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925" y="931348"/>
            <a:ext cx="8280400" cy="428625"/>
          </a:xfrm>
        </p:spPr>
        <p:txBody>
          <a:bodyPr lIns="0" anchor="b" anchorCtr="0">
            <a:normAutofit/>
          </a:bodyPr>
          <a:lstStyle>
            <a:lvl1pPr marL="0" inden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Subtitle/heading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9554" y="4869657"/>
            <a:ext cx="3944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806E8A-5D67-4B17-B59F-83FBC2F25314}" type="slidenum">
              <a:rPr lang="en-GB" smtClean="0">
                <a:solidFill>
                  <a:srgbClr val="0251A0"/>
                </a:solidFill>
              </a:rPr>
              <a:pPr/>
              <a:t>‹#›</a:t>
            </a:fld>
            <a:endParaRPr lang="en-GB">
              <a:solidFill>
                <a:srgbClr val="0251A0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200" y="1472803"/>
            <a:ext cx="8274588" cy="3092053"/>
          </a:xfrm>
        </p:spPr>
        <p:txBody>
          <a:bodyPr l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itchFamily="34" charset="0"/>
              <a:buChar char="–"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ctr">
              <a:buNone/>
              <a:defRPr>
                <a:solidFill>
                  <a:srgbClr val="07061C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2000" y="873864"/>
            <a:ext cx="828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tx2"/>
                </a:gs>
                <a:gs pos="50000">
                  <a:srgbClr val="016BB6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1800" y="192531"/>
            <a:ext cx="8281988" cy="5806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800" b="1" dirty="0">
                <a:solidFill>
                  <a:schemeClr val="tx1"/>
                </a:solidFill>
                <a:ea typeface="+mn-ea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880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orient="horz" pos="1079" userDrawn="1">
          <p15:clr>
            <a:srgbClr val="FBAE40"/>
          </p15:clr>
        </p15:guide>
        <p15:guide id="3" orient="horz" pos="3834" userDrawn="1">
          <p15:clr>
            <a:srgbClr val="FBAE40"/>
          </p15:clr>
        </p15:guide>
        <p15:guide id="4" pos="5483" userDrawn="1">
          <p15:clr>
            <a:srgbClr val="FBAE40"/>
          </p15:clr>
        </p15:guide>
        <p15:guide id="5" pos="272" userDrawn="1">
          <p15:clr>
            <a:srgbClr val="FBAE40"/>
          </p15:clr>
        </p15:guide>
        <p15:guide id="6" orient="horz" pos="1237" userDrawn="1">
          <p15:clr>
            <a:srgbClr val="FBAE40"/>
          </p15:clr>
        </p15:guide>
        <p15:guide id="7" orient="horz" pos="4190" userDrawn="1">
          <p15:clr>
            <a:srgbClr val="FBAE40"/>
          </p15:clr>
        </p15:guide>
        <p15:guide id="8" orient="horz" pos="59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9554" y="4869657"/>
            <a:ext cx="3944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806E8A-5D67-4B17-B59F-83FBC2F25314}" type="slidenum">
              <a:rPr lang="en-GB" smtClean="0">
                <a:solidFill>
                  <a:srgbClr val="0251A0"/>
                </a:solidFill>
              </a:rPr>
              <a:pPr/>
              <a:t>‹#›</a:t>
            </a:fld>
            <a:endParaRPr lang="en-GB">
              <a:solidFill>
                <a:srgbClr val="0251A0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7925" y="4622007"/>
            <a:ext cx="8230116" cy="421481"/>
          </a:xfrm>
        </p:spPr>
        <p:txBody>
          <a:bodyPr lIns="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2000" y="873864"/>
            <a:ext cx="828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tx2"/>
                </a:gs>
                <a:gs pos="50000">
                  <a:srgbClr val="016BB6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31800" y="192531"/>
            <a:ext cx="8281988" cy="5806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800" b="1" dirty="0">
                <a:solidFill>
                  <a:schemeClr val="tx1"/>
                </a:solidFill>
                <a:ea typeface="+mn-ea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492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72" userDrawn="1">
          <p15:clr>
            <a:srgbClr val="FBAE40"/>
          </p15:clr>
        </p15:guide>
        <p15:guide id="2" orient="horz" pos="3834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5" orient="horz" pos="4190" userDrawn="1">
          <p15:clr>
            <a:srgbClr val="FBAE40"/>
          </p15:clr>
        </p15:guide>
        <p15:guide id="6" pos="2880" userDrawn="1">
          <p15:clr>
            <a:srgbClr val="FBAE40"/>
          </p15:clr>
        </p15:guide>
        <p15:guide id="7" pos="5489" userDrawn="1">
          <p15:clr>
            <a:srgbClr val="FBAE40"/>
          </p15:clr>
        </p15:guide>
        <p15:guide id="8" orient="horz" pos="599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head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7925" y="4622007"/>
            <a:ext cx="8230116" cy="421481"/>
          </a:xfrm>
        </p:spPr>
        <p:txBody>
          <a:bodyPr lIns="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925" y="931348"/>
            <a:ext cx="8280400" cy="428625"/>
          </a:xfrm>
        </p:spPr>
        <p:txBody>
          <a:bodyPr lIns="0" anchor="b" anchorCtr="0">
            <a:normAutofit/>
          </a:bodyPr>
          <a:lstStyle>
            <a:lvl1pPr marL="0" inden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Subtitle/heading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9554" y="4869657"/>
            <a:ext cx="3944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806E8A-5D67-4B17-B59F-83FBC2F25314}" type="slidenum">
              <a:rPr lang="en-GB" smtClean="0">
                <a:solidFill>
                  <a:srgbClr val="0251A0"/>
                </a:solidFill>
              </a:rPr>
              <a:pPr/>
              <a:t>‹#›</a:t>
            </a:fld>
            <a:endParaRPr lang="en-GB">
              <a:solidFill>
                <a:srgbClr val="0251A0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2000" y="873864"/>
            <a:ext cx="828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tx2"/>
                </a:gs>
                <a:gs pos="50000">
                  <a:srgbClr val="016BB6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1800" y="192531"/>
            <a:ext cx="8281988" cy="5806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800" b="1" dirty="0">
                <a:solidFill>
                  <a:schemeClr val="tx1"/>
                </a:solidFill>
                <a:ea typeface="+mn-ea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5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orient="horz" pos="1079" userDrawn="1">
          <p15:clr>
            <a:srgbClr val="FBAE40"/>
          </p15:clr>
        </p15:guide>
        <p15:guide id="3" orient="horz" pos="3834">
          <p15:clr>
            <a:srgbClr val="FBAE40"/>
          </p15:clr>
        </p15:guide>
        <p15:guide id="4" pos="5483">
          <p15:clr>
            <a:srgbClr val="FBAE40"/>
          </p15:clr>
        </p15:guide>
        <p15:guide id="5" pos="272" userDrawn="1">
          <p15:clr>
            <a:srgbClr val="FBAE40"/>
          </p15:clr>
        </p15:guide>
        <p15:guide id="6" orient="horz" pos="1225" userDrawn="1">
          <p15:clr>
            <a:srgbClr val="FBAE40"/>
          </p15:clr>
        </p15:guide>
        <p15:guide id="7" orient="horz" pos="4184" userDrawn="1">
          <p15:clr>
            <a:srgbClr val="FBAE40"/>
          </p15:clr>
        </p15:guide>
        <p15:guide id="8" orient="horz" pos="599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plus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GB" smtClean="0">
                <a:solidFill>
                  <a:srgbClr val="0251A0"/>
                </a:solidFill>
              </a:rPr>
              <a:pPr/>
              <a:t>‹#›</a:t>
            </a:fld>
            <a:endParaRPr lang="en-GB" dirty="0">
              <a:solidFill>
                <a:srgbClr val="0251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0364" y="1200151"/>
            <a:ext cx="8428037" cy="339447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4764108"/>
            <a:ext cx="8326437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37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foot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788400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784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41481"/>
            <a:ext cx="8478000" cy="540060"/>
          </a:xfrm>
        </p:spPr>
        <p:txBody>
          <a:bodyPr lIns="0" anchor="b" anchorCtr="0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953533"/>
            <a:ext cx="8478000" cy="3563540"/>
          </a:xfrm>
        </p:spPr>
        <p:txBody>
          <a:bodyPr lIns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Content area is 23.55 cm wide; left margin for text = 0; use Arial 24 as the default</a:t>
            </a:r>
          </a:p>
          <a:p>
            <a:pPr lvl="0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290"/>
            <a:fld id="{799F422D-155B-463C-9155-1040BF892585}" type="slidenum">
              <a:rPr lang="en-GB" smtClean="0">
                <a:solidFill>
                  <a:srgbClr val="0251A0"/>
                </a:solidFill>
              </a:rPr>
              <a:pPr defTabSz="914290"/>
              <a:t>‹#›</a:t>
            </a:fld>
            <a:endParaRPr lang="en-GB" dirty="0">
              <a:solidFill>
                <a:srgbClr val="025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39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200" y="1037097"/>
            <a:ext cx="8274588" cy="3527759"/>
          </a:xfrm>
        </p:spPr>
        <p:txBody>
          <a:bodyPr l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itchFamily="34" charset="0"/>
              <a:buChar char="–"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ctr">
              <a:buNone/>
              <a:defRPr>
                <a:solidFill>
                  <a:srgbClr val="07061C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9200" y="4607719"/>
            <a:ext cx="8230117" cy="435769"/>
          </a:xfrm>
        </p:spPr>
        <p:txBody>
          <a:bodyPr lIns="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873864"/>
            <a:ext cx="828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tx2"/>
                </a:gs>
                <a:gs pos="50000">
                  <a:srgbClr val="016BB6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39200" y="146839"/>
            <a:ext cx="8272800" cy="631031"/>
          </a:xfrm>
        </p:spPr>
        <p:txBody>
          <a:bodyPr lIns="0" tIns="0" rIns="0" bIns="0" anchor="b" anchorCtr="0">
            <a:normAutofit/>
          </a:bodyPr>
          <a:lstStyle>
            <a:lvl1pPr marL="0" inden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9554" y="4869657"/>
            <a:ext cx="3944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806E8A-5D67-4B17-B59F-83FBC2F25314}" type="slidenum">
              <a:rPr lang="en-GB" smtClean="0">
                <a:solidFill>
                  <a:srgbClr val="0251A0"/>
                </a:solidFill>
              </a:rPr>
              <a:pPr/>
              <a:t>‹#›</a:t>
            </a:fld>
            <a:endParaRPr lang="en-GB">
              <a:solidFill>
                <a:srgbClr val="025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06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90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5489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  <p15:guide id="5" orient="horz" pos="3834" userDrawn="1">
          <p15:clr>
            <a:srgbClr val="FBAE40"/>
          </p15:clr>
        </p15:guide>
        <p15:guide id="6" pos="2874" userDrawn="1">
          <p15:clr>
            <a:srgbClr val="FBAE40"/>
          </p15:clr>
        </p15:guide>
        <p15:guide id="7" orient="horz" pos="599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9554" y="4869657"/>
            <a:ext cx="3944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806E8A-5D67-4B17-B59F-83FBC2F25314}" type="slidenum">
              <a:rPr lang="en-GB" smtClean="0">
                <a:solidFill>
                  <a:srgbClr val="0251A0"/>
                </a:solidFill>
              </a:rPr>
              <a:pPr/>
              <a:t>‹#›</a:t>
            </a:fld>
            <a:endParaRPr lang="en-GB" dirty="0">
              <a:solidFill>
                <a:srgbClr val="0251A0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7925" y="4622007"/>
            <a:ext cx="8230116" cy="421481"/>
          </a:xfrm>
        </p:spPr>
        <p:txBody>
          <a:bodyPr lIns="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2000" y="873864"/>
            <a:ext cx="828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tx2"/>
                </a:gs>
                <a:gs pos="50000">
                  <a:srgbClr val="016BB6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39200" y="146839"/>
            <a:ext cx="8272800" cy="631031"/>
          </a:xfrm>
        </p:spPr>
        <p:txBody>
          <a:bodyPr lIns="0" tIns="0" rIns="0" bIns="0" anchor="b" anchorCtr="0">
            <a:normAutofit/>
          </a:bodyPr>
          <a:lstStyle>
            <a:lvl1pPr marL="0" inden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3482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72" userDrawn="1">
          <p15:clr>
            <a:srgbClr val="FBAE40"/>
          </p15:clr>
        </p15:guide>
        <p15:guide id="2" orient="horz" pos="3834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5" orient="horz" pos="4190" userDrawn="1">
          <p15:clr>
            <a:srgbClr val="FBAE40"/>
          </p15:clr>
        </p15:guide>
        <p15:guide id="6" pos="2880" userDrawn="1">
          <p15:clr>
            <a:srgbClr val="FBAE40"/>
          </p15:clr>
        </p15:guide>
        <p15:guide id="7" pos="5489" userDrawn="1">
          <p15:clr>
            <a:srgbClr val="FBAE40"/>
          </p15:clr>
        </p15:guide>
        <p15:guide id="8" orient="horz" pos="599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9554" y="4869657"/>
            <a:ext cx="3944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806E8A-5D67-4B17-B59F-83FBC2F25314}" type="slidenum">
              <a:rPr lang="en-GB" smtClean="0">
                <a:solidFill>
                  <a:srgbClr val="0251A0"/>
                </a:solidFill>
              </a:rPr>
              <a:pPr/>
              <a:t>‹#›</a:t>
            </a:fld>
            <a:endParaRPr lang="en-GB" dirty="0">
              <a:solidFill>
                <a:srgbClr val="0251A0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7925" y="4622007"/>
            <a:ext cx="8230116" cy="421481"/>
          </a:xfrm>
        </p:spPr>
        <p:txBody>
          <a:bodyPr lIns="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2000" y="873864"/>
            <a:ext cx="828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tx2"/>
                </a:gs>
                <a:gs pos="50000">
                  <a:srgbClr val="016BB6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39200" y="146839"/>
            <a:ext cx="8272800" cy="631031"/>
          </a:xfrm>
        </p:spPr>
        <p:txBody>
          <a:bodyPr lIns="0" tIns="0" rIns="0" bIns="0" anchor="b" anchorCtr="0">
            <a:normAutofit/>
          </a:bodyPr>
          <a:lstStyle>
            <a:lvl1pPr marL="0" inden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1936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72" userDrawn="1">
          <p15:clr>
            <a:srgbClr val="FBAE40"/>
          </p15:clr>
        </p15:guide>
        <p15:guide id="2" orient="horz" pos="3834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5" orient="horz" pos="4190" userDrawn="1">
          <p15:clr>
            <a:srgbClr val="FBAE40"/>
          </p15:clr>
        </p15:guide>
        <p15:guide id="6" pos="2880" userDrawn="1">
          <p15:clr>
            <a:srgbClr val="FBAE40"/>
          </p15:clr>
        </p15:guide>
        <p15:guide id="7" pos="5489" userDrawn="1">
          <p15:clr>
            <a:srgbClr val="FBAE40"/>
          </p15:clr>
        </p15:guide>
        <p15:guide id="8" orient="horz" pos="59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9554" y="4869657"/>
            <a:ext cx="3944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806E8A-5D67-4B17-B59F-83FBC2F25314}" type="slidenum">
              <a:rPr lang="en-GB" smtClean="0">
                <a:solidFill>
                  <a:srgbClr val="0251A0"/>
                </a:solidFill>
              </a:rPr>
              <a:pPr/>
              <a:t>‹#›</a:t>
            </a:fld>
            <a:endParaRPr lang="en-GB" dirty="0">
              <a:solidFill>
                <a:srgbClr val="0251A0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7925" y="4622007"/>
            <a:ext cx="8230116" cy="421481"/>
          </a:xfrm>
        </p:spPr>
        <p:txBody>
          <a:bodyPr lIns="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2000" y="873864"/>
            <a:ext cx="828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tx2"/>
                </a:gs>
                <a:gs pos="50000">
                  <a:srgbClr val="016BB6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39200" y="146839"/>
            <a:ext cx="8272800" cy="631031"/>
          </a:xfrm>
        </p:spPr>
        <p:txBody>
          <a:bodyPr lIns="0" tIns="0" rIns="0" bIns="0" anchor="b" anchorCtr="0">
            <a:normAutofit/>
          </a:bodyPr>
          <a:lstStyle>
            <a:lvl1pPr marL="0" inden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1184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72" userDrawn="1">
          <p15:clr>
            <a:srgbClr val="FBAE40"/>
          </p15:clr>
        </p15:guide>
        <p15:guide id="2" orient="horz" pos="3834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5" orient="horz" pos="4190" userDrawn="1">
          <p15:clr>
            <a:srgbClr val="FBAE40"/>
          </p15:clr>
        </p15:guide>
        <p15:guide id="6" pos="2880" userDrawn="1">
          <p15:clr>
            <a:srgbClr val="FBAE40"/>
          </p15:clr>
        </p15:guide>
        <p15:guide id="7" pos="5489" userDrawn="1">
          <p15:clr>
            <a:srgbClr val="FBAE40"/>
          </p15:clr>
        </p15:guide>
        <p15:guide id="8" orient="horz" pos="59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foot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/>
          <a:srcRect b="88716"/>
          <a:stretch/>
        </p:blipFill>
        <p:spPr>
          <a:xfrm>
            <a:off x="0" y="0"/>
            <a:ext cx="9144000" cy="788400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826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94031"/>
            <a:ext cx="8478000" cy="540060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600"/>
              </a:lnSpc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953532"/>
            <a:ext cx="8478000" cy="321628"/>
          </a:xfrm>
        </p:spPr>
        <p:txBody>
          <a:bodyPr lIns="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Subhead here in Arial 24</a:t>
            </a:r>
          </a:p>
          <a:p>
            <a:pPr lvl="0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21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2"/>
          <a:srcRect b="88716"/>
          <a:stretch/>
        </p:blipFill>
        <p:spPr>
          <a:xfrm>
            <a:off x="0" y="0"/>
            <a:ext cx="9144000" cy="788400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826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94031"/>
            <a:ext cx="8478000" cy="540060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600"/>
              </a:lnSpc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1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content, footnot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4" y="796500"/>
            <a:ext cx="9129600" cy="437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 defTabSz="91429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870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41481"/>
            <a:ext cx="8478000" cy="540060"/>
          </a:xfrm>
        </p:spPr>
        <p:txBody>
          <a:bodyPr lIns="0" anchor="b" anchorCtr="0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953533"/>
            <a:ext cx="8478000" cy="3563540"/>
          </a:xfrm>
        </p:spPr>
        <p:txBody>
          <a:bodyPr lIns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Content area is 23.55 cm wide; left margin for text = 0; use Arial 24 as the default</a:t>
            </a:r>
          </a:p>
          <a:p>
            <a:pPr lvl="0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footnot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4" y="796500"/>
            <a:ext cx="9126000" cy="437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 defTabSz="91429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898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41481"/>
            <a:ext cx="8478000" cy="540060"/>
          </a:xfrm>
        </p:spPr>
        <p:txBody>
          <a:bodyPr lIns="0" anchor="b" anchorCtr="0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953533"/>
            <a:ext cx="8478000" cy="3563540"/>
          </a:xfrm>
        </p:spPr>
        <p:txBody>
          <a:bodyPr lIns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Content area is 23.55 cm wide; left margin for text = 0; use Arial 24 as the default</a:t>
            </a:r>
          </a:p>
          <a:p>
            <a:pPr lvl="0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(bullets), footnot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96966"/>
            <a:ext cx="9126000" cy="437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 defTabSz="91429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703870"/>
            <a:ext cx="8478000" cy="37861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Footnotes here; minimum 12 </a:t>
            </a:r>
            <a:r>
              <a:rPr lang="en-GB" dirty="0" err="1"/>
              <a:t>pt</a:t>
            </a:r>
            <a:r>
              <a:rPr lang="en-GB" dirty="0"/>
              <a:t> font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41481"/>
            <a:ext cx="8478000" cy="540060"/>
          </a:xfrm>
        </p:spPr>
        <p:txBody>
          <a:bodyPr lIns="0" anchor="b" anchorCtr="0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952108"/>
            <a:ext cx="8478000" cy="3563540"/>
          </a:xfrm>
        </p:spPr>
        <p:txBody>
          <a:bodyPr lIns="0"/>
          <a:lstStyle>
            <a:lvl1pPr marL="342900" indent="-342900">
              <a:buClr>
                <a:srgbClr val="AC2117"/>
              </a:buClr>
              <a:buSzPct val="125000"/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/>
              </a:buClr>
              <a:buSzPct val="125000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1"/>
              </a:buClr>
              <a:buSzPct val="125000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Sub bullet 2</a:t>
            </a:r>
          </a:p>
          <a:p>
            <a:pPr lvl="2"/>
            <a:r>
              <a:rPr lang="en-US" dirty="0"/>
              <a:t>Sub bullet 3</a:t>
            </a:r>
          </a:p>
          <a:p>
            <a:pPr lvl="2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88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5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96531"/>
            <a:ext cx="9126538" cy="437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defTabSz="91429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0" y="78819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3528" y="4703870"/>
            <a:ext cx="8478000" cy="378619"/>
          </a:xfrm>
        </p:spPr>
        <p:txBody>
          <a:bodyPr lIns="0" anchor="b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41481"/>
            <a:ext cx="8478000" cy="540060"/>
          </a:xfrm>
        </p:spPr>
        <p:txBody>
          <a:bodyPr lIns="0" anchor="b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23850" y="953533"/>
            <a:ext cx="8478000" cy="3563540"/>
          </a:xfrm>
        </p:spPr>
        <p:txBody>
          <a:bodyPr lIns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66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8D718B94-B6BC-4B21-A013-7991F2174940}" type="datetimeFigureOut">
              <a:rPr lang="en-GB" smtClean="0">
                <a:solidFill>
                  <a:srgbClr val="03497C">
                    <a:tint val="75000"/>
                  </a:srgbClr>
                </a:solidFill>
                <a:latin typeface="Calibri"/>
              </a:rPr>
              <a:pPr defTabSz="914290"/>
              <a:t>09/11/2017</a:t>
            </a:fld>
            <a:endParaRPr lang="en-GB" dirty="0">
              <a:solidFill>
                <a:srgbClr val="03497C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endParaRPr lang="en-GB" dirty="0">
              <a:solidFill>
                <a:srgbClr val="03497C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799F422D-155B-463C-9155-1040BF892585}" type="slidenum">
              <a:rPr lang="en-GB" smtClean="0">
                <a:solidFill>
                  <a:srgbClr val="03497C">
                    <a:tint val="75000"/>
                  </a:srgbClr>
                </a:solidFill>
                <a:latin typeface="Calibri"/>
              </a:rPr>
              <a:pPr defTabSz="914290"/>
              <a:t>‹#›</a:t>
            </a:fld>
            <a:endParaRPr lang="en-GB" dirty="0">
              <a:solidFill>
                <a:srgbClr val="03497C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65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73" r:id="rId5"/>
    <p:sldLayoutId id="2147483692" r:id="rId6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8D718B94-B6BC-4B21-A013-7991F2174940}" type="datetimeFigureOut">
              <a:rPr lang="en-GB" smtClean="0">
                <a:solidFill>
                  <a:srgbClr val="03497C">
                    <a:tint val="75000"/>
                  </a:srgbClr>
                </a:solidFill>
              </a:rPr>
              <a:pPr defTabSz="914290"/>
              <a:t>09/11/2017</a:t>
            </a:fld>
            <a:endParaRPr lang="en-GB" dirty="0">
              <a:solidFill>
                <a:srgbClr val="03497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endParaRPr lang="en-GB" dirty="0">
              <a:solidFill>
                <a:srgbClr val="03497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799F422D-155B-463C-9155-1040BF892585}" type="slidenum">
              <a:rPr lang="en-GB" smtClean="0">
                <a:solidFill>
                  <a:srgbClr val="03497C">
                    <a:tint val="75000"/>
                  </a:srgbClr>
                </a:solidFill>
              </a:rPr>
              <a:pPr defTabSz="914290"/>
              <a:t>‹#›</a:t>
            </a:fld>
            <a:endParaRPr lang="en-GB" dirty="0">
              <a:solidFill>
                <a:srgbClr val="03497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4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9" r:id="rId2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GB" altLang="fr-FR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GB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defTabSz="91429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3497C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016282-3CF6-4594-BACA-CB16F248FBAC}" type="datetimeFigureOut">
              <a:rPr lang="en-GB"/>
              <a:pPr>
                <a:defRPr/>
              </a:pPr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 defTabSz="91429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3497C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95AA"/>
                </a:solidFill>
              </a:defRPr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87D78284-DF6C-4238-AC48-A4B7DAC87696}" type="slidenum">
              <a:rPr lang="en-GB" altLang="fr-FR">
                <a:cs typeface="Arial" panose="020B0604020202020204" pitchFamily="34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4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8D718B94-B6BC-4B21-A013-7991F2174940}" type="datetimeFigureOut">
              <a:rPr lang="en-GB" smtClean="0">
                <a:solidFill>
                  <a:srgbClr val="03497C">
                    <a:tint val="75000"/>
                  </a:srgbClr>
                </a:solidFill>
                <a:latin typeface="Calibri"/>
              </a:rPr>
              <a:pPr defTabSz="914290"/>
              <a:t>09/11/2017</a:t>
            </a:fld>
            <a:endParaRPr lang="en-GB" dirty="0">
              <a:solidFill>
                <a:srgbClr val="03497C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endParaRPr lang="en-GB" dirty="0">
              <a:solidFill>
                <a:srgbClr val="03497C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799F422D-155B-463C-9155-1040BF892585}" type="slidenum">
              <a:rPr lang="en-GB" smtClean="0">
                <a:solidFill>
                  <a:srgbClr val="03497C">
                    <a:tint val="75000"/>
                  </a:srgbClr>
                </a:solidFill>
                <a:latin typeface="Calibri"/>
              </a:rPr>
              <a:pPr defTabSz="914290"/>
              <a:t>‹#›</a:t>
            </a:fld>
            <a:endParaRPr lang="en-GB" dirty="0">
              <a:solidFill>
                <a:srgbClr val="03497C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21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8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endParaRPr lang="en-GB" dirty="0">
              <a:solidFill>
                <a:srgbClr val="03497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9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endParaRPr lang="en-GB" dirty="0">
              <a:solidFill>
                <a:srgbClr val="03497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799F422D-155B-463C-9155-1040BF892585}" type="slidenum">
              <a:rPr lang="en-GB" smtClean="0">
                <a:solidFill>
                  <a:srgbClr val="03497C">
                    <a:tint val="75000"/>
                  </a:srgbClr>
                </a:solidFill>
              </a:rPr>
              <a:pPr defTabSz="914290"/>
              <a:t>‹#›</a:t>
            </a:fld>
            <a:endParaRPr lang="en-GB" dirty="0">
              <a:solidFill>
                <a:srgbClr val="03497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1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3" indent="-228572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253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9554" y="4869657"/>
            <a:ext cx="3944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806E8A-5D67-4B17-B59F-83FBC2F25314}" type="slidenum">
              <a:rPr lang="en-GB" smtClean="0">
                <a:solidFill>
                  <a:srgbClr val="0251A0"/>
                </a:solidFill>
              </a:rPr>
              <a:pPr/>
              <a:t>‹#›</a:t>
            </a:fld>
            <a:endParaRPr lang="en-GB">
              <a:solidFill>
                <a:srgbClr val="025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706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7061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7061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7061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7061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7061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00861"/>
            <a:ext cx="7772400" cy="1102519"/>
          </a:xfrm>
        </p:spPr>
        <p:txBody>
          <a:bodyPr>
            <a:noAutofit/>
          </a:bodyPr>
          <a:lstStyle/>
          <a:p>
            <a:r>
              <a:rPr lang="de-DE" sz="4800" dirty="0">
                <a:effectLst/>
              </a:rPr>
              <a:t>Dabigatran: </a:t>
            </a:r>
            <a:r>
              <a:rPr lang="de-DE" sz="4800" dirty="0" smtClean="0">
                <a:effectLst/>
              </a:rPr>
              <a:t>Real world evidence summary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22480" y="3298466"/>
            <a:ext cx="6775223" cy="97209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Safety and effectiveness compared to warfarin and compared to other NOACs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1337" y="4687355"/>
            <a:ext cx="8478000" cy="378619"/>
          </a:xfrm>
        </p:spPr>
        <p:txBody>
          <a:bodyPr/>
          <a:lstStyle/>
          <a:p>
            <a:r>
              <a:rPr lang="en-GB" dirty="0"/>
              <a:t>*Robustness assessed based on sample size, new-user design, use of propensity score matching, and/or adjustment for patient characteristics. Sample sizes for comparison of dabigatran vs warfarin</a:t>
            </a:r>
            <a:r>
              <a:rPr lang="en-GB" dirty="0"/>
              <a:t>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Data from clinical practice consistently confirm the favourable safety profile of dabigatran vs warfarin</a:t>
            </a:r>
            <a:endParaRPr lang="en-GB" dirty="0"/>
          </a:p>
        </p:txBody>
      </p:sp>
      <p:graphicFrame>
        <p:nvGraphicFramePr>
          <p:cNvPr id="107" name="Chart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200314"/>
              </p:ext>
            </p:extLst>
          </p:nvPr>
        </p:nvGraphicFramePr>
        <p:xfrm>
          <a:off x="331337" y="1218979"/>
          <a:ext cx="8419391" cy="294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506416" y="3622586"/>
            <a:ext cx="4021054" cy="2209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prstClr val="white"/>
                </a:solidFill>
                <a:cs typeface="Arial" panose="020B0604020202020204" pitchFamily="34" charset="0"/>
              </a:rPr>
              <a:t>Favours dabigatran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4553732" y="3622550"/>
            <a:ext cx="4021054" cy="220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prstClr val="white"/>
                </a:solidFill>
                <a:cs typeface="Arial" panose="020B0604020202020204" pitchFamily="34" charset="0"/>
              </a:rPr>
              <a:t>Favours warfarin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9517" y="4013052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3497C"/>
                </a:solidFill>
                <a:cs typeface="Arial" panose="020B0604020202020204" pitchFamily="34" charset="0"/>
              </a:rPr>
              <a:t>HR (95% CL)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50528" y="879868"/>
            <a:ext cx="436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3497C"/>
                </a:solidFill>
                <a:cs typeface="Arial" panose="020B0604020202020204" pitchFamily="34" charset="0"/>
              </a:rPr>
              <a:t>Risk of major bleeding with dabigatran vs VKA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00351" y="879844"/>
            <a:ext cx="2804160" cy="1412761"/>
            <a:chOff x="5400351" y="896292"/>
            <a:chExt cx="2804160" cy="1412761"/>
          </a:xfrm>
        </p:grpSpPr>
        <p:sp>
          <p:nvSpPr>
            <p:cNvPr id="22" name="TextBox 21"/>
            <p:cNvSpPr txBox="1"/>
            <p:nvPr/>
          </p:nvSpPr>
          <p:spPr>
            <a:xfrm>
              <a:off x="5400351" y="896292"/>
              <a:ext cx="2804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3497C"/>
                  </a:solidFill>
                  <a:cs typeface="Arial" panose="020B0604020202020204" pitchFamily="34" charset="0"/>
                </a:rPr>
                <a:t>Sponsor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504491" y="1141911"/>
              <a:ext cx="2700020" cy="246221"/>
              <a:chOff x="6471920" y="1507271"/>
              <a:chExt cx="2700020" cy="246221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471920" y="1595120"/>
                <a:ext cx="101600" cy="101600"/>
              </a:xfrm>
              <a:prstGeom prst="ellipse">
                <a:avLst/>
              </a:prstGeom>
              <a:solidFill>
                <a:srgbClr val="0251A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200" kern="0" dirty="0">
                  <a:solidFill>
                    <a:srgbClr val="03497C"/>
                  </a:solidFill>
                  <a:latin typeface="Calibri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64960" y="1507271"/>
                <a:ext cx="25069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en-GB" sz="1000" b="1" kern="0" dirty="0" err="1">
                    <a:solidFill>
                      <a:srgbClr val="03497C"/>
                    </a:solidFill>
                    <a:cs typeface="Arial" panose="020B0604020202020204" pitchFamily="34" charset="0"/>
                  </a:rPr>
                  <a:t>Boehringer</a:t>
                </a:r>
                <a:r>
                  <a:rPr lang="en-GB" sz="1000" b="1" kern="0" dirty="0">
                    <a:solidFill>
                      <a:srgbClr val="03497C"/>
                    </a:solidFill>
                    <a:cs typeface="Arial" panose="020B0604020202020204" pitchFamily="34" charset="0"/>
                  </a:rPr>
                  <a:t> Ingelheim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04491" y="1372141"/>
              <a:ext cx="2700020" cy="246221"/>
              <a:chOff x="6471920" y="1514891"/>
              <a:chExt cx="2700020" cy="246221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71920" y="1595120"/>
                <a:ext cx="101600" cy="101600"/>
              </a:xfrm>
              <a:prstGeom prst="ellipse">
                <a:avLst/>
              </a:prstGeom>
              <a:solidFill>
                <a:srgbClr val="595959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600" kern="0" dirty="0">
                  <a:solidFill>
                    <a:srgbClr val="03497C"/>
                  </a:solidFill>
                  <a:latin typeface="Calibri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64960" y="1514891"/>
                <a:ext cx="25069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en-GB" sz="1000" b="1" kern="0" dirty="0">
                    <a:solidFill>
                      <a:srgbClr val="03497C"/>
                    </a:solidFill>
                    <a:cs typeface="Arial" panose="020B0604020202020204" pitchFamily="34" charset="0"/>
                  </a:rPr>
                  <a:t>Other NOAC companies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504491" y="1602371"/>
              <a:ext cx="2700020" cy="246221"/>
              <a:chOff x="6471920" y="1514891"/>
              <a:chExt cx="2700020" cy="24622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471920" y="1595120"/>
                <a:ext cx="101600" cy="101600"/>
              </a:xfrm>
              <a:prstGeom prst="ellipse">
                <a:avLst/>
              </a:prstGeom>
              <a:solidFill>
                <a:srgbClr val="00737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200" kern="0" dirty="0">
                  <a:solidFill>
                    <a:srgbClr val="03497C"/>
                  </a:solidFill>
                  <a:latin typeface="Calibri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664960" y="1514891"/>
                <a:ext cx="25069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en-GB" sz="1000" b="1" kern="0" dirty="0">
                    <a:solidFill>
                      <a:srgbClr val="03497C"/>
                    </a:solidFill>
                    <a:cs typeface="Arial" panose="020B0604020202020204" pitchFamily="34" charset="0"/>
                  </a:rPr>
                  <a:t>FDA</a:t>
                </a:r>
                <a:endParaRPr lang="en-GB" sz="900" b="1" kern="0" dirty="0">
                  <a:solidFill>
                    <a:srgbClr val="03497C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504491" y="1832601"/>
              <a:ext cx="2700020" cy="246221"/>
              <a:chOff x="6471920" y="1512351"/>
              <a:chExt cx="2700020" cy="24622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6471920" y="1595120"/>
                <a:ext cx="101600" cy="101600"/>
              </a:xfrm>
              <a:prstGeom prst="ellipse">
                <a:avLst/>
              </a:prstGeom>
              <a:solidFill>
                <a:srgbClr val="76B9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600" kern="0" dirty="0">
                  <a:solidFill>
                    <a:srgbClr val="03497C"/>
                  </a:solidFill>
                  <a:latin typeface="Calibri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664960" y="1512351"/>
                <a:ext cx="25069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en-GB" sz="1000" b="1" kern="0" dirty="0">
                    <a:solidFill>
                      <a:srgbClr val="03497C"/>
                    </a:solidFill>
                    <a:cs typeface="Arial" panose="020B0604020202020204" pitchFamily="34" charset="0"/>
                  </a:rPr>
                  <a:t>Independent academic centres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504968" y="2062832"/>
              <a:ext cx="2699543" cy="246221"/>
              <a:chOff x="6471920" y="1507271"/>
              <a:chExt cx="2699543" cy="24622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71920" y="1595120"/>
                <a:ext cx="101600" cy="101600"/>
              </a:xfrm>
              <a:prstGeom prst="ellipse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200" kern="0" dirty="0">
                  <a:solidFill>
                    <a:srgbClr val="03497C"/>
                  </a:solidFill>
                  <a:latin typeface="Calibri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64960" y="1507271"/>
                <a:ext cx="2506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en-GB" sz="1000" b="1" kern="0" dirty="0">
                    <a:solidFill>
                      <a:srgbClr val="03497C"/>
                    </a:solidFill>
                    <a:cs typeface="Arial" panose="020B0604020202020204" pitchFamily="34" charset="0"/>
                  </a:rPr>
                  <a:t>Healthcare database company</a:t>
                </a: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50528" y="1540751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900" b="1" kern="0" dirty="0">
                <a:solidFill>
                  <a:srgbClr val="03497C"/>
                </a:solidFill>
                <a:cs typeface="Arial" panose="020B0604020202020204" pitchFamily="34" charset="0"/>
              </a:rPr>
              <a:t>Larsen 2016, n=48 137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3213" y="1698471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900" b="1" kern="0" dirty="0">
                <a:solidFill>
                  <a:srgbClr val="03497C"/>
                </a:solidFill>
                <a:cs typeface="Arial" panose="020B0604020202020204" pitchFamily="34" charset="0"/>
              </a:rPr>
              <a:t>Chan 2016, n=19 853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3213" y="1856191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900" b="1" kern="0" dirty="0">
                <a:solidFill>
                  <a:srgbClr val="03497C"/>
                </a:solidFill>
                <a:cs typeface="Arial" panose="020B0604020202020204" pitchFamily="34" charset="0"/>
              </a:rPr>
              <a:t>Chan 2016, n=11 172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3213" y="2013911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900" b="1" kern="0" dirty="0">
                <a:solidFill>
                  <a:srgbClr val="03497C"/>
                </a:solidFill>
                <a:cs typeface="Arial" panose="020B0604020202020204" pitchFamily="34" charset="0"/>
              </a:rPr>
              <a:t>Larsen 2014, n=21 189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3213" y="2171631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900" b="1" kern="0" dirty="0" err="1">
                <a:solidFill>
                  <a:srgbClr val="03497C"/>
                </a:solidFill>
                <a:cs typeface="Arial" panose="020B0604020202020204" pitchFamily="34" charset="0"/>
              </a:rPr>
              <a:t>Adeboyeje</a:t>
            </a:r>
            <a:r>
              <a:rPr lang="en-GB" sz="900" b="1" kern="0" dirty="0">
                <a:solidFill>
                  <a:srgbClr val="03497C"/>
                </a:solidFill>
                <a:cs typeface="Arial" panose="020B0604020202020204" pitchFamily="34" charset="0"/>
              </a:rPr>
              <a:t> 2016, n=31 970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3213" y="2329351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900" b="1" kern="0" dirty="0">
                <a:solidFill>
                  <a:srgbClr val="03497C"/>
                </a:solidFill>
                <a:cs typeface="Arial" panose="020B0604020202020204" pitchFamily="34" charset="0"/>
              </a:rPr>
              <a:t>Lip 2016, n=9030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3213" y="2487071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900" b="1" kern="0" dirty="0">
                <a:solidFill>
                  <a:srgbClr val="03497C"/>
                </a:solidFill>
                <a:cs typeface="Arial" panose="020B0604020202020204" pitchFamily="34" charset="0"/>
              </a:rPr>
              <a:t>Seeger 2015, n=44 672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3213" y="2644791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900" b="1" kern="0" dirty="0" err="1">
                <a:solidFill>
                  <a:srgbClr val="03497C"/>
                </a:solidFill>
                <a:cs typeface="Arial" panose="020B0604020202020204" pitchFamily="34" charset="0"/>
              </a:rPr>
              <a:t>Hohnloser</a:t>
            </a:r>
            <a:r>
              <a:rPr lang="en-GB" sz="900" b="1" kern="0" dirty="0">
                <a:solidFill>
                  <a:srgbClr val="03497C"/>
                </a:solidFill>
                <a:cs typeface="Arial" panose="020B0604020202020204" pitchFamily="34" charset="0"/>
              </a:rPr>
              <a:t> 2016, n=19 317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3213" y="2802511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900" b="1" kern="0" dirty="0">
                <a:solidFill>
                  <a:srgbClr val="03497C"/>
                </a:solidFill>
                <a:cs typeface="Arial" panose="020B0604020202020204" pitchFamily="34" charset="0"/>
              </a:rPr>
              <a:t>Yao 2016, n=28 614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3213" y="2960231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900" b="1" kern="0" dirty="0" err="1">
                <a:solidFill>
                  <a:srgbClr val="03497C"/>
                </a:solidFill>
                <a:cs typeface="Arial" panose="020B0604020202020204" pitchFamily="34" charset="0"/>
              </a:rPr>
              <a:t>Kamble</a:t>
            </a:r>
            <a:r>
              <a:rPr lang="en-GB" sz="900" b="1" kern="0" dirty="0">
                <a:solidFill>
                  <a:srgbClr val="03497C"/>
                </a:solidFill>
                <a:cs typeface="Arial" panose="020B0604020202020204" pitchFamily="34" charset="0"/>
              </a:rPr>
              <a:t> 2015, n=16 481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3213" y="3117951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900" b="1" kern="0" dirty="0" err="1">
                <a:solidFill>
                  <a:srgbClr val="03497C"/>
                </a:solidFill>
                <a:cs typeface="Arial" panose="020B0604020202020204" pitchFamily="34" charset="0"/>
              </a:rPr>
              <a:t>Villines</a:t>
            </a:r>
            <a:r>
              <a:rPr lang="en-GB" sz="900" b="1" kern="0" dirty="0">
                <a:solidFill>
                  <a:srgbClr val="03497C"/>
                </a:solidFill>
                <a:cs typeface="Arial" panose="020B0604020202020204" pitchFamily="34" charset="0"/>
              </a:rPr>
              <a:t> 2015, n=25 586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3213" y="3275672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900" b="1" kern="0" dirty="0">
                <a:solidFill>
                  <a:srgbClr val="03497C"/>
                </a:solidFill>
                <a:cs typeface="Arial" panose="020B0604020202020204" pitchFamily="34" charset="0"/>
              </a:rPr>
              <a:t>Graham 2015, n=134 414</a:t>
            </a:r>
          </a:p>
        </p:txBody>
      </p:sp>
      <p:sp>
        <p:nvSpPr>
          <p:cNvPr id="51" name="Evidence"/>
          <p:cNvSpPr txBox="1"/>
          <p:nvPr/>
        </p:nvSpPr>
        <p:spPr>
          <a:xfrm>
            <a:off x="5504969" y="2442970"/>
            <a:ext cx="3069817" cy="9925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>
              <a:defRPr/>
            </a:pPr>
            <a:r>
              <a:rPr lang="en-GB" sz="1200" b="1" kern="0" dirty="0">
                <a:solidFill>
                  <a:srgbClr val="03497C"/>
                </a:solidFill>
                <a:cs typeface="Arial" panose="020B0604020202020204" pitchFamily="34" charset="0"/>
              </a:rPr>
              <a:t>Selected studies of dabigatran vs warfarin, using robust methodologies,* </a:t>
            </a:r>
            <a:br>
              <a:rPr lang="en-GB" sz="1200" b="1" kern="0" dirty="0">
                <a:solidFill>
                  <a:srgbClr val="03497C"/>
                </a:solidFill>
                <a:cs typeface="Arial" panose="020B0604020202020204" pitchFamily="34" charset="0"/>
              </a:rPr>
            </a:br>
            <a:r>
              <a:rPr lang="en-GB" sz="1200" b="1" kern="0" dirty="0">
                <a:solidFill>
                  <a:srgbClr val="03497C"/>
                </a:solidFill>
                <a:cs typeface="Arial" panose="020B0604020202020204" pitchFamily="34" charset="0"/>
              </a:rPr>
              <a:t>and published between 2014 and 2017</a:t>
            </a:r>
          </a:p>
        </p:txBody>
      </p:sp>
    </p:spTree>
    <p:extLst>
      <p:ext uri="{BB962C8B-B14F-4D97-AF65-F5344CB8AC3E}">
        <p14:creationId xmlns:p14="http://schemas.microsoft.com/office/powerpoint/2010/main" val="1067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652" y="4105264"/>
            <a:ext cx="8665534" cy="938225"/>
          </a:xfrm>
        </p:spPr>
        <p:txBody>
          <a:bodyPr/>
          <a:lstStyle/>
          <a:p>
            <a:r>
              <a:rPr lang="en-GB" sz="1100" dirty="0"/>
              <a:t>*Estimates of HR and 95% CI based on inverse of published data points; </a:t>
            </a:r>
            <a:r>
              <a:rPr lang="en-GB" sz="1100" baseline="30000" dirty="0"/>
              <a:t>†</a:t>
            </a:r>
            <a:r>
              <a:rPr lang="en-GB" sz="1100" dirty="0"/>
              <a:t>Studies meeting minimal methodology criteria (sample size, use of propensity score matching and/or adjustment for patient characteristics). In </a:t>
            </a:r>
            <a:r>
              <a:rPr lang="en-GB" sz="1100" dirty="0" err="1"/>
              <a:t>Noseworthy</a:t>
            </a:r>
            <a:r>
              <a:rPr lang="en-GB" sz="1100" dirty="0"/>
              <a:t> et al. Chest 2016, ~1/3 of NOAC users had been treated with warfarin previously;  CHF, Cerner Health Facts database; PH, Premier Hospital database. </a:t>
            </a:r>
          </a:p>
          <a:p>
            <a:r>
              <a:rPr lang="en-GB" sz="1100" dirty="0"/>
              <a:t>Lin et al. ESC 2015; </a:t>
            </a:r>
            <a:r>
              <a:rPr lang="en-GB" sz="1100" dirty="0" err="1"/>
              <a:t>Tepper</a:t>
            </a:r>
            <a:r>
              <a:rPr lang="en-GB" sz="1100" dirty="0"/>
              <a:t> et al. ESC 2015; Lip et al. </a:t>
            </a:r>
            <a:r>
              <a:rPr lang="en-GB" sz="1100" dirty="0" err="1"/>
              <a:t>Thromb</a:t>
            </a:r>
            <a:r>
              <a:rPr lang="en-GB" sz="1100" dirty="0"/>
              <a:t> </a:t>
            </a:r>
            <a:r>
              <a:rPr lang="en-GB" sz="1100" dirty="0" err="1"/>
              <a:t>Haemost</a:t>
            </a:r>
            <a:r>
              <a:rPr lang="en-GB" sz="1100" dirty="0"/>
              <a:t> 2016; Amin et al. ASH 2015; </a:t>
            </a:r>
            <a:r>
              <a:rPr lang="en-GB" sz="1100" dirty="0" err="1"/>
              <a:t>Noseworthy</a:t>
            </a:r>
            <a:r>
              <a:rPr lang="en-GB" sz="1100" dirty="0"/>
              <a:t> et al. Chest 2016; </a:t>
            </a:r>
            <a:r>
              <a:rPr lang="en-GB" sz="1100" dirty="0" err="1"/>
              <a:t>Schneeweiss</a:t>
            </a:r>
            <a:r>
              <a:rPr lang="en-GB" sz="1100" dirty="0"/>
              <a:t>. </a:t>
            </a:r>
            <a:r>
              <a:rPr lang="en-GB" sz="1100" dirty="0" err="1"/>
              <a:t>Clin</a:t>
            </a:r>
            <a:r>
              <a:rPr lang="en-GB" sz="1100" dirty="0"/>
              <a:t> </a:t>
            </a:r>
            <a:r>
              <a:rPr lang="en-GB" sz="1100" dirty="0" err="1"/>
              <a:t>Pharmacol</a:t>
            </a:r>
            <a:r>
              <a:rPr lang="en-GB" sz="1100" dirty="0"/>
              <a:t> </a:t>
            </a:r>
            <a:r>
              <a:rPr lang="en-GB" sz="1100" dirty="0" err="1"/>
              <a:t>Ther</a:t>
            </a:r>
            <a:r>
              <a:rPr lang="en-GB" sz="1100" dirty="0"/>
              <a:t> 2007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Numerous practice-based studies demonstrate similar safety profiles for dabigatran and apixaban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0193" y="1558368"/>
            <a:ext cx="1557815" cy="1960823"/>
          </a:xfrm>
          <a:prstGeom prst="rect">
            <a:avLst/>
          </a:prstGeom>
          <a:solidFill>
            <a:srgbClr val="03497C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914400">
              <a:defRPr/>
            </a:pPr>
            <a:endParaRPr lang="en-GB" sz="12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47338" y="1294646"/>
            <a:ext cx="2700020" cy="504365"/>
            <a:chOff x="8876341" y="2134058"/>
            <a:chExt cx="2700020" cy="672485"/>
          </a:xfrm>
        </p:grpSpPr>
        <p:grpSp>
          <p:nvGrpSpPr>
            <p:cNvPr id="8" name="Group 7"/>
            <p:cNvGrpSpPr/>
            <p:nvPr/>
          </p:nvGrpSpPr>
          <p:grpSpPr>
            <a:xfrm>
              <a:off x="8876341" y="2134058"/>
              <a:ext cx="2700020" cy="369331"/>
              <a:chOff x="6471920" y="1537751"/>
              <a:chExt cx="2700020" cy="369331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6471920" y="1595120"/>
                <a:ext cx="169200" cy="169200"/>
              </a:xfrm>
              <a:prstGeom prst="ellipse">
                <a:avLst/>
              </a:prstGeom>
              <a:solidFill>
                <a:srgbClr val="595959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600" kern="0" dirty="0">
                  <a:solidFill>
                    <a:srgbClr val="03497C"/>
                  </a:solidFill>
                  <a:latin typeface="Calibri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64960" y="1537751"/>
                <a:ext cx="250698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en-GB" sz="1200" b="1" kern="0" dirty="0">
                    <a:solidFill>
                      <a:srgbClr val="0251A0"/>
                    </a:solidFill>
                    <a:cs typeface="Arial" panose="020B0604020202020204" pitchFamily="34" charset="0"/>
                  </a:rPr>
                  <a:t>Other DOAC companies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76341" y="2437212"/>
              <a:ext cx="2700020" cy="369331"/>
              <a:chOff x="6471920" y="1130255"/>
              <a:chExt cx="2700020" cy="369331"/>
            </a:xfrm>
          </p:grpSpPr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6471920" y="1178734"/>
                <a:ext cx="169200" cy="169200"/>
              </a:xfrm>
              <a:prstGeom prst="ellipse">
                <a:avLst/>
              </a:prstGeom>
              <a:solidFill>
                <a:srgbClr val="76B9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600" kern="0" dirty="0">
                  <a:solidFill>
                    <a:srgbClr val="03497C"/>
                  </a:solidFill>
                  <a:latin typeface="Calibri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64960" y="1130255"/>
                <a:ext cx="250698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en-GB" sz="1200" b="1" kern="0" dirty="0">
                    <a:solidFill>
                      <a:srgbClr val="0251A0"/>
                    </a:solidFill>
                    <a:cs typeface="Arial" panose="020B0604020202020204" pitchFamily="34" charset="0"/>
                  </a:rPr>
                  <a:t>Independent academic centres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594219" y="1054638"/>
            <a:ext cx="5570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251A0"/>
                </a:solidFill>
                <a:cs typeface="Arial" panose="020B0604020202020204" pitchFamily="34" charset="0"/>
              </a:rPr>
              <a:t>Risk of major bleeding with dabigatran vs apixaban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1962" y="1610060"/>
            <a:ext cx="7088343" cy="2465543"/>
            <a:chOff x="914859" y="2359404"/>
            <a:chExt cx="7088343" cy="328739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656471" y="2359404"/>
              <a:ext cx="0" cy="2998717"/>
            </a:xfrm>
            <a:prstGeom prst="line">
              <a:avLst/>
            </a:prstGeom>
            <a:ln w="12700">
              <a:solidFill>
                <a:srgbClr val="0F538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914859" y="2441600"/>
              <a:ext cx="7088343" cy="3205195"/>
              <a:chOff x="914859" y="2441600"/>
              <a:chExt cx="7088343" cy="32051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097057" y="4916394"/>
                <a:ext cx="1542903" cy="33870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Favours dabigatran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680181" y="4916394"/>
                <a:ext cx="3128494" cy="338705"/>
              </a:xfrm>
              <a:prstGeom prst="rect">
                <a:avLst/>
              </a:prstGeom>
              <a:solidFill>
                <a:srgbClr val="D2A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Favours apixaban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923477" y="2441600"/>
                <a:ext cx="3945650" cy="369332"/>
                <a:chOff x="2135133" y="3516186"/>
                <a:chExt cx="3270365" cy="30612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2135133" y="3516186"/>
                  <a:ext cx="2972397" cy="306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GB" sz="1200" b="1" kern="0" dirty="0">
                      <a:solidFill>
                        <a:srgbClr val="0251A0"/>
                      </a:solidFill>
                      <a:cs typeface="Arial" panose="020B0604020202020204" pitchFamily="34" charset="0"/>
                    </a:rPr>
                    <a:t>Lin 2015, n=4478</a:t>
                  </a: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4874476" y="3534550"/>
                  <a:ext cx="531022" cy="140028"/>
                  <a:chOff x="2609839" y="2381725"/>
                  <a:chExt cx="531022" cy="140028"/>
                </a:xfrm>
              </p:grpSpPr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2609857" y="2450232"/>
                    <a:ext cx="531004" cy="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140861" y="2419276"/>
                    <a:ext cx="0" cy="5715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2609839" y="2419276"/>
                    <a:ext cx="0" cy="5715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Oval 74"/>
                  <p:cNvSpPr/>
                  <p:nvPr/>
                </p:nvSpPr>
                <p:spPr>
                  <a:xfrm>
                    <a:off x="2774621" y="2381725"/>
                    <a:ext cx="140028" cy="14002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3083091" y="5290307"/>
                <a:ext cx="4727473" cy="0"/>
              </a:xfrm>
              <a:prstGeom prst="line">
                <a:avLst/>
              </a:prstGeom>
              <a:ln w="12700">
                <a:solidFill>
                  <a:srgbClr val="0F538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810564" y="5285991"/>
                <a:ext cx="0" cy="71816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020510" y="5285990"/>
                <a:ext cx="0" cy="71816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230459" y="5285989"/>
                <a:ext cx="0" cy="71816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441621" y="5285989"/>
                <a:ext cx="0" cy="71816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869251" y="5285987"/>
                <a:ext cx="0" cy="71816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083091" y="5285986"/>
                <a:ext cx="0" cy="71816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906951" y="5322380"/>
                <a:ext cx="358030" cy="30260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rgbClr val="0251A0"/>
                    </a:solidFill>
                  </a:rPr>
                  <a:t>0.0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690235" y="5328246"/>
                <a:ext cx="358030" cy="30260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rgbClr val="0251A0"/>
                    </a:solidFill>
                  </a:rPr>
                  <a:t>0.5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81623" y="5326692"/>
                <a:ext cx="358030" cy="30260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rgbClr val="0251A0"/>
                    </a:solidFill>
                  </a:rPr>
                  <a:t>1.0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62031" y="5332558"/>
                <a:ext cx="358030" cy="30260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rgbClr val="0251A0"/>
                    </a:solidFill>
                  </a:rPr>
                  <a:t>1.5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050882" y="5333629"/>
                <a:ext cx="358030" cy="30260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rgbClr val="0251A0"/>
                    </a:solidFill>
                  </a:rPr>
                  <a:t>2.0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844093" y="5337941"/>
                <a:ext cx="358030" cy="30260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rgbClr val="0251A0"/>
                    </a:solidFill>
                  </a:rPr>
                  <a:t>2.5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645172" y="5344186"/>
                <a:ext cx="358030" cy="30260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rgbClr val="0251A0"/>
                    </a:solidFill>
                  </a:rPr>
                  <a:t>3.0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923477" y="2857144"/>
                <a:ext cx="3928409" cy="369332"/>
                <a:chOff x="2135133" y="3774603"/>
                <a:chExt cx="3256075" cy="306123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2135133" y="3774603"/>
                  <a:ext cx="2972398" cy="306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GB" sz="1200" b="1" kern="0" dirty="0" err="1">
                      <a:solidFill>
                        <a:srgbClr val="0251A0"/>
                      </a:solidFill>
                      <a:cs typeface="Arial" panose="020B0604020202020204" pitchFamily="34" charset="0"/>
                    </a:rPr>
                    <a:t>Tepper</a:t>
                  </a:r>
                  <a:r>
                    <a:rPr lang="en-GB" sz="1200" b="1" kern="0" dirty="0">
                      <a:solidFill>
                        <a:srgbClr val="0251A0"/>
                      </a:solidFill>
                      <a:cs typeface="Arial" panose="020B0604020202020204" pitchFamily="34" charset="0"/>
                    </a:rPr>
                    <a:t> 2015, n=29 748</a:t>
                  </a:r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>
                  <a:off x="5045928" y="3796488"/>
                  <a:ext cx="345280" cy="140028"/>
                  <a:chOff x="2671753" y="2381725"/>
                  <a:chExt cx="345280" cy="140028"/>
                </a:xfrm>
              </p:grpSpPr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671771" y="2450232"/>
                    <a:ext cx="345262" cy="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17033" y="2419276"/>
                    <a:ext cx="0" cy="5715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2671753" y="2419276"/>
                    <a:ext cx="0" cy="5715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Oval 68"/>
                  <p:cNvSpPr/>
                  <p:nvPr/>
                </p:nvSpPr>
                <p:spPr>
                  <a:xfrm>
                    <a:off x="2774621" y="2381725"/>
                    <a:ext cx="140028" cy="14002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up 35"/>
              <p:cNvGrpSpPr/>
              <p:nvPr/>
            </p:nvGrpSpPr>
            <p:grpSpPr>
              <a:xfrm>
                <a:off x="914859" y="3272687"/>
                <a:ext cx="4579818" cy="369332"/>
                <a:chOff x="2127990" y="4047327"/>
                <a:chExt cx="3795998" cy="306123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2127990" y="4047327"/>
                  <a:ext cx="2972397" cy="306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GB" sz="1200" b="1" kern="0" dirty="0">
                      <a:solidFill>
                        <a:srgbClr val="0251A0"/>
                      </a:solidFill>
                      <a:cs typeface="Arial" panose="020B0604020202020204" pitchFamily="34" charset="0"/>
                    </a:rPr>
                    <a:t>Lip 2016, n=7920</a:t>
                  </a:r>
                </a:p>
              </p:txBody>
            </p:sp>
            <p:grpSp>
              <p:nvGrpSpPr>
                <p:cNvPr id="59" name="Group 58"/>
                <p:cNvGrpSpPr/>
                <p:nvPr/>
              </p:nvGrpSpPr>
              <p:grpSpPr>
                <a:xfrm>
                  <a:off x="4759548" y="4086564"/>
                  <a:ext cx="1164440" cy="140028"/>
                  <a:chOff x="2385997" y="2381725"/>
                  <a:chExt cx="1164440" cy="140028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2386015" y="2450232"/>
                    <a:ext cx="1164422" cy="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550437" y="2419276"/>
                    <a:ext cx="0" cy="5715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2385997" y="2419276"/>
                    <a:ext cx="0" cy="5715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Oval 62"/>
                  <p:cNvSpPr/>
                  <p:nvPr/>
                </p:nvSpPr>
                <p:spPr>
                  <a:xfrm>
                    <a:off x="2774621" y="2381725"/>
                    <a:ext cx="140028" cy="14002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37" name="Group 36"/>
              <p:cNvGrpSpPr/>
              <p:nvPr/>
            </p:nvGrpSpPr>
            <p:grpSpPr>
              <a:xfrm>
                <a:off x="923477" y="4103773"/>
                <a:ext cx="5536333" cy="369332"/>
                <a:chOff x="2135133" y="4329009"/>
                <a:chExt cx="4588810" cy="306123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2135133" y="4329009"/>
                  <a:ext cx="2972397" cy="306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GB" sz="1200" b="1" kern="0" dirty="0">
                      <a:solidFill>
                        <a:srgbClr val="0251A0"/>
                      </a:solidFill>
                      <a:cs typeface="Arial" panose="020B0604020202020204" pitchFamily="34" charset="0"/>
                    </a:rPr>
                    <a:t>Lip 2016 (all doses), n=8814</a:t>
                  </a:r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5137850" y="4337035"/>
                  <a:ext cx="1586093" cy="140028"/>
                  <a:chOff x="2219313" y="2381725"/>
                  <a:chExt cx="1586093" cy="140028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2219333" y="2450232"/>
                    <a:ext cx="1586073" cy="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3805234" y="2419276"/>
                    <a:ext cx="0" cy="5715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2219313" y="2419276"/>
                    <a:ext cx="0" cy="5715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Oval 56"/>
                  <p:cNvSpPr/>
                  <p:nvPr/>
                </p:nvSpPr>
                <p:spPr>
                  <a:xfrm>
                    <a:off x="2784147" y="2381725"/>
                    <a:ext cx="140028" cy="14002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38" name="Group 37"/>
              <p:cNvGrpSpPr/>
              <p:nvPr/>
            </p:nvGrpSpPr>
            <p:grpSpPr>
              <a:xfrm>
                <a:off x="914859" y="3688230"/>
                <a:ext cx="4301325" cy="369332"/>
                <a:chOff x="2127990" y="4047327"/>
                <a:chExt cx="3565168" cy="306123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2127990" y="4047327"/>
                  <a:ext cx="2972397" cy="306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GB" sz="1200" b="1" kern="0" dirty="0">
                      <a:solidFill>
                        <a:srgbClr val="0251A0"/>
                      </a:solidFill>
                      <a:cs typeface="Arial" panose="020B0604020202020204" pitchFamily="34" charset="0"/>
                    </a:rPr>
                    <a:t>*Amin 2015, n=9677</a:t>
                  </a:r>
                </a:p>
              </p:txBody>
            </p:sp>
            <p:grpSp>
              <p:nvGrpSpPr>
                <p:cNvPr id="47" name="Group 46"/>
                <p:cNvGrpSpPr/>
                <p:nvPr/>
              </p:nvGrpSpPr>
              <p:grpSpPr>
                <a:xfrm>
                  <a:off x="5190563" y="4085796"/>
                  <a:ext cx="502595" cy="140028"/>
                  <a:chOff x="2817012" y="2380957"/>
                  <a:chExt cx="502595" cy="140028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2817012" y="2450232"/>
                    <a:ext cx="502595" cy="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3317069" y="2419276"/>
                    <a:ext cx="0" cy="5715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2817012" y="2419276"/>
                    <a:ext cx="0" cy="5715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Oval 50"/>
                  <p:cNvSpPr/>
                  <p:nvPr/>
                </p:nvSpPr>
                <p:spPr>
                  <a:xfrm>
                    <a:off x="2984308" y="2380957"/>
                    <a:ext cx="140028" cy="14002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39" name="Group 38"/>
              <p:cNvGrpSpPr/>
              <p:nvPr/>
            </p:nvGrpSpPr>
            <p:grpSpPr>
              <a:xfrm>
                <a:off x="932302" y="4519316"/>
                <a:ext cx="6535926" cy="369332"/>
                <a:chOff x="2135133" y="4329009"/>
                <a:chExt cx="5417327" cy="306123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2135133" y="4329009"/>
                  <a:ext cx="2972397" cy="306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GB" sz="1200" b="1" kern="0" dirty="0">
                      <a:solidFill>
                        <a:srgbClr val="0251A0"/>
                      </a:solidFill>
                      <a:cs typeface="Arial" panose="020B0604020202020204" pitchFamily="34" charset="0"/>
                    </a:rPr>
                    <a:t>*</a:t>
                  </a:r>
                  <a:r>
                    <a:rPr lang="en-GB" sz="1200" b="1" kern="0" dirty="0" err="1">
                      <a:solidFill>
                        <a:srgbClr val="0251A0"/>
                      </a:solidFill>
                      <a:cs typeface="Arial" panose="020B0604020202020204" pitchFamily="34" charset="0"/>
                    </a:rPr>
                    <a:t>Noseworthy</a:t>
                  </a:r>
                  <a:r>
                    <a:rPr lang="en-GB" sz="1200" b="1" kern="0" dirty="0">
                      <a:solidFill>
                        <a:srgbClr val="0251A0"/>
                      </a:solidFill>
                      <a:cs typeface="Arial" panose="020B0604020202020204" pitchFamily="34" charset="0"/>
                    </a:rPr>
                    <a:t> 2016, n=13 084</a:t>
                  </a:r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5783176" y="4337035"/>
                  <a:ext cx="1769284" cy="140028"/>
                  <a:chOff x="2864639" y="2381725"/>
                  <a:chExt cx="1769284" cy="140028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2867044" y="2450232"/>
                    <a:ext cx="1766879" cy="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4633923" y="2419276"/>
                    <a:ext cx="0" cy="5715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2864639" y="2419276"/>
                    <a:ext cx="0" cy="57150"/>
                  </a:xfrm>
                  <a:prstGeom prst="line">
                    <a:avLst/>
                  </a:prstGeom>
                  <a:ln w="12700">
                    <a:solidFill>
                      <a:srgbClr val="03497C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Oval 44"/>
                  <p:cNvSpPr/>
                  <p:nvPr/>
                </p:nvSpPr>
                <p:spPr>
                  <a:xfrm>
                    <a:off x="3545350" y="2381725"/>
                    <a:ext cx="140028" cy="140028"/>
                  </a:xfrm>
                  <a:prstGeom prst="ellipse">
                    <a:avLst/>
                  </a:prstGeom>
                  <a:solidFill>
                    <a:srgbClr val="76B9FD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76" name="Evidence"/>
          <p:cNvSpPr txBox="1"/>
          <p:nvPr/>
        </p:nvSpPr>
        <p:spPr>
          <a:xfrm>
            <a:off x="6310693" y="1939350"/>
            <a:ext cx="2424738" cy="770880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chemeClr val="tx2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 defTabSz="914400">
              <a:defRPr/>
            </a:pPr>
            <a:r>
              <a:rPr lang="en-GB" sz="1400" b="1" kern="0" dirty="0">
                <a:solidFill>
                  <a:srgbClr val="0251A0"/>
                </a:solidFill>
                <a:cs typeface="Arial" panose="020B0604020202020204" pitchFamily="34" charset="0"/>
              </a:rPr>
              <a:t>Selected studies</a:t>
            </a:r>
            <a:r>
              <a:rPr lang="en-GB" sz="1400" b="1" kern="0" baseline="30000" dirty="0">
                <a:solidFill>
                  <a:srgbClr val="0251A0"/>
                </a:solidFill>
                <a:cs typeface="Arial" panose="020B0604020202020204" pitchFamily="34" charset="0"/>
              </a:rPr>
              <a:t>†</a:t>
            </a:r>
            <a:r>
              <a:rPr lang="en-GB" sz="1400" b="1" kern="0" dirty="0">
                <a:solidFill>
                  <a:srgbClr val="0251A0"/>
                </a:solidFill>
                <a:cs typeface="Arial" panose="020B0604020202020204" pitchFamily="34" charset="0"/>
              </a:rPr>
              <a:t> of</a:t>
            </a:r>
            <a:br>
              <a:rPr lang="en-GB" sz="1400" b="1" kern="0" dirty="0">
                <a:solidFill>
                  <a:srgbClr val="0251A0"/>
                </a:solidFill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rgbClr val="0251A0"/>
                </a:solidFill>
                <a:cs typeface="Arial" panose="020B0604020202020204" pitchFamily="34" charset="0"/>
              </a:rPr>
              <a:t>dabigatran vs apixaban  published between 2014 and 2017</a:t>
            </a:r>
          </a:p>
        </p:txBody>
      </p:sp>
    </p:spTree>
    <p:extLst>
      <p:ext uri="{BB962C8B-B14F-4D97-AF65-F5344CB8AC3E}">
        <p14:creationId xmlns:p14="http://schemas.microsoft.com/office/powerpoint/2010/main" val="345521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6790" y="4669026"/>
            <a:ext cx="8713788" cy="435769"/>
          </a:xfrm>
        </p:spPr>
        <p:txBody>
          <a:bodyPr/>
          <a:lstStyle/>
          <a:p>
            <a:pPr algn="ctr"/>
            <a:r>
              <a:rPr lang="en-GB" sz="1100" dirty="0"/>
              <a:t>*Studies meeting minimal methodology criteria (sample size, use of propensity score matching and/or adjustment for patient characteristics).; Lip et al. </a:t>
            </a:r>
            <a:r>
              <a:rPr lang="en-GB" sz="1100" dirty="0" err="1"/>
              <a:t>Thromb</a:t>
            </a:r>
            <a:r>
              <a:rPr lang="en-GB" sz="1100" dirty="0"/>
              <a:t> </a:t>
            </a:r>
            <a:r>
              <a:rPr lang="en-GB" sz="1100" dirty="0" err="1"/>
              <a:t>Haemost</a:t>
            </a:r>
            <a:r>
              <a:rPr lang="en-GB" sz="1100" dirty="0"/>
              <a:t> 2016; </a:t>
            </a:r>
            <a:r>
              <a:rPr lang="en-GB" sz="1100" dirty="0" err="1"/>
              <a:t>Gorst</a:t>
            </a:r>
            <a:r>
              <a:rPr lang="en-GB" sz="1100" dirty="0"/>
              <a:t>-Rasmussen et al. </a:t>
            </a:r>
            <a:r>
              <a:rPr lang="en-GB" sz="1100" dirty="0" err="1"/>
              <a:t>Pharmacoepidemiol</a:t>
            </a:r>
            <a:r>
              <a:rPr lang="en-GB" sz="1100" dirty="0"/>
              <a:t> Drug </a:t>
            </a:r>
            <a:r>
              <a:rPr lang="en-GB" sz="1100" dirty="0" err="1"/>
              <a:t>Saf</a:t>
            </a:r>
            <a:r>
              <a:rPr lang="en-GB" sz="1100" dirty="0"/>
              <a:t> 2016; Hernandez, Zhang. Am J Cardiovasc Drugs 2016; Graham et al. JAMA Intern Med 2016; </a:t>
            </a:r>
            <a:r>
              <a:rPr lang="en-GB" sz="1100" dirty="0" err="1"/>
              <a:t>Schneeweiss</a:t>
            </a:r>
            <a:r>
              <a:rPr lang="en-GB" sz="1100" dirty="0"/>
              <a:t>. </a:t>
            </a:r>
            <a:r>
              <a:rPr lang="en-GB" sz="1100" dirty="0" err="1"/>
              <a:t>Clin</a:t>
            </a:r>
            <a:r>
              <a:rPr lang="en-GB" sz="1100" dirty="0"/>
              <a:t> </a:t>
            </a:r>
            <a:r>
              <a:rPr lang="en-GB" sz="1100" dirty="0" err="1"/>
              <a:t>Pharmacol</a:t>
            </a:r>
            <a:r>
              <a:rPr lang="en-GB" sz="1100" dirty="0"/>
              <a:t> </a:t>
            </a:r>
            <a:r>
              <a:rPr lang="en-GB" sz="1100" dirty="0" err="1"/>
              <a:t>Ther</a:t>
            </a:r>
            <a:r>
              <a:rPr lang="en-GB" sz="1100" dirty="0"/>
              <a:t> 2007; Lai et al. J Am Heart </a:t>
            </a:r>
            <a:r>
              <a:rPr lang="en-GB" sz="1100" dirty="0" err="1"/>
              <a:t>Assoc</a:t>
            </a:r>
            <a:r>
              <a:rPr lang="en-GB" sz="1100" dirty="0"/>
              <a:t> 2017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Numerous practice-based studies demonstrate the favourable safety profile of dabigatran vs rivaroxaban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893097" y="1222485"/>
            <a:ext cx="2700020" cy="276999"/>
            <a:chOff x="6471920" y="1104855"/>
            <a:chExt cx="2700020" cy="369332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6471920" y="1153334"/>
              <a:ext cx="169200" cy="169200"/>
            </a:xfrm>
            <a:prstGeom prst="ellipse">
              <a:avLst/>
            </a:prstGeom>
            <a:solidFill>
              <a:srgbClr val="76B9F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600" kern="0" dirty="0">
                <a:solidFill>
                  <a:srgbClr val="03497C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64960" y="1104855"/>
              <a:ext cx="2506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200" b="1" kern="0" dirty="0">
                  <a:solidFill>
                    <a:srgbClr val="0251A0"/>
                  </a:solidFill>
                  <a:cs typeface="Arial" panose="020B0604020202020204" pitchFamily="34" charset="0"/>
                </a:rPr>
                <a:t>Independent academic centres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87423" y="985538"/>
            <a:ext cx="5570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251A0"/>
                </a:solidFill>
                <a:cs typeface="Arial" panose="020B0604020202020204" pitchFamily="34" charset="0"/>
              </a:rPr>
              <a:t>Risk of major bleeding with dabigatran vs rivaroxaban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7961" y="1419938"/>
            <a:ext cx="7417601" cy="2989967"/>
            <a:chOff x="417961" y="1893250"/>
            <a:chExt cx="7417601" cy="3986622"/>
          </a:xfrm>
        </p:grpSpPr>
        <p:sp>
          <p:nvSpPr>
            <p:cNvPr id="79" name="Rectangle 78"/>
            <p:cNvSpPr/>
            <p:nvPr/>
          </p:nvSpPr>
          <p:spPr>
            <a:xfrm>
              <a:off x="2739311" y="5149471"/>
              <a:ext cx="1733009" cy="338705"/>
            </a:xfrm>
            <a:prstGeom prst="rect">
              <a:avLst/>
            </a:prstGeom>
            <a:solidFill>
              <a:srgbClr val="6A597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r" defTabSz="914400">
                <a:defRPr/>
              </a:pPr>
              <a:r>
                <a:rPr lang="en-GB" sz="12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Favours rivaroxaban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512541" y="5149471"/>
              <a:ext cx="3128494" cy="33870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r>
                <a:rPr lang="en-GB" sz="12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Favours dabigatran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26579" y="1975451"/>
              <a:ext cx="3586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200" b="1" kern="0" dirty="0">
                  <a:solidFill>
                    <a:srgbClr val="0251A0"/>
                  </a:solidFill>
                  <a:cs typeface="Arial" panose="020B0604020202020204" pitchFamily="34" charset="0"/>
                </a:rPr>
                <a:t>Lip 2016 (all doses), n=9314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4472320" y="1893250"/>
              <a:ext cx="16511" cy="3625813"/>
            </a:xfrm>
            <a:prstGeom prst="line">
              <a:avLst/>
            </a:prstGeom>
            <a:ln w="12700">
              <a:solidFill>
                <a:srgbClr val="0F538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915451" y="5523384"/>
              <a:ext cx="4727473" cy="0"/>
            </a:xfrm>
            <a:prstGeom prst="line">
              <a:avLst/>
            </a:prstGeom>
            <a:ln w="12700">
              <a:solidFill>
                <a:srgbClr val="0F538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642924" y="5519068"/>
              <a:ext cx="0" cy="71816"/>
            </a:xfrm>
            <a:prstGeom prst="line">
              <a:avLst/>
            </a:prstGeom>
            <a:ln w="12700">
              <a:solidFill>
                <a:srgbClr val="0349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852870" y="5519067"/>
              <a:ext cx="0" cy="71816"/>
            </a:xfrm>
            <a:prstGeom prst="line">
              <a:avLst/>
            </a:prstGeom>
            <a:ln w="12700">
              <a:solidFill>
                <a:srgbClr val="0349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062819" y="5519066"/>
              <a:ext cx="0" cy="71816"/>
            </a:xfrm>
            <a:prstGeom prst="line">
              <a:avLst/>
            </a:prstGeom>
            <a:ln w="12700">
              <a:solidFill>
                <a:srgbClr val="0349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273981" y="5519066"/>
              <a:ext cx="0" cy="71816"/>
            </a:xfrm>
            <a:prstGeom prst="line">
              <a:avLst/>
            </a:prstGeom>
            <a:ln w="12700">
              <a:solidFill>
                <a:srgbClr val="0349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701611" y="5519064"/>
              <a:ext cx="0" cy="71816"/>
            </a:xfrm>
            <a:prstGeom prst="line">
              <a:avLst/>
            </a:prstGeom>
            <a:ln w="12700">
              <a:solidFill>
                <a:srgbClr val="0349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915451" y="5519063"/>
              <a:ext cx="0" cy="71816"/>
            </a:xfrm>
            <a:prstGeom prst="line">
              <a:avLst/>
            </a:prstGeom>
            <a:ln w="12700">
              <a:solidFill>
                <a:srgbClr val="0349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2739311" y="5555457"/>
              <a:ext cx="358030" cy="30260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100" dirty="0">
                  <a:solidFill>
                    <a:srgbClr val="0251A0"/>
                  </a:solidFill>
                </a:rPr>
                <a:t>0.0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522595" y="5561323"/>
              <a:ext cx="358030" cy="30260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100" dirty="0">
                  <a:solidFill>
                    <a:srgbClr val="0251A0"/>
                  </a:solidFill>
                </a:rPr>
                <a:t>0.5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313983" y="5559769"/>
              <a:ext cx="358030" cy="30260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100" dirty="0">
                  <a:solidFill>
                    <a:srgbClr val="0251A0"/>
                  </a:solidFill>
                </a:rPr>
                <a:t>1.0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94391" y="5565635"/>
              <a:ext cx="358030" cy="30260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100" dirty="0">
                  <a:solidFill>
                    <a:srgbClr val="0251A0"/>
                  </a:solidFill>
                </a:rPr>
                <a:t>1.5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83242" y="5566706"/>
              <a:ext cx="358030" cy="30260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100" dirty="0">
                  <a:solidFill>
                    <a:srgbClr val="0251A0"/>
                  </a:solidFill>
                </a:rPr>
                <a:t>2.0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676453" y="5571018"/>
              <a:ext cx="358030" cy="30260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100" dirty="0">
                  <a:solidFill>
                    <a:srgbClr val="0251A0"/>
                  </a:solidFill>
                </a:rPr>
                <a:t>2.5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26579" y="2390995"/>
              <a:ext cx="3586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200" b="1" kern="0" dirty="0" err="1">
                  <a:solidFill>
                    <a:srgbClr val="0251A0"/>
                  </a:solidFill>
                  <a:cs typeface="Arial" panose="020B0604020202020204" pitchFamily="34" charset="0"/>
                </a:rPr>
                <a:t>Gorst</a:t>
              </a:r>
              <a:r>
                <a:rPr lang="en-GB" sz="1200" b="1" kern="0" dirty="0">
                  <a:solidFill>
                    <a:srgbClr val="0251A0"/>
                  </a:solidFill>
                  <a:cs typeface="Arial" panose="020B0604020202020204" pitchFamily="34" charset="0"/>
                </a:rPr>
                <a:t>-Rasmussen 2015 (D110 vs R15), n=4364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7961" y="2806538"/>
              <a:ext cx="3586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200" b="1" kern="0" dirty="0">
                  <a:solidFill>
                    <a:srgbClr val="0251A0"/>
                  </a:solidFill>
                  <a:cs typeface="Arial" panose="020B0604020202020204" pitchFamily="34" charset="0"/>
                </a:rPr>
                <a:t>Hernandez 2016, n=13 121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6579" y="3637624"/>
              <a:ext cx="3586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200" b="1" kern="0" dirty="0">
                  <a:solidFill>
                    <a:srgbClr val="0251A0"/>
                  </a:solidFill>
                  <a:cs typeface="Arial" panose="020B0604020202020204" pitchFamily="34" charset="0"/>
                </a:rPr>
                <a:t>Lip 2016 (standard doses), n=8306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17961" y="3222080"/>
              <a:ext cx="3586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200" b="1" kern="0" dirty="0">
                  <a:solidFill>
                    <a:srgbClr val="0251A0"/>
                  </a:solidFill>
                  <a:cs typeface="Arial" panose="020B0604020202020204" pitchFamily="34" charset="0"/>
                </a:rPr>
                <a:t>Graham 2016, n=118 891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35404" y="4053168"/>
              <a:ext cx="3586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200" b="1" kern="0" dirty="0" err="1">
                  <a:solidFill>
                    <a:srgbClr val="0251A0"/>
                  </a:solidFill>
                  <a:cs typeface="Arial" panose="020B0604020202020204" pitchFamily="34" charset="0"/>
                </a:rPr>
                <a:t>Gorst</a:t>
              </a:r>
              <a:r>
                <a:rPr lang="en-GB" sz="1200" b="1" kern="0" dirty="0">
                  <a:solidFill>
                    <a:srgbClr val="0251A0"/>
                  </a:solidFill>
                  <a:cs typeface="Arial" panose="020B0604020202020204" pitchFamily="34" charset="0"/>
                </a:rPr>
                <a:t>-Rasmussen 2015 (D150 vs R20), n=6949</a:t>
              </a: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4076774" y="2023675"/>
              <a:ext cx="1186743" cy="170080"/>
              <a:chOff x="2432888" y="2381725"/>
              <a:chExt cx="977056" cy="140028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2432888" y="2450232"/>
                <a:ext cx="977056" cy="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3409944" y="2419276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433625" y="2419276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/>
              <p:cNvSpPr/>
              <p:nvPr/>
            </p:nvSpPr>
            <p:spPr>
              <a:xfrm>
                <a:off x="2767478" y="2381725"/>
                <a:ext cx="140028" cy="140028"/>
              </a:xfrm>
              <a:prstGeom prst="ellipse">
                <a:avLst/>
              </a:prstGeom>
              <a:solidFill>
                <a:srgbClr val="A6A6A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203515" y="2453542"/>
              <a:ext cx="1883794" cy="170080"/>
              <a:chOff x="2432888" y="2381725"/>
              <a:chExt cx="1550944" cy="140028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2432888" y="2450232"/>
                <a:ext cx="1548563" cy="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3983832" y="2419276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2433625" y="2419276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2960359" y="2381725"/>
                <a:ext cx="140028" cy="140028"/>
              </a:xfrm>
              <a:prstGeom prst="ellipse">
                <a:avLst/>
              </a:prstGeom>
              <a:solidFill>
                <a:srgbClr val="76B9F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4759259" y="2858010"/>
              <a:ext cx="521503" cy="170080"/>
              <a:chOff x="2432888" y="2381725"/>
              <a:chExt cx="429358" cy="140028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2432888" y="2450232"/>
                <a:ext cx="429358" cy="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2862246" y="2419276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2433625" y="2419276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2555542" y="2381725"/>
                <a:ext cx="140028" cy="140028"/>
              </a:xfrm>
              <a:prstGeom prst="ellipse">
                <a:avLst/>
              </a:prstGeom>
              <a:solidFill>
                <a:srgbClr val="76B9F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077668" y="4096771"/>
              <a:ext cx="2977883" cy="956781"/>
              <a:chOff x="1767812" y="2381725"/>
              <a:chExt cx="2451765" cy="787736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2432888" y="2450232"/>
                <a:ext cx="1786689" cy="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4219577" y="2419276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433625" y="2419276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/>
              <p:cNvSpPr/>
              <p:nvPr/>
            </p:nvSpPr>
            <p:spPr>
              <a:xfrm>
                <a:off x="3091331" y="2381725"/>
                <a:ext cx="140028" cy="140028"/>
              </a:xfrm>
              <a:prstGeom prst="ellipse">
                <a:avLst/>
              </a:prstGeom>
              <a:solidFill>
                <a:srgbClr val="76B9F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767812" y="3095569"/>
                <a:ext cx="1927025" cy="1186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693813" y="3066999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2357729" y="3029433"/>
                <a:ext cx="140028" cy="140028"/>
              </a:xfrm>
              <a:prstGeom prst="ellipse">
                <a:avLst/>
              </a:prstGeom>
              <a:solidFill>
                <a:srgbClr val="76B9F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773883" y="3066971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2125854" y="2886505"/>
                <a:ext cx="1200379" cy="389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3327208" y="2857930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2125466" y="2857930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/>
              <p:cNvSpPr/>
              <p:nvPr/>
            </p:nvSpPr>
            <p:spPr>
              <a:xfrm>
                <a:off x="2494082" y="2820382"/>
                <a:ext cx="140028" cy="140028"/>
              </a:xfrm>
              <a:prstGeom prst="ellipse">
                <a:avLst/>
              </a:prstGeom>
              <a:solidFill>
                <a:srgbClr val="76B9F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726849" y="3717745"/>
              <a:ext cx="1915608" cy="170080"/>
              <a:chOff x="2432888" y="2381725"/>
              <a:chExt cx="1577137" cy="140028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2432888" y="2450232"/>
                <a:ext cx="1577137" cy="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010025" y="2419276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2433625" y="2419276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3015128" y="2381725"/>
                <a:ext cx="140028" cy="140028"/>
              </a:xfrm>
              <a:prstGeom prst="ellipse">
                <a:avLst/>
              </a:prstGeom>
              <a:solidFill>
                <a:srgbClr val="A6A6A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94689" y="3275177"/>
              <a:ext cx="553315" cy="170080"/>
              <a:chOff x="2432888" y="2381725"/>
              <a:chExt cx="455549" cy="140028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2432888" y="2450232"/>
                <a:ext cx="455549" cy="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2888437" y="2419276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2433625" y="2419276"/>
                <a:ext cx="0" cy="57150"/>
              </a:xfrm>
              <a:prstGeom prst="line">
                <a:avLst/>
              </a:prstGeom>
              <a:ln w="12700">
                <a:solidFill>
                  <a:srgbClr val="03497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/>
              <p:cNvSpPr/>
              <p:nvPr/>
            </p:nvSpPr>
            <p:spPr>
              <a:xfrm>
                <a:off x="2572209" y="2381725"/>
                <a:ext cx="140028" cy="140028"/>
              </a:xfrm>
              <a:prstGeom prst="ellipse">
                <a:avLst/>
              </a:prstGeom>
              <a:solidFill>
                <a:srgbClr val="0073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7477532" y="5577263"/>
              <a:ext cx="358030" cy="30260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100" dirty="0">
                  <a:solidFill>
                    <a:srgbClr val="0251A0"/>
                  </a:solidFill>
                </a:rPr>
                <a:t>3.0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1271" y="4853650"/>
              <a:ext cx="3586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200" b="1" kern="0" dirty="0">
                  <a:solidFill>
                    <a:srgbClr val="0251A0"/>
                  </a:solidFill>
                  <a:cs typeface="Arial" panose="020B0604020202020204" pitchFamily="34" charset="0"/>
                </a:rPr>
                <a:t>Lai (all doses), n=9200 – ICH 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8923" y="4598078"/>
              <a:ext cx="3586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200" b="1" kern="0" dirty="0">
                  <a:solidFill>
                    <a:srgbClr val="0251A0"/>
                  </a:solidFill>
                  <a:cs typeface="Arial" panose="020B0604020202020204" pitchFamily="34" charset="0"/>
                </a:rPr>
                <a:t>Lai (all doses), n=9200 – GI bleeding</a:t>
              </a:r>
            </a:p>
          </p:txBody>
        </p:sp>
      </p:grpSp>
      <p:sp>
        <p:nvSpPr>
          <p:cNvPr id="132" name="Evidence"/>
          <p:cNvSpPr txBox="1"/>
          <p:nvPr/>
        </p:nvSpPr>
        <p:spPr>
          <a:xfrm>
            <a:off x="6418214" y="1832189"/>
            <a:ext cx="2476671" cy="781499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chemeClr val="tx2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 defTabSz="914400">
              <a:defRPr/>
            </a:pPr>
            <a:r>
              <a:rPr lang="en-GB" sz="1400" b="1" kern="0" dirty="0">
                <a:solidFill>
                  <a:srgbClr val="0251A0"/>
                </a:solidFill>
                <a:cs typeface="Arial" panose="020B0604020202020204" pitchFamily="34" charset="0"/>
              </a:rPr>
              <a:t>Selected studies* of</a:t>
            </a:r>
            <a:br>
              <a:rPr lang="en-GB" sz="1400" b="1" kern="0" dirty="0">
                <a:solidFill>
                  <a:srgbClr val="0251A0"/>
                </a:solidFill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rgbClr val="0251A0"/>
                </a:solidFill>
                <a:cs typeface="Arial" panose="020B0604020202020204" pitchFamily="34" charset="0"/>
              </a:rPr>
              <a:t>dabigatran vs rivaroxaban published between </a:t>
            </a:r>
            <a:br>
              <a:rPr lang="en-GB" sz="1400" b="1" kern="0" dirty="0">
                <a:solidFill>
                  <a:srgbClr val="0251A0"/>
                </a:solidFill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rgbClr val="0251A0"/>
                </a:solidFill>
                <a:cs typeface="Arial" panose="020B0604020202020204" pitchFamily="34" charset="0"/>
              </a:rPr>
              <a:t>2014 and 2017</a:t>
            </a: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5897466" y="1067254"/>
            <a:ext cx="169200" cy="126900"/>
          </a:xfrm>
          <a:prstGeom prst="ellipse">
            <a:avLst/>
          </a:prstGeom>
          <a:solidFill>
            <a:srgbClr val="5959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GB" sz="1600" kern="0" dirty="0">
              <a:solidFill>
                <a:srgbClr val="03497C"/>
              </a:solidFill>
              <a:latin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090506" y="1024229"/>
            <a:ext cx="2506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1200" b="1" kern="0" dirty="0">
                <a:solidFill>
                  <a:srgbClr val="0251A0"/>
                </a:solidFill>
                <a:cs typeface="Arial" panose="020B0604020202020204" pitchFamily="34" charset="0"/>
              </a:rPr>
              <a:t>Other DOAC companies</a:t>
            </a:r>
          </a:p>
        </p:txBody>
      </p:sp>
      <p:sp>
        <p:nvSpPr>
          <p:cNvPr id="135" name="Oval 134"/>
          <p:cNvSpPr/>
          <p:nvPr/>
        </p:nvSpPr>
        <p:spPr>
          <a:xfrm>
            <a:off x="5897873" y="1430231"/>
            <a:ext cx="169200" cy="126900"/>
          </a:xfrm>
          <a:prstGeom prst="ellipse">
            <a:avLst/>
          </a:prstGeom>
          <a:solidFill>
            <a:srgbClr val="0073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GB" sz="1200" kern="0" dirty="0">
              <a:solidFill>
                <a:srgbClr val="03497C"/>
              </a:solidFill>
              <a:latin typeface="Calibri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088669" y="1414415"/>
            <a:ext cx="2506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1200" b="1" kern="0" dirty="0">
                <a:solidFill>
                  <a:srgbClr val="03497C"/>
                </a:solidFill>
                <a:cs typeface="Arial" panose="020B0604020202020204" pitchFamily="34" charset="0"/>
              </a:rPr>
              <a:t>FDA</a:t>
            </a:r>
            <a:endParaRPr lang="en-GB" sz="1100" b="1" kern="0" dirty="0">
              <a:solidFill>
                <a:srgbClr val="03497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7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Evidence from clinical practice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46860" y="1073424"/>
            <a:ext cx="8292329" cy="1052345"/>
            <a:chOff x="342900" y="1508516"/>
            <a:chExt cx="11056439" cy="1403126"/>
          </a:xfrm>
          <a:solidFill>
            <a:schemeClr val="bg2"/>
          </a:solidFill>
        </p:grpSpPr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342900" y="1508516"/>
              <a:ext cx="11056439" cy="1403126"/>
            </a:xfrm>
            <a:prstGeom prst="rect">
              <a:avLst/>
            </a:prstGeom>
            <a:grpFill/>
            <a:ln w="25400">
              <a:noFill/>
            </a:ln>
          </p:spPr>
          <p:txBody>
            <a:bodyPr vert="horz" lIns="0" tIns="34286" rIns="68572" bIns="34286" rtlCol="0" anchor="ctr">
              <a:normAutofit/>
            </a:bodyPr>
            <a:lstStyle>
              <a:lvl1pPr marL="0" indent="0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861" indent="-285716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2863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008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153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298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44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589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33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77516">
                <a:defRPr/>
              </a:pPr>
              <a:r>
                <a:rPr lang="en-GB" sz="1700" b="1" kern="0" dirty="0">
                  <a:solidFill>
                    <a:srgbClr val="03497C"/>
                  </a:solidFill>
                </a:rPr>
                <a:t>RCTs are the ‘gold standard’ in evidence-based medicine, but pragmatic (or ‘real-world’) studies provide vital practice-based evidence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1263" y="1662642"/>
              <a:ext cx="1094874" cy="10948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GB" sz="3600" kern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1</a:t>
              </a:r>
              <a:endParaRPr lang="en-GB" sz="1200" kern="0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6860" y="2285091"/>
            <a:ext cx="8292329" cy="1056996"/>
            <a:chOff x="342900" y="3024495"/>
            <a:chExt cx="11056439" cy="1409328"/>
          </a:xfrm>
        </p:grpSpPr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342900" y="3024495"/>
              <a:ext cx="11056439" cy="1409328"/>
            </a:xfrm>
            <a:prstGeom prst="rect">
              <a:avLst/>
            </a:prstGeom>
            <a:solidFill>
              <a:schemeClr val="bg2"/>
            </a:solidFill>
            <a:ln w="25400">
              <a:noFill/>
            </a:ln>
          </p:spPr>
          <p:txBody>
            <a:bodyPr vert="horz" lIns="0" tIns="34286" rIns="68572" bIns="34286" rtlCol="0" anchor="ctr">
              <a:noAutofit/>
            </a:bodyPr>
            <a:lstStyle>
              <a:lvl1pPr marL="0" indent="0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861" indent="-285716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2863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008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153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298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44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589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33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77516">
                <a:defRPr/>
              </a:pPr>
              <a:r>
                <a:rPr lang="en-GB" sz="1800" b="1" dirty="0">
                  <a:solidFill>
                    <a:srgbClr val="03497C"/>
                  </a:solidFill>
                </a:rPr>
                <a:t>Practice-based studies from the FDA, academic centres, and other NOAC manufacturers confirm the favourable safety profile of dabigatran vs warfarin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1263" y="3178621"/>
              <a:ext cx="1094874" cy="109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GB" sz="3600" kern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29" name="Text Placeholder 3"/>
          <p:cNvSpPr txBox="1">
            <a:spLocks/>
          </p:cNvSpPr>
          <p:nvPr/>
        </p:nvSpPr>
        <p:spPr>
          <a:xfrm>
            <a:off x="446860" y="3501416"/>
            <a:ext cx="8292329" cy="1056996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vert="horz" lIns="0" tIns="34286" rIns="68572" bIns="34286" rtlCol="0" anchor="ctr">
            <a:noAutofit/>
          </a:bodyPr>
          <a:lstStyle>
            <a:lvl1pPr marL="0" indent="0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861" indent="-285716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863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008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153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298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4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3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7516">
              <a:defRPr/>
            </a:pPr>
            <a:r>
              <a:rPr lang="en-GB" sz="1800" b="1" dirty="0">
                <a:solidFill>
                  <a:srgbClr val="03497C"/>
                </a:solidFill>
              </a:rPr>
              <a:t>Practice-based studies indicate that the safety profile of dabigatran is similar to </a:t>
            </a:r>
            <a:r>
              <a:rPr lang="en-GB" sz="1800" b="1" dirty="0" err="1">
                <a:solidFill>
                  <a:srgbClr val="03497C"/>
                </a:solidFill>
              </a:rPr>
              <a:t>apixaban</a:t>
            </a:r>
            <a:r>
              <a:rPr lang="en-GB" sz="1800" b="1" dirty="0">
                <a:solidFill>
                  <a:srgbClr val="03497C"/>
                </a:solidFill>
              </a:rPr>
              <a:t>, and more favourable than rivaroxaban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0630" y="3619514"/>
            <a:ext cx="821156" cy="82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GB" sz="3600" kern="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23528" y="4705775"/>
            <a:ext cx="8687122" cy="37861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>
              <a:spcBef>
                <a:spcPts val="200"/>
              </a:spcBef>
            </a:pPr>
            <a:r>
              <a:rPr lang="en-GB" altLang="en-US" dirty="0"/>
              <a:t>W, warfarin</a:t>
            </a:r>
            <a:br>
              <a:rPr lang="en-GB" altLang="en-US" dirty="0"/>
            </a:br>
            <a:r>
              <a:rPr lang="en-GB" altLang="en-US" b="1" dirty="0"/>
              <a:t>1. </a:t>
            </a:r>
            <a:r>
              <a:rPr lang="en-GB" altLang="en-US" dirty="0"/>
              <a:t>Connolly et al. N Engl J Med 2009;</a:t>
            </a:r>
            <a:r>
              <a:rPr lang="en-GB" altLang="en-US" b="1" dirty="0"/>
              <a:t> 2</a:t>
            </a:r>
            <a:r>
              <a:rPr lang="en-GB" b="1" dirty="0">
                <a:ea typeface="Geneva"/>
              </a:rPr>
              <a:t>. </a:t>
            </a:r>
            <a:r>
              <a:rPr lang="en-GB" dirty="0">
                <a:ea typeface="Geneva"/>
              </a:rPr>
              <a:t>Fox et al. Eur Heart J 2011;</a:t>
            </a:r>
            <a:r>
              <a:rPr lang="en-GB" b="1" dirty="0">
                <a:ea typeface="Geneva"/>
              </a:rPr>
              <a:t> 3</a:t>
            </a:r>
            <a:r>
              <a:rPr lang="en-GB" dirty="0">
                <a:ea typeface="Geneva"/>
              </a:rPr>
              <a:t>. </a:t>
            </a:r>
            <a:r>
              <a:rPr lang="da-DK" dirty="0"/>
              <a:t>Granger et al. N Engl J Med 2011; </a:t>
            </a:r>
            <a:br>
              <a:rPr lang="da-DK" dirty="0"/>
            </a:br>
            <a:r>
              <a:rPr lang="da-DK" b="1" dirty="0"/>
              <a:t>4. </a:t>
            </a:r>
            <a:r>
              <a:rPr lang="it-IT" altLang="en-US" dirty="0"/>
              <a:t>Giugliano et al. N Engl J Med 2013</a:t>
            </a:r>
            <a:endParaRPr lang="en-GB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40635"/>
            <a:ext cx="8478000" cy="54006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GB" sz="2500" dirty="0"/>
              <a:t>Four pivotal studies including over 71</a:t>
            </a:r>
            <a:r>
              <a:rPr lang="en-GB" sz="1200" dirty="0"/>
              <a:t> </a:t>
            </a:r>
            <a:r>
              <a:rPr lang="en-GB" sz="2500" dirty="0"/>
              <a:t>000 patients have compared NOACs with warfarin for stroke prevention in AF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08128105"/>
              </p:ext>
            </p:extLst>
          </p:nvPr>
        </p:nvGraphicFramePr>
        <p:xfrm>
          <a:off x="257742" y="958703"/>
          <a:ext cx="8543793" cy="220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0752" y="3093585"/>
            <a:ext cx="1492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    110 mg       W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BID          BID</a:t>
            </a:r>
            <a:endParaRPr lang="en-GB" sz="1200" b="1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2813" fontAlgn="base">
              <a:spcBef>
                <a:spcPts val="6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Dabigatran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RE-LY</a:t>
            </a:r>
            <a:r>
              <a:rPr lang="en-GB" sz="1200" baseline="300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5072" y="3086441"/>
            <a:ext cx="13761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mg       15 mg       W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OD           OD</a:t>
            </a:r>
            <a:endParaRPr lang="en-GB" sz="800" b="1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2813" fontAlgn="base">
              <a:spcBef>
                <a:spcPts val="6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Rivaroxaban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 AF</a:t>
            </a:r>
            <a:r>
              <a:rPr lang="en-GB" sz="1200" baseline="30000" dirty="0" smtClean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200" baseline="30000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7304" y="3086441"/>
            <a:ext cx="14766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5 mg     2.5 mg       W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       BID</a:t>
            </a:r>
            <a:endParaRPr lang="en-GB" sz="800" b="1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2813" fontAlgn="base">
              <a:spcBef>
                <a:spcPts val="6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Apixaban</a:t>
            </a:r>
          </a:p>
          <a:p>
            <a:pPr algn="ctr" defTabSz="912813" fontAlgn="base">
              <a:spcAft>
                <a:spcPct val="0"/>
              </a:spcAft>
            </a:pPr>
            <a:r>
              <a:rPr lang="en-GB" sz="12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ARISTOTLE</a:t>
            </a:r>
            <a:r>
              <a:rPr lang="en-GB" sz="1200" baseline="300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8914" y="3086441"/>
            <a:ext cx="26719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60 mg      30 mg     30 mg     15 mg       W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OD           OD         OD         OD</a:t>
            </a:r>
          </a:p>
          <a:p>
            <a:pPr algn="ctr" defTabSz="912813" fontAlgn="base">
              <a:spcBef>
                <a:spcPts val="6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Edoxaban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</a:t>
            </a:r>
            <a:r>
              <a:rPr lang="en-GB" sz="1200" dirty="0" smtClean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AF-TIMI 48</a:t>
            </a:r>
            <a:r>
              <a:rPr lang="en-GB" sz="1200" baseline="30000" dirty="0" smtClean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200" baseline="30000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866" y="2456182"/>
            <a:ext cx="417600" cy="9720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7960" y="2633131"/>
            <a:ext cx="417600" cy="838756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1667" y="37322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3497C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344" y="3896789"/>
            <a:ext cx="8211312" cy="612648"/>
          </a:xfrm>
          <a:prstGeom prst="rect">
            <a:avLst/>
          </a:prstGeom>
          <a:solidFill>
            <a:srgbClr val="DAECFC"/>
          </a:solidFill>
          <a:ln w="19050" cap="flat" cmpd="sng" algn="ctr">
            <a:noFill/>
            <a:prstDash val="solid"/>
          </a:ln>
          <a:effectLst/>
        </p:spPr>
        <p:txBody>
          <a:bodyPr lIns="55162" tIns="27579" rIns="55162" bIns="27579" rtlCol="0" anchor="ctr"/>
          <a:lstStyle/>
          <a:p>
            <a:pPr algn="ctr" defTabSz="5516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kern="0" dirty="0">
                <a:solidFill>
                  <a:srgbClr val="0251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of two independently studied dabigatran doses </a:t>
            </a:r>
            <a:br>
              <a:rPr lang="en-GB" sz="1400" b="1" kern="0" dirty="0">
                <a:solidFill>
                  <a:srgbClr val="0251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rgbClr val="0251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robust data for individualized dosing</a:t>
            </a:r>
            <a:endParaRPr lang="en-US" sz="1400" b="1" kern="0" dirty="0">
              <a:solidFill>
                <a:srgbClr val="0251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99321" y="1527754"/>
            <a:ext cx="417600" cy="189882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61190" y="1675239"/>
            <a:ext cx="417600" cy="179504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3528" y="4704982"/>
            <a:ext cx="8478000" cy="378619"/>
          </a:xfrm>
        </p:spPr>
        <p:txBody>
          <a:bodyPr/>
          <a:lstStyle/>
          <a:p>
            <a:r>
              <a:rPr lang="en-GB" dirty="0"/>
              <a:t>ICH, intracranial haemorrhage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1. </a:t>
            </a:r>
            <a:r>
              <a:rPr lang="en-GB" dirty="0"/>
              <a:t>Connolly et al. N Engl J Med 2010; </a:t>
            </a:r>
            <a:r>
              <a:rPr lang="en-GB" b="1" dirty="0"/>
              <a:t>2. </a:t>
            </a:r>
            <a:r>
              <a:rPr lang="en-GB" dirty="0"/>
              <a:t>Connolly et al. N Engl J Med 2014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35" y="238535"/>
            <a:ext cx="8685561" cy="54006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GB" sz="2500" dirty="0"/>
              <a:t>Dabigatran showed favourable safety and efficacy vs warfarin in the RE-LY</a:t>
            </a:r>
            <a:r>
              <a:rPr lang="en-GB" sz="2500" baseline="30000" dirty="0"/>
              <a:t>® </a:t>
            </a:r>
            <a:r>
              <a:rPr lang="en-GB" sz="2500" dirty="0"/>
              <a:t>trial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6195" y="1162901"/>
            <a:ext cx="8267214" cy="2959963"/>
            <a:chOff x="316195" y="1111625"/>
            <a:chExt cx="8267214" cy="2959963"/>
          </a:xfrm>
        </p:grpSpPr>
        <p:sp>
          <p:nvSpPr>
            <p:cNvPr id="21" name="Rectangle 20"/>
            <p:cNvSpPr/>
            <p:nvPr/>
          </p:nvSpPr>
          <p:spPr>
            <a:xfrm>
              <a:off x="2967275" y="1649289"/>
              <a:ext cx="5608192" cy="1080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3"/>
            <p:cNvSpPr txBox="1">
              <a:spLocks noChangeArrowheads="1"/>
            </p:cNvSpPr>
            <p:nvPr/>
          </p:nvSpPr>
          <p:spPr bwMode="auto">
            <a:xfrm>
              <a:off x="5174801" y="1145009"/>
              <a:ext cx="1233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400" b="1" dirty="0">
                  <a:solidFill>
                    <a:srgbClr val="03497C"/>
                  </a:solidFill>
                  <a:latin typeface="Arial" pitchFamily="34" charset="0"/>
                  <a:cs typeface="Arial" pitchFamily="34" charset="0"/>
                </a:rPr>
                <a:t>Major bleeding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263580" y="1742426"/>
              <a:ext cx="1019857" cy="900000"/>
            </a:xfrm>
            <a:prstGeom prst="rect">
              <a:avLst/>
            </a:prstGeom>
            <a:solidFill>
              <a:srgbClr val="00737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410911" y="1865127"/>
              <a:ext cx="723276" cy="301365"/>
              <a:chOff x="5733603" y="2077508"/>
              <a:chExt cx="723276" cy="401820"/>
            </a:xfrm>
          </p:grpSpPr>
          <p:sp>
            <p:nvSpPr>
              <p:cNvPr id="12" name="Isosceles Triangle 11"/>
              <p:cNvSpPr/>
              <p:nvPr/>
            </p:nvSpPr>
            <p:spPr bwMode="auto">
              <a:xfrm>
                <a:off x="6035555" y="2101426"/>
                <a:ext cx="100456" cy="81320"/>
              </a:xfrm>
              <a:prstGeom prst="triangl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cap="rnd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>
                <a:off x="5788136" y="2077508"/>
                <a:ext cx="602730" cy="0"/>
              </a:xfrm>
              <a:prstGeom prst="line">
                <a:avLst/>
              </a:prstGeom>
              <a:ln w="57150" cap="rnd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lowchart: Delay 13"/>
              <p:cNvSpPr/>
              <p:nvPr/>
            </p:nvSpPr>
            <p:spPr bwMode="auto">
              <a:xfrm rot="5400000">
                <a:off x="5813489" y="2312381"/>
                <a:ext cx="88974" cy="244919"/>
              </a:xfrm>
              <a:prstGeom prst="flowChartDelay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 flipV="1">
                <a:off x="5733603" y="2090902"/>
                <a:ext cx="122460" cy="299452"/>
              </a:xfrm>
              <a:prstGeom prst="lin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 bwMode="auto">
              <a:xfrm flipH="1" flipV="1">
                <a:off x="5856063" y="2090902"/>
                <a:ext cx="123417" cy="299452"/>
              </a:xfrm>
              <a:prstGeom prst="lin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lowchart: Delay 16"/>
              <p:cNvSpPr/>
              <p:nvPr/>
            </p:nvSpPr>
            <p:spPr bwMode="auto">
              <a:xfrm rot="5400000">
                <a:off x="6289933" y="2312381"/>
                <a:ext cx="88974" cy="244919"/>
              </a:xfrm>
              <a:prstGeom prst="flowChartDelay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6210047" y="2090902"/>
                <a:ext cx="122460" cy="299452"/>
              </a:xfrm>
              <a:prstGeom prst="lin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 bwMode="auto">
              <a:xfrm flipH="1" flipV="1">
                <a:off x="6332507" y="2090902"/>
                <a:ext cx="122460" cy="299452"/>
              </a:xfrm>
              <a:prstGeom prst="lin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 bwMode="auto">
            <a:xfrm>
              <a:off x="5263598" y="2195909"/>
              <a:ext cx="1005507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b="1" dirty="0">
                  <a:solidFill>
                    <a:srgbClr val="B5CBD9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similar </a:t>
              </a:r>
            </a:p>
          </p:txBody>
        </p:sp>
        <p:sp>
          <p:nvSpPr>
            <p:cNvPr id="24" name="TextBox 72"/>
            <p:cNvSpPr txBox="1">
              <a:spLocks noChangeArrowheads="1"/>
            </p:cNvSpPr>
            <p:nvPr/>
          </p:nvSpPr>
          <p:spPr bwMode="auto">
            <a:xfrm>
              <a:off x="6353067" y="1342014"/>
              <a:ext cx="1068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400" b="1" dirty="0">
                  <a:solidFill>
                    <a:srgbClr val="03497C"/>
                  </a:solidFill>
                  <a:latin typeface="Arial" pitchFamily="34" charset="0"/>
                  <a:cs typeface="Arial" pitchFamily="34" charset="0"/>
                </a:rPr>
                <a:t>ICH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356568" y="1742929"/>
              <a:ext cx="1020814" cy="900000"/>
            </a:xfrm>
            <a:prstGeom prst="rect">
              <a:avLst/>
            </a:prstGeom>
            <a:solidFill>
              <a:srgbClr val="00737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 rot="5400000">
              <a:off x="6769403" y="1642558"/>
              <a:ext cx="482183" cy="733800"/>
            </a:xfrm>
            <a:prstGeom prst="rightArrow">
              <a:avLst>
                <a:gd name="adj1" fmla="val 66774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6653408" y="2195909"/>
              <a:ext cx="76815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B5CBD9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59% </a:t>
              </a:r>
            </a:p>
          </p:txBody>
        </p:sp>
        <p:sp>
          <p:nvSpPr>
            <p:cNvPr id="66" name="TextBox 63"/>
            <p:cNvSpPr txBox="1">
              <a:spLocks noChangeArrowheads="1"/>
            </p:cNvSpPr>
            <p:nvPr/>
          </p:nvSpPr>
          <p:spPr bwMode="auto">
            <a:xfrm>
              <a:off x="3001993" y="1309887"/>
              <a:ext cx="10847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400" b="1" dirty="0">
                  <a:solidFill>
                    <a:srgbClr val="03497C"/>
                  </a:solidFill>
                  <a:latin typeface="Arial" pitchFamily="34" charset="0"/>
                  <a:cs typeface="Arial" pitchFamily="34" charset="0"/>
                </a:rPr>
                <a:t>Stroke/SE</a:t>
              </a:r>
              <a:endParaRPr lang="en-GB" altLang="en-US" sz="1600" b="1" dirty="0">
                <a:solidFill>
                  <a:srgbClr val="03497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3031818" y="1742426"/>
              <a:ext cx="1020815" cy="900000"/>
            </a:xfrm>
            <a:prstGeom prst="rect">
              <a:avLst/>
            </a:prstGeom>
            <a:solidFill>
              <a:srgbClr val="00737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4" name="Right Arrow 83"/>
            <p:cNvSpPr/>
            <p:nvPr/>
          </p:nvSpPr>
          <p:spPr bwMode="auto">
            <a:xfrm rot="5400000">
              <a:off x="3440984" y="1641802"/>
              <a:ext cx="482185" cy="733800"/>
            </a:xfrm>
            <a:prstGeom prst="rightArrow">
              <a:avLst>
                <a:gd name="adj1" fmla="val 66774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3300975" y="2195909"/>
              <a:ext cx="76815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B5CBD9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35% </a:t>
              </a:r>
            </a:p>
          </p:txBody>
        </p:sp>
        <p:sp>
          <p:nvSpPr>
            <p:cNvPr id="34" name="TextBox 97"/>
            <p:cNvSpPr txBox="1">
              <a:spLocks noChangeArrowheads="1"/>
            </p:cNvSpPr>
            <p:nvPr/>
          </p:nvSpPr>
          <p:spPr bwMode="auto">
            <a:xfrm>
              <a:off x="4141352" y="1145918"/>
              <a:ext cx="10753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400" b="1" dirty="0">
                  <a:solidFill>
                    <a:srgbClr val="03497C"/>
                  </a:solidFill>
                  <a:latin typeface="Arial" pitchFamily="34" charset="0"/>
                  <a:cs typeface="Arial" pitchFamily="34" charset="0"/>
                </a:rPr>
                <a:t>Vascular mortality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155617" y="1748951"/>
              <a:ext cx="1020817" cy="900000"/>
            </a:xfrm>
            <a:prstGeom prst="rect">
              <a:avLst/>
            </a:prstGeom>
            <a:solidFill>
              <a:srgbClr val="00737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46" name="Right Arrow 45"/>
            <p:cNvSpPr/>
            <p:nvPr/>
          </p:nvSpPr>
          <p:spPr bwMode="auto">
            <a:xfrm rot="5400000">
              <a:off x="4469604" y="1645450"/>
              <a:ext cx="482186" cy="733801"/>
            </a:xfrm>
            <a:prstGeom prst="rightArrow">
              <a:avLst>
                <a:gd name="adj1" fmla="val 66774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4344551" y="2195909"/>
              <a:ext cx="76815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B5CBD9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15% </a:t>
              </a:r>
            </a:p>
          </p:txBody>
        </p:sp>
        <p:sp>
          <p:nvSpPr>
            <p:cNvPr id="44" name="TextBox 63"/>
            <p:cNvSpPr txBox="1">
              <a:spLocks noChangeArrowheads="1"/>
            </p:cNvSpPr>
            <p:nvPr/>
          </p:nvSpPr>
          <p:spPr bwMode="auto">
            <a:xfrm>
              <a:off x="7350305" y="1111625"/>
              <a:ext cx="1233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GB" altLang="en-US" sz="1400" b="1" dirty="0">
                  <a:solidFill>
                    <a:srgbClr val="03497C"/>
                  </a:solidFill>
                  <a:latin typeface="Arial" pitchFamily="34" charset="0"/>
                  <a:cs typeface="Arial" pitchFamily="34" charset="0"/>
                </a:rPr>
                <a:t>Major GI bleeding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474977" y="1736030"/>
              <a:ext cx="1019857" cy="900000"/>
            </a:xfrm>
            <a:prstGeom prst="rect">
              <a:avLst/>
            </a:prstGeom>
            <a:solidFill>
              <a:srgbClr val="00737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7704730" y="1768330"/>
              <a:ext cx="7494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B5CBD9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48%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6195" y="1923074"/>
              <a:ext cx="2612612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600" b="1" dirty="0">
                  <a:solidFill>
                    <a:srgbClr val="0073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patients receiving dabigatran 150 mg BID</a:t>
              </a:r>
              <a:r>
                <a:rPr lang="en-GB" sz="1600" b="1" baseline="30000" dirty="0">
                  <a:solidFill>
                    <a:srgbClr val="0073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</a:t>
              </a:r>
              <a:endParaRPr lang="en-GB" sz="1600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6481" y="3268728"/>
              <a:ext cx="265772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600" b="1" dirty="0">
                  <a:solidFill>
                    <a:srgbClr val="0084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patients receiving dabigatran 110 mg BID</a:t>
              </a:r>
              <a:r>
                <a:rPr lang="en-GB" sz="1600" b="1" baseline="30000" dirty="0">
                  <a:solidFill>
                    <a:srgbClr val="0084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</a:t>
              </a:r>
              <a:endParaRPr lang="en-GB" sz="1600" b="1" dirty="0">
                <a:solidFill>
                  <a:srgbClr val="0084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976049" y="2919588"/>
              <a:ext cx="5599427" cy="115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5280825" y="3022720"/>
              <a:ext cx="1019857" cy="900000"/>
            </a:xfrm>
            <a:prstGeom prst="rect">
              <a:avLst/>
            </a:prstGeom>
            <a:solidFill>
              <a:schemeClr val="tx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373808" y="3023223"/>
              <a:ext cx="1020815" cy="900000"/>
            </a:xfrm>
            <a:prstGeom prst="rect">
              <a:avLst/>
            </a:prstGeom>
            <a:solidFill>
              <a:schemeClr val="tx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8" name="Right Arrow 97"/>
            <p:cNvSpPr/>
            <p:nvPr/>
          </p:nvSpPr>
          <p:spPr bwMode="auto">
            <a:xfrm rot="5400000">
              <a:off x="6786648" y="2919927"/>
              <a:ext cx="482183" cy="733800"/>
            </a:xfrm>
            <a:prstGeom prst="rightArrow">
              <a:avLst>
                <a:gd name="adj1" fmla="val 66774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6670653" y="3501507"/>
              <a:ext cx="76815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B5CBD9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70% </a:t>
              </a: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049037" y="3022721"/>
              <a:ext cx="1020815" cy="900000"/>
            </a:xfrm>
            <a:prstGeom prst="rect">
              <a:avLst/>
            </a:prstGeom>
            <a:solidFill>
              <a:schemeClr val="tx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4172850" y="3029245"/>
              <a:ext cx="1020815" cy="900000"/>
            </a:xfrm>
            <a:prstGeom prst="rect">
              <a:avLst/>
            </a:prstGeom>
            <a:solidFill>
              <a:schemeClr val="tx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470930" y="3013179"/>
              <a:ext cx="1019857" cy="900000"/>
            </a:xfrm>
            <a:prstGeom prst="rect">
              <a:avLst/>
            </a:prstGeom>
            <a:solidFill>
              <a:schemeClr val="tx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0000"/>
                </a:solidFill>
              </a:endParaRPr>
            </a:p>
          </p:txBody>
        </p:sp>
        <p:grpSp>
          <p:nvGrpSpPr>
            <p:cNvPr id="72" name="Group 22"/>
            <p:cNvGrpSpPr>
              <a:grpSpLocks/>
            </p:cNvGrpSpPr>
            <p:nvPr/>
          </p:nvGrpSpPr>
          <p:grpSpPr bwMode="auto">
            <a:xfrm>
              <a:off x="7609777" y="3135880"/>
              <a:ext cx="723276" cy="301366"/>
              <a:chOff x="3934030" y="1770168"/>
              <a:chExt cx="1297678" cy="712764"/>
            </a:xfrm>
            <a:solidFill>
              <a:schemeClr val="bg1"/>
            </a:solidFill>
          </p:grpSpPr>
          <p:sp>
            <p:nvSpPr>
              <p:cNvPr id="74" name="Isosceles Triangle 73"/>
              <p:cNvSpPr/>
              <p:nvPr/>
            </p:nvSpPr>
            <p:spPr>
              <a:xfrm>
                <a:off x="4475782" y="1812595"/>
                <a:ext cx="180234" cy="144249"/>
              </a:xfrm>
              <a:prstGeom prst="triangle">
                <a:avLst/>
              </a:prstGeom>
              <a:grpFill/>
              <a:ln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4031872" y="1770168"/>
                <a:ext cx="1081399" cy="0"/>
              </a:xfrm>
              <a:prstGeom prst="line">
                <a:avLst/>
              </a:prstGeom>
              <a:grpFill/>
              <a:ln w="571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Flowchart: Delay 75"/>
              <p:cNvSpPr/>
              <p:nvPr/>
            </p:nvSpPr>
            <p:spPr>
              <a:xfrm rot="5400000">
                <a:off x="4078263" y="2184306"/>
                <a:ext cx="157826" cy="439425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V="1">
                <a:off x="3934030" y="1793927"/>
                <a:ext cx="219713" cy="531179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 flipV="1">
                <a:off x="4153743" y="1793927"/>
                <a:ext cx="221430" cy="531179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lowchart: Delay 78"/>
              <p:cNvSpPr/>
              <p:nvPr/>
            </p:nvSpPr>
            <p:spPr>
              <a:xfrm rot="5400000">
                <a:off x="4933083" y="2184306"/>
                <a:ext cx="157826" cy="439425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flipV="1">
                <a:off x="4788850" y="1793927"/>
                <a:ext cx="219713" cy="531179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5008563" y="1793927"/>
                <a:ext cx="219713" cy="531179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 bwMode="auto">
            <a:xfrm>
              <a:off x="7504796" y="3501507"/>
              <a:ext cx="1005507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similar </a:t>
              </a:r>
            </a:p>
          </p:txBody>
        </p:sp>
        <p:sp>
          <p:nvSpPr>
            <p:cNvPr id="117" name="Right Arrow 116"/>
            <p:cNvSpPr/>
            <p:nvPr/>
          </p:nvSpPr>
          <p:spPr bwMode="auto">
            <a:xfrm rot="16200000" flipV="1">
              <a:off x="7850584" y="2009810"/>
              <a:ext cx="482186" cy="733800"/>
            </a:xfrm>
            <a:prstGeom prst="rightArrow">
              <a:avLst>
                <a:gd name="adj1" fmla="val 66774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8" name="Group 22"/>
            <p:cNvGrpSpPr>
              <a:grpSpLocks/>
            </p:cNvGrpSpPr>
            <p:nvPr/>
          </p:nvGrpSpPr>
          <p:grpSpPr bwMode="auto">
            <a:xfrm>
              <a:off x="3231848" y="3138699"/>
              <a:ext cx="723276" cy="301365"/>
              <a:chOff x="3934030" y="1770168"/>
              <a:chExt cx="1297678" cy="712764"/>
            </a:xfrm>
            <a:solidFill>
              <a:schemeClr val="bg1"/>
            </a:solidFill>
          </p:grpSpPr>
          <p:sp>
            <p:nvSpPr>
              <p:cNvPr id="119" name="Isosceles Triangle 118"/>
              <p:cNvSpPr/>
              <p:nvPr/>
            </p:nvSpPr>
            <p:spPr>
              <a:xfrm>
                <a:off x="4475782" y="1812595"/>
                <a:ext cx="180234" cy="144249"/>
              </a:xfrm>
              <a:prstGeom prst="triangle">
                <a:avLst/>
              </a:prstGeom>
              <a:grpFill/>
              <a:ln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>
                <a:off x="4031872" y="1770168"/>
                <a:ext cx="1081399" cy="0"/>
              </a:xfrm>
              <a:prstGeom prst="line">
                <a:avLst/>
              </a:prstGeom>
              <a:grpFill/>
              <a:ln w="571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Flowchart: Delay 122"/>
              <p:cNvSpPr/>
              <p:nvPr/>
            </p:nvSpPr>
            <p:spPr>
              <a:xfrm rot="5400000">
                <a:off x="4078263" y="2184306"/>
                <a:ext cx="157826" cy="439425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 flipV="1">
                <a:off x="3934030" y="1793927"/>
                <a:ext cx="219713" cy="531179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 flipV="1">
                <a:off x="4153743" y="1793927"/>
                <a:ext cx="221430" cy="531179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Flowchart: Delay 125"/>
              <p:cNvSpPr/>
              <p:nvPr/>
            </p:nvSpPr>
            <p:spPr>
              <a:xfrm rot="5400000">
                <a:off x="4933083" y="2184306"/>
                <a:ext cx="157826" cy="439425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flipV="1">
                <a:off x="4788850" y="1793927"/>
                <a:ext cx="219713" cy="531179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 flipV="1">
                <a:off x="5008563" y="1793927"/>
                <a:ext cx="219713" cy="531179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 bwMode="auto">
            <a:xfrm>
              <a:off x="3084530" y="3501507"/>
              <a:ext cx="1005507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b="1" dirty="0">
                  <a:solidFill>
                    <a:srgbClr val="B5CBD9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similar </a:t>
              </a:r>
            </a:p>
          </p:txBody>
        </p:sp>
        <p:sp>
          <p:nvSpPr>
            <p:cNvPr id="130" name="Right Arrow 129"/>
            <p:cNvSpPr/>
            <p:nvPr/>
          </p:nvSpPr>
          <p:spPr bwMode="auto">
            <a:xfrm rot="5400000">
              <a:off x="5630928" y="2925446"/>
              <a:ext cx="482186" cy="733800"/>
            </a:xfrm>
            <a:prstGeom prst="rightArrow">
              <a:avLst>
                <a:gd name="adj1" fmla="val 66774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TextBox 130"/>
            <p:cNvSpPr txBox="1"/>
            <p:nvPr/>
          </p:nvSpPr>
          <p:spPr bwMode="auto">
            <a:xfrm>
              <a:off x="5505875" y="3501507"/>
              <a:ext cx="76815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B5CBD9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20% </a:t>
              </a:r>
            </a:p>
          </p:txBody>
        </p:sp>
        <p:grpSp>
          <p:nvGrpSpPr>
            <p:cNvPr id="132" name="Group 22"/>
            <p:cNvGrpSpPr>
              <a:grpSpLocks/>
            </p:cNvGrpSpPr>
            <p:nvPr/>
          </p:nvGrpSpPr>
          <p:grpSpPr bwMode="auto">
            <a:xfrm>
              <a:off x="4370343" y="3131980"/>
              <a:ext cx="723276" cy="301365"/>
              <a:chOff x="3934030" y="1770168"/>
              <a:chExt cx="1297678" cy="712764"/>
            </a:xfrm>
            <a:solidFill>
              <a:schemeClr val="bg1"/>
            </a:solidFill>
          </p:grpSpPr>
          <p:sp>
            <p:nvSpPr>
              <p:cNvPr id="133" name="Isosceles Triangle 132"/>
              <p:cNvSpPr/>
              <p:nvPr/>
            </p:nvSpPr>
            <p:spPr>
              <a:xfrm>
                <a:off x="4475782" y="1812595"/>
                <a:ext cx="180234" cy="144249"/>
              </a:xfrm>
              <a:prstGeom prst="triangle">
                <a:avLst/>
              </a:prstGeom>
              <a:grpFill/>
              <a:ln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4031872" y="1770168"/>
                <a:ext cx="1081399" cy="0"/>
              </a:xfrm>
              <a:prstGeom prst="line">
                <a:avLst/>
              </a:prstGeom>
              <a:grpFill/>
              <a:ln w="571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Flowchart: Delay 134"/>
              <p:cNvSpPr/>
              <p:nvPr/>
            </p:nvSpPr>
            <p:spPr>
              <a:xfrm rot="5400000">
                <a:off x="4078263" y="2184306"/>
                <a:ext cx="157826" cy="439425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 flipV="1">
                <a:off x="3934030" y="1793927"/>
                <a:ext cx="219713" cy="531179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 flipV="1">
                <a:off x="4153743" y="1793927"/>
                <a:ext cx="221430" cy="531179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Flowchart: Delay 137"/>
              <p:cNvSpPr/>
              <p:nvPr/>
            </p:nvSpPr>
            <p:spPr>
              <a:xfrm rot="5400000">
                <a:off x="4933083" y="2184306"/>
                <a:ext cx="157826" cy="439425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9" name="Straight Connector 138"/>
              <p:cNvCxnSpPr/>
              <p:nvPr/>
            </p:nvCxnSpPr>
            <p:spPr>
              <a:xfrm flipV="1">
                <a:off x="4788850" y="1793927"/>
                <a:ext cx="219713" cy="531179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5008563" y="1793927"/>
                <a:ext cx="219713" cy="531179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TextBox 140"/>
            <p:cNvSpPr txBox="1"/>
            <p:nvPr/>
          </p:nvSpPr>
          <p:spPr bwMode="auto">
            <a:xfrm>
              <a:off x="4223017" y="3501507"/>
              <a:ext cx="1005507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b="1" dirty="0">
                  <a:solidFill>
                    <a:srgbClr val="B5CBD9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similar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62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23528" y="239205"/>
            <a:ext cx="8808586" cy="54006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GB" sz="2500" dirty="0"/>
              <a:t>What if, in RE-LY</a:t>
            </a:r>
            <a:r>
              <a:rPr lang="en-GB" baseline="30000" dirty="0"/>
              <a:t>®</a:t>
            </a:r>
            <a:r>
              <a:rPr lang="en-GB" sz="2500" dirty="0"/>
              <a:t>, dabigatran had been given according</a:t>
            </a:r>
            <a:br>
              <a:rPr lang="en-GB" sz="2500" dirty="0"/>
            </a:br>
            <a:r>
              <a:rPr lang="en-GB" sz="2500" dirty="0"/>
              <a:t>to the EU label?</a:t>
            </a:r>
            <a:endParaRPr lang="en-US" sz="2500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233992" y="4621438"/>
            <a:ext cx="86354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lvl="1"/>
            <a:r>
              <a:rPr lang="en-GB" sz="1200" dirty="0">
                <a:solidFill>
                  <a:srgbClr val="03497C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*D110 recommended for </a:t>
            </a:r>
            <a:r>
              <a:rPr lang="en-GB" sz="120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≥80 years </a:t>
            </a:r>
            <a:r>
              <a:rPr lang="en-GB" sz="1200" i="1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20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HAS-BLED ≥3 </a:t>
            </a:r>
            <a:r>
              <a:rPr lang="en-GB" sz="1200" i="1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20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verapamil;</a:t>
            </a:r>
            <a:r>
              <a:rPr lang="en-GB" sz="1200" baseline="3000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3497C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D150 recommended for </a:t>
            </a:r>
            <a:r>
              <a:rPr lang="en-GB" sz="120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&lt;80 years </a:t>
            </a:r>
            <a:r>
              <a:rPr lang="en-GB" sz="1200" i="1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HAS-BLED &lt;3</a:t>
            </a:r>
          </a:p>
          <a:p>
            <a:pPr marL="0" lvl="1"/>
            <a:r>
              <a:rPr lang="en-GB" sz="120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D110, dabigatran 110 mg BID; D150, dabigatran 150 mg BID. Lip et al. Thromb Haemost 2014</a:t>
            </a:r>
          </a:p>
        </p:txBody>
      </p:sp>
      <p:sp>
        <p:nvSpPr>
          <p:cNvPr id="2" name="Rectangle 1"/>
          <p:cNvSpPr/>
          <p:nvPr/>
        </p:nvSpPr>
        <p:spPr>
          <a:xfrm>
            <a:off x="340081" y="888321"/>
            <a:ext cx="2700000" cy="37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RE-LY</a:t>
            </a:r>
            <a:r>
              <a:rPr lang="en-GB" sz="1400" b="1" baseline="300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GB" sz="14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8173383" y="889373"/>
            <a:ext cx="540000" cy="950400"/>
            <a:chOff x="6737049" y="1569097"/>
            <a:chExt cx="621749" cy="1116000"/>
          </a:xfrm>
        </p:grpSpPr>
        <p:sp>
          <p:nvSpPr>
            <p:cNvPr id="58" name="Rounded Rectangle 11"/>
            <p:cNvSpPr>
              <a:spLocks noChangeAspect="1"/>
            </p:cNvSpPr>
            <p:nvPr/>
          </p:nvSpPr>
          <p:spPr>
            <a:xfrm>
              <a:off x="6737049" y="1569097"/>
              <a:ext cx="621749" cy="1116000"/>
            </a:xfrm>
            <a:custGeom>
              <a:avLst/>
              <a:gdLst/>
              <a:ahLst/>
              <a:cxnLst/>
              <a:rect l="l" t="t" r="r" b="b"/>
              <a:pathLst>
                <a:path w="1556792" h="2794354">
                  <a:moveTo>
                    <a:pt x="785723" y="0"/>
                  </a:moveTo>
                  <a:cubicBezTo>
                    <a:pt x="984546" y="0"/>
                    <a:pt x="1145723" y="161177"/>
                    <a:pt x="1145723" y="360000"/>
                  </a:cubicBezTo>
                  <a:cubicBezTo>
                    <a:pt x="1145723" y="522687"/>
                    <a:pt x="1037810" y="660168"/>
                    <a:pt x="889157" y="703100"/>
                  </a:cubicBezTo>
                  <a:lnTo>
                    <a:pt x="1051810" y="703100"/>
                  </a:lnTo>
                  <a:cubicBezTo>
                    <a:pt x="1073552" y="703100"/>
                    <a:pt x="1094039" y="708476"/>
                    <a:pt x="1111237" y="719439"/>
                  </a:cubicBezTo>
                  <a:cubicBezTo>
                    <a:pt x="1157225" y="733316"/>
                    <a:pt x="1196869" y="766309"/>
                    <a:pt x="1218860" y="813224"/>
                  </a:cubicBezTo>
                  <a:lnTo>
                    <a:pt x="1539733" y="1497751"/>
                  </a:lnTo>
                  <a:cubicBezTo>
                    <a:pt x="1581926" y="1587764"/>
                    <a:pt x="1543161" y="1694939"/>
                    <a:pt x="1453148" y="1737132"/>
                  </a:cubicBezTo>
                  <a:cubicBezTo>
                    <a:pt x="1363136" y="1779325"/>
                    <a:pt x="1255961" y="1740560"/>
                    <a:pt x="1213768" y="1650548"/>
                  </a:cubicBezTo>
                  <a:lnTo>
                    <a:pt x="1180868" y="1580362"/>
                  </a:lnTo>
                  <a:lnTo>
                    <a:pt x="1180868" y="1753052"/>
                  </a:lnTo>
                  <a:lnTo>
                    <a:pt x="1180868" y="1767842"/>
                  </a:lnTo>
                  <a:lnTo>
                    <a:pt x="1180868" y="2614354"/>
                  </a:lnTo>
                  <a:cubicBezTo>
                    <a:pt x="1180868" y="2713765"/>
                    <a:pt x="1100279" y="2794354"/>
                    <a:pt x="1000868" y="2794354"/>
                  </a:cubicBezTo>
                  <a:cubicBezTo>
                    <a:pt x="901457" y="2794354"/>
                    <a:pt x="820868" y="2713765"/>
                    <a:pt x="820868" y="2614354"/>
                  </a:cubicBezTo>
                  <a:lnTo>
                    <a:pt x="820868" y="1896900"/>
                  </a:lnTo>
                  <a:lnTo>
                    <a:pt x="766536" y="1896900"/>
                  </a:lnTo>
                  <a:lnTo>
                    <a:pt x="766536" y="2608003"/>
                  </a:lnTo>
                  <a:cubicBezTo>
                    <a:pt x="766536" y="2707414"/>
                    <a:pt x="685947" y="2788003"/>
                    <a:pt x="586536" y="2788003"/>
                  </a:cubicBezTo>
                  <a:cubicBezTo>
                    <a:pt x="487125" y="2788003"/>
                    <a:pt x="406536" y="2707414"/>
                    <a:pt x="406536" y="2608003"/>
                  </a:cubicBezTo>
                  <a:lnTo>
                    <a:pt x="406536" y="1767842"/>
                  </a:lnTo>
                  <a:lnTo>
                    <a:pt x="406536" y="1746701"/>
                  </a:lnTo>
                  <a:lnTo>
                    <a:pt x="406536" y="1515057"/>
                  </a:lnTo>
                  <a:lnTo>
                    <a:pt x="343024" y="1650548"/>
                  </a:lnTo>
                  <a:cubicBezTo>
                    <a:pt x="300831" y="1740560"/>
                    <a:pt x="193656" y="1779325"/>
                    <a:pt x="103644" y="1737132"/>
                  </a:cubicBezTo>
                  <a:cubicBezTo>
                    <a:pt x="13631" y="1694939"/>
                    <a:pt x="-25134" y="1587764"/>
                    <a:pt x="17059" y="1497751"/>
                  </a:cubicBezTo>
                  <a:lnTo>
                    <a:pt x="337932" y="813224"/>
                  </a:lnTo>
                  <a:cubicBezTo>
                    <a:pt x="366192" y="752937"/>
                    <a:pt x="423602" y="715638"/>
                    <a:pt x="485735" y="713166"/>
                  </a:cubicBezTo>
                  <a:cubicBezTo>
                    <a:pt x="501053" y="706658"/>
                    <a:pt x="517908" y="703100"/>
                    <a:pt x="535594" y="703100"/>
                  </a:cubicBezTo>
                  <a:lnTo>
                    <a:pt x="682289" y="703100"/>
                  </a:lnTo>
                  <a:cubicBezTo>
                    <a:pt x="533636" y="660168"/>
                    <a:pt x="425723" y="522687"/>
                    <a:pt x="425723" y="360000"/>
                  </a:cubicBezTo>
                  <a:cubicBezTo>
                    <a:pt x="425723" y="161177"/>
                    <a:pt x="586900" y="0"/>
                    <a:pt x="785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F538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86706" y="1914752"/>
              <a:ext cx="380579" cy="325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38503" y="848234"/>
            <a:ext cx="558485" cy="950400"/>
            <a:chOff x="6639954" y="1495425"/>
            <a:chExt cx="643032" cy="1116000"/>
          </a:xfrm>
        </p:grpSpPr>
        <p:sp>
          <p:nvSpPr>
            <p:cNvPr id="55" name="Rounded Rectangle 11"/>
            <p:cNvSpPr>
              <a:spLocks noChangeAspect="1"/>
            </p:cNvSpPr>
            <p:nvPr/>
          </p:nvSpPr>
          <p:spPr>
            <a:xfrm>
              <a:off x="6639954" y="1495425"/>
              <a:ext cx="621749" cy="1116000"/>
            </a:xfrm>
            <a:custGeom>
              <a:avLst/>
              <a:gdLst/>
              <a:ahLst/>
              <a:cxnLst/>
              <a:rect l="l" t="t" r="r" b="b"/>
              <a:pathLst>
                <a:path w="1556792" h="2794354">
                  <a:moveTo>
                    <a:pt x="785723" y="0"/>
                  </a:moveTo>
                  <a:cubicBezTo>
                    <a:pt x="984546" y="0"/>
                    <a:pt x="1145723" y="161177"/>
                    <a:pt x="1145723" y="360000"/>
                  </a:cubicBezTo>
                  <a:cubicBezTo>
                    <a:pt x="1145723" y="522687"/>
                    <a:pt x="1037810" y="660168"/>
                    <a:pt x="889157" y="703100"/>
                  </a:cubicBezTo>
                  <a:lnTo>
                    <a:pt x="1051810" y="703100"/>
                  </a:lnTo>
                  <a:cubicBezTo>
                    <a:pt x="1073552" y="703100"/>
                    <a:pt x="1094039" y="708476"/>
                    <a:pt x="1111237" y="719439"/>
                  </a:cubicBezTo>
                  <a:cubicBezTo>
                    <a:pt x="1157225" y="733316"/>
                    <a:pt x="1196869" y="766309"/>
                    <a:pt x="1218860" y="813224"/>
                  </a:cubicBezTo>
                  <a:lnTo>
                    <a:pt x="1539733" y="1497751"/>
                  </a:lnTo>
                  <a:cubicBezTo>
                    <a:pt x="1581926" y="1587764"/>
                    <a:pt x="1543161" y="1694939"/>
                    <a:pt x="1453148" y="1737132"/>
                  </a:cubicBezTo>
                  <a:cubicBezTo>
                    <a:pt x="1363136" y="1779325"/>
                    <a:pt x="1255961" y="1740560"/>
                    <a:pt x="1213768" y="1650548"/>
                  </a:cubicBezTo>
                  <a:lnTo>
                    <a:pt x="1180868" y="1580362"/>
                  </a:lnTo>
                  <a:lnTo>
                    <a:pt x="1180868" y="1753052"/>
                  </a:lnTo>
                  <a:lnTo>
                    <a:pt x="1180868" y="1767842"/>
                  </a:lnTo>
                  <a:lnTo>
                    <a:pt x="1180868" y="2614354"/>
                  </a:lnTo>
                  <a:cubicBezTo>
                    <a:pt x="1180868" y="2713765"/>
                    <a:pt x="1100279" y="2794354"/>
                    <a:pt x="1000868" y="2794354"/>
                  </a:cubicBezTo>
                  <a:cubicBezTo>
                    <a:pt x="901457" y="2794354"/>
                    <a:pt x="820868" y="2713765"/>
                    <a:pt x="820868" y="2614354"/>
                  </a:cubicBezTo>
                  <a:lnTo>
                    <a:pt x="820868" y="1896900"/>
                  </a:lnTo>
                  <a:lnTo>
                    <a:pt x="766536" y="1896900"/>
                  </a:lnTo>
                  <a:lnTo>
                    <a:pt x="766536" y="2608003"/>
                  </a:lnTo>
                  <a:cubicBezTo>
                    <a:pt x="766536" y="2707414"/>
                    <a:pt x="685947" y="2788003"/>
                    <a:pt x="586536" y="2788003"/>
                  </a:cubicBezTo>
                  <a:cubicBezTo>
                    <a:pt x="487125" y="2788003"/>
                    <a:pt x="406536" y="2707414"/>
                    <a:pt x="406536" y="2608003"/>
                  </a:cubicBezTo>
                  <a:lnTo>
                    <a:pt x="406536" y="1767842"/>
                  </a:lnTo>
                  <a:lnTo>
                    <a:pt x="406536" y="1746701"/>
                  </a:lnTo>
                  <a:lnTo>
                    <a:pt x="406536" y="1515057"/>
                  </a:lnTo>
                  <a:lnTo>
                    <a:pt x="343024" y="1650548"/>
                  </a:lnTo>
                  <a:cubicBezTo>
                    <a:pt x="300831" y="1740560"/>
                    <a:pt x="193656" y="1779325"/>
                    <a:pt x="103644" y="1737132"/>
                  </a:cubicBezTo>
                  <a:cubicBezTo>
                    <a:pt x="13631" y="1694939"/>
                    <a:pt x="-25134" y="1587764"/>
                    <a:pt x="17059" y="1497751"/>
                  </a:cubicBezTo>
                  <a:lnTo>
                    <a:pt x="337932" y="813224"/>
                  </a:lnTo>
                  <a:cubicBezTo>
                    <a:pt x="366192" y="752937"/>
                    <a:pt x="423602" y="715638"/>
                    <a:pt x="485735" y="713166"/>
                  </a:cubicBezTo>
                  <a:cubicBezTo>
                    <a:pt x="501053" y="706658"/>
                    <a:pt x="517908" y="703100"/>
                    <a:pt x="535594" y="703100"/>
                  </a:cubicBezTo>
                  <a:lnTo>
                    <a:pt x="682289" y="703100"/>
                  </a:lnTo>
                  <a:cubicBezTo>
                    <a:pt x="533636" y="660168"/>
                    <a:pt x="425723" y="522687"/>
                    <a:pt x="425723" y="360000"/>
                  </a:cubicBezTo>
                  <a:cubicBezTo>
                    <a:pt x="425723" y="161177"/>
                    <a:pt x="586900" y="0"/>
                    <a:pt x="7857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F538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59295" y="1841080"/>
              <a:ext cx="623691" cy="325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D110</a:t>
              </a:r>
            </a:p>
          </p:txBody>
        </p:sp>
      </p:grpSp>
      <p:sp>
        <p:nvSpPr>
          <p:cNvPr id="41" name="Rounded Rectangle 11"/>
          <p:cNvSpPr>
            <a:spLocks/>
          </p:cNvSpPr>
          <p:nvPr/>
        </p:nvSpPr>
        <p:spPr>
          <a:xfrm>
            <a:off x="3984563" y="848103"/>
            <a:ext cx="540000" cy="9504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34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8481" y="1114254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D150</a:t>
            </a:r>
          </a:p>
        </p:txBody>
      </p:sp>
      <p:grpSp>
        <p:nvGrpSpPr>
          <p:cNvPr id="15360" name="Group 15359"/>
          <p:cNvGrpSpPr/>
          <p:nvPr/>
        </p:nvGrpSpPr>
        <p:grpSpPr>
          <a:xfrm>
            <a:off x="5916800" y="1791771"/>
            <a:ext cx="2483384" cy="1843013"/>
            <a:chOff x="5916800" y="2697018"/>
            <a:chExt cx="2483384" cy="2457352"/>
          </a:xfrm>
        </p:grpSpPr>
        <p:grpSp>
          <p:nvGrpSpPr>
            <p:cNvPr id="98" name="Group 97"/>
            <p:cNvGrpSpPr/>
            <p:nvPr/>
          </p:nvGrpSpPr>
          <p:grpSpPr>
            <a:xfrm>
              <a:off x="6579947" y="2697018"/>
              <a:ext cx="889538" cy="879758"/>
              <a:chOff x="3832550" y="2619580"/>
              <a:chExt cx="889538" cy="498270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>
                <a:off x="4263003" y="2619580"/>
                <a:ext cx="459085" cy="4982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H="1">
                <a:off x="3832550" y="2619580"/>
                <a:ext cx="441239" cy="4982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Rectangle 116"/>
            <p:cNvSpPr/>
            <p:nvPr/>
          </p:nvSpPr>
          <p:spPr>
            <a:xfrm>
              <a:off x="5916800" y="3149686"/>
              <a:ext cx="735981" cy="27924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sz="120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D110 </a:t>
              </a:r>
            </a:p>
            <a:p>
              <a:pPr algn="r"/>
              <a:endParaRPr lang="en-GB" sz="12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341524" y="3149686"/>
              <a:ext cx="735981" cy="27924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20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D150 </a:t>
              </a:r>
            </a:p>
            <a:p>
              <a:endParaRPr lang="en-GB" sz="12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733309" y="4803163"/>
              <a:ext cx="1666875" cy="351207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Under-treated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213316" y="3584496"/>
              <a:ext cx="546620" cy="1267200"/>
              <a:chOff x="6852442" y="1517765"/>
              <a:chExt cx="546620" cy="1267200"/>
            </a:xfrm>
          </p:grpSpPr>
          <p:sp>
            <p:nvSpPr>
              <p:cNvPr id="71" name="Rounded Rectangle 11"/>
              <p:cNvSpPr>
                <a:spLocks/>
              </p:cNvSpPr>
              <p:nvPr/>
            </p:nvSpPr>
            <p:spPr>
              <a:xfrm>
                <a:off x="6859062" y="1517765"/>
                <a:ext cx="540000" cy="1267200"/>
              </a:xfrm>
              <a:custGeom>
                <a:avLst/>
                <a:gdLst/>
                <a:ahLst/>
                <a:cxnLst/>
                <a:rect l="l" t="t" r="r" b="b"/>
                <a:pathLst>
                  <a:path w="1556792" h="2794354">
                    <a:moveTo>
                      <a:pt x="785723" y="0"/>
                    </a:moveTo>
                    <a:cubicBezTo>
                      <a:pt x="984546" y="0"/>
                      <a:pt x="1145723" y="161177"/>
                      <a:pt x="1145723" y="360000"/>
                    </a:cubicBezTo>
                    <a:cubicBezTo>
                      <a:pt x="1145723" y="522687"/>
                      <a:pt x="1037810" y="660168"/>
                      <a:pt x="889157" y="703100"/>
                    </a:cubicBezTo>
                    <a:lnTo>
                      <a:pt x="1051810" y="703100"/>
                    </a:lnTo>
                    <a:cubicBezTo>
                      <a:pt x="1073552" y="703100"/>
                      <a:pt x="1094039" y="708476"/>
                      <a:pt x="1111237" y="719439"/>
                    </a:cubicBezTo>
                    <a:cubicBezTo>
                      <a:pt x="1157225" y="733316"/>
                      <a:pt x="1196869" y="766309"/>
                      <a:pt x="1218860" y="813224"/>
                    </a:cubicBezTo>
                    <a:lnTo>
                      <a:pt x="1539733" y="1497751"/>
                    </a:lnTo>
                    <a:cubicBezTo>
                      <a:pt x="1581926" y="1587764"/>
                      <a:pt x="1543161" y="1694939"/>
                      <a:pt x="1453148" y="1737132"/>
                    </a:cubicBezTo>
                    <a:cubicBezTo>
                      <a:pt x="1363136" y="1779325"/>
                      <a:pt x="1255961" y="1740560"/>
                      <a:pt x="1213768" y="1650548"/>
                    </a:cubicBezTo>
                    <a:lnTo>
                      <a:pt x="1180868" y="1580362"/>
                    </a:lnTo>
                    <a:lnTo>
                      <a:pt x="1180868" y="1753052"/>
                    </a:lnTo>
                    <a:lnTo>
                      <a:pt x="1180868" y="1767842"/>
                    </a:lnTo>
                    <a:lnTo>
                      <a:pt x="1180868" y="2614354"/>
                    </a:lnTo>
                    <a:cubicBezTo>
                      <a:pt x="1180868" y="2713765"/>
                      <a:pt x="1100279" y="2794354"/>
                      <a:pt x="1000868" y="2794354"/>
                    </a:cubicBezTo>
                    <a:cubicBezTo>
                      <a:pt x="901457" y="2794354"/>
                      <a:pt x="820868" y="2713765"/>
                      <a:pt x="820868" y="2614354"/>
                    </a:cubicBezTo>
                    <a:lnTo>
                      <a:pt x="820868" y="1896900"/>
                    </a:lnTo>
                    <a:lnTo>
                      <a:pt x="766536" y="1896900"/>
                    </a:lnTo>
                    <a:lnTo>
                      <a:pt x="766536" y="2608003"/>
                    </a:lnTo>
                    <a:cubicBezTo>
                      <a:pt x="766536" y="2707414"/>
                      <a:pt x="685947" y="2788003"/>
                      <a:pt x="586536" y="2788003"/>
                    </a:cubicBezTo>
                    <a:cubicBezTo>
                      <a:pt x="487125" y="2788003"/>
                      <a:pt x="406536" y="2707414"/>
                      <a:pt x="406536" y="2608003"/>
                    </a:cubicBezTo>
                    <a:lnTo>
                      <a:pt x="406536" y="1767842"/>
                    </a:lnTo>
                    <a:lnTo>
                      <a:pt x="406536" y="1746701"/>
                    </a:lnTo>
                    <a:lnTo>
                      <a:pt x="406536" y="1515057"/>
                    </a:lnTo>
                    <a:lnTo>
                      <a:pt x="343024" y="1650548"/>
                    </a:lnTo>
                    <a:cubicBezTo>
                      <a:pt x="300831" y="1740560"/>
                      <a:pt x="193656" y="1779325"/>
                      <a:pt x="103644" y="1737132"/>
                    </a:cubicBezTo>
                    <a:cubicBezTo>
                      <a:pt x="13631" y="1694939"/>
                      <a:pt x="-25134" y="1587764"/>
                      <a:pt x="17059" y="1497751"/>
                    </a:cubicBezTo>
                    <a:lnTo>
                      <a:pt x="337932" y="813224"/>
                    </a:lnTo>
                    <a:cubicBezTo>
                      <a:pt x="366192" y="752937"/>
                      <a:pt x="423602" y="715638"/>
                      <a:pt x="485735" y="713166"/>
                    </a:cubicBezTo>
                    <a:cubicBezTo>
                      <a:pt x="501053" y="706658"/>
                      <a:pt x="517908" y="703100"/>
                      <a:pt x="535594" y="703100"/>
                    </a:cubicBezTo>
                    <a:lnTo>
                      <a:pt x="682289" y="703100"/>
                    </a:lnTo>
                    <a:cubicBezTo>
                      <a:pt x="533636" y="660168"/>
                      <a:pt x="425723" y="522687"/>
                      <a:pt x="425723" y="360000"/>
                    </a:cubicBezTo>
                    <a:cubicBezTo>
                      <a:pt x="425723" y="161177"/>
                      <a:pt x="586900" y="0"/>
                      <a:pt x="78572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F538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852442" y="1902915"/>
                <a:ext cx="54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D110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7297377" y="3584670"/>
              <a:ext cx="546620" cy="1267200"/>
              <a:chOff x="6852442" y="1517765"/>
              <a:chExt cx="546620" cy="1267200"/>
            </a:xfrm>
          </p:grpSpPr>
          <p:sp>
            <p:nvSpPr>
              <p:cNvPr id="77" name="Rounded Rectangle 11"/>
              <p:cNvSpPr>
                <a:spLocks/>
              </p:cNvSpPr>
              <p:nvPr/>
            </p:nvSpPr>
            <p:spPr>
              <a:xfrm>
                <a:off x="6859062" y="1517765"/>
                <a:ext cx="540000" cy="1267200"/>
              </a:xfrm>
              <a:custGeom>
                <a:avLst/>
                <a:gdLst/>
                <a:ahLst/>
                <a:cxnLst/>
                <a:rect l="l" t="t" r="r" b="b"/>
                <a:pathLst>
                  <a:path w="1556792" h="2794354">
                    <a:moveTo>
                      <a:pt x="785723" y="0"/>
                    </a:moveTo>
                    <a:cubicBezTo>
                      <a:pt x="984546" y="0"/>
                      <a:pt x="1145723" y="161177"/>
                      <a:pt x="1145723" y="360000"/>
                    </a:cubicBezTo>
                    <a:cubicBezTo>
                      <a:pt x="1145723" y="522687"/>
                      <a:pt x="1037810" y="660168"/>
                      <a:pt x="889157" y="703100"/>
                    </a:cubicBezTo>
                    <a:lnTo>
                      <a:pt x="1051810" y="703100"/>
                    </a:lnTo>
                    <a:cubicBezTo>
                      <a:pt x="1073552" y="703100"/>
                      <a:pt x="1094039" y="708476"/>
                      <a:pt x="1111237" y="719439"/>
                    </a:cubicBezTo>
                    <a:cubicBezTo>
                      <a:pt x="1157225" y="733316"/>
                      <a:pt x="1196869" y="766309"/>
                      <a:pt x="1218860" y="813224"/>
                    </a:cubicBezTo>
                    <a:lnTo>
                      <a:pt x="1539733" y="1497751"/>
                    </a:lnTo>
                    <a:cubicBezTo>
                      <a:pt x="1581926" y="1587764"/>
                      <a:pt x="1543161" y="1694939"/>
                      <a:pt x="1453148" y="1737132"/>
                    </a:cubicBezTo>
                    <a:cubicBezTo>
                      <a:pt x="1363136" y="1779325"/>
                      <a:pt x="1255961" y="1740560"/>
                      <a:pt x="1213768" y="1650548"/>
                    </a:cubicBezTo>
                    <a:lnTo>
                      <a:pt x="1180868" y="1580362"/>
                    </a:lnTo>
                    <a:lnTo>
                      <a:pt x="1180868" y="1753052"/>
                    </a:lnTo>
                    <a:lnTo>
                      <a:pt x="1180868" y="1767842"/>
                    </a:lnTo>
                    <a:lnTo>
                      <a:pt x="1180868" y="2614354"/>
                    </a:lnTo>
                    <a:cubicBezTo>
                      <a:pt x="1180868" y="2713765"/>
                      <a:pt x="1100279" y="2794354"/>
                      <a:pt x="1000868" y="2794354"/>
                    </a:cubicBezTo>
                    <a:cubicBezTo>
                      <a:pt x="901457" y="2794354"/>
                      <a:pt x="820868" y="2713765"/>
                      <a:pt x="820868" y="2614354"/>
                    </a:cubicBezTo>
                    <a:lnTo>
                      <a:pt x="820868" y="1896900"/>
                    </a:lnTo>
                    <a:lnTo>
                      <a:pt x="766536" y="1896900"/>
                    </a:lnTo>
                    <a:lnTo>
                      <a:pt x="766536" y="2608003"/>
                    </a:lnTo>
                    <a:cubicBezTo>
                      <a:pt x="766536" y="2707414"/>
                      <a:pt x="685947" y="2788003"/>
                      <a:pt x="586536" y="2788003"/>
                    </a:cubicBezTo>
                    <a:cubicBezTo>
                      <a:pt x="487125" y="2788003"/>
                      <a:pt x="406536" y="2707414"/>
                      <a:pt x="406536" y="2608003"/>
                    </a:cubicBezTo>
                    <a:lnTo>
                      <a:pt x="406536" y="1767842"/>
                    </a:lnTo>
                    <a:lnTo>
                      <a:pt x="406536" y="1746701"/>
                    </a:lnTo>
                    <a:lnTo>
                      <a:pt x="406536" y="1515057"/>
                    </a:lnTo>
                    <a:lnTo>
                      <a:pt x="343024" y="1650548"/>
                    </a:lnTo>
                    <a:cubicBezTo>
                      <a:pt x="300831" y="1740560"/>
                      <a:pt x="193656" y="1779325"/>
                      <a:pt x="103644" y="1737132"/>
                    </a:cubicBezTo>
                    <a:cubicBezTo>
                      <a:pt x="13631" y="1694939"/>
                      <a:pt x="-25134" y="1587764"/>
                      <a:pt x="17059" y="1497751"/>
                    </a:cubicBezTo>
                    <a:lnTo>
                      <a:pt x="337932" y="813224"/>
                    </a:lnTo>
                    <a:cubicBezTo>
                      <a:pt x="366192" y="752937"/>
                      <a:pt x="423602" y="715638"/>
                      <a:pt x="485735" y="713166"/>
                    </a:cubicBezTo>
                    <a:cubicBezTo>
                      <a:pt x="501053" y="706658"/>
                      <a:pt x="517908" y="703100"/>
                      <a:pt x="535594" y="703100"/>
                    </a:cubicBezTo>
                    <a:lnTo>
                      <a:pt x="682289" y="703100"/>
                    </a:lnTo>
                    <a:cubicBezTo>
                      <a:pt x="533636" y="660168"/>
                      <a:pt x="425723" y="522687"/>
                      <a:pt x="425723" y="360000"/>
                    </a:cubicBezTo>
                    <a:cubicBezTo>
                      <a:pt x="425723" y="161177"/>
                      <a:pt x="586900" y="0"/>
                      <a:pt x="785723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F538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852442" y="1902915"/>
                <a:ext cx="54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D110</a:t>
                </a: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340084" y="1587096"/>
            <a:ext cx="5009937" cy="2066945"/>
            <a:chOff x="340081" y="2424110"/>
            <a:chExt cx="5009937" cy="2755922"/>
          </a:xfrm>
        </p:grpSpPr>
        <p:sp>
          <p:nvSpPr>
            <p:cNvPr id="39" name="Rectangle 38"/>
            <p:cNvSpPr/>
            <p:nvPr/>
          </p:nvSpPr>
          <p:spPr>
            <a:xfrm>
              <a:off x="340081" y="2424110"/>
              <a:ext cx="2700000" cy="62399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b="1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 hoc analysis of patients’ baseline characteristics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832551" y="2697018"/>
              <a:ext cx="889537" cy="879760"/>
              <a:chOff x="3832551" y="2619579"/>
              <a:chExt cx="889537" cy="498271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4261569" y="2619579"/>
                <a:ext cx="460519" cy="4982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H="1">
                <a:off x="3832551" y="2619579"/>
                <a:ext cx="429018" cy="4982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Rectangle 110"/>
            <p:cNvSpPr/>
            <p:nvPr/>
          </p:nvSpPr>
          <p:spPr>
            <a:xfrm>
              <a:off x="3214714" y="3151930"/>
              <a:ext cx="735981" cy="27924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sz="120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D110 </a:t>
              </a:r>
            </a:p>
            <a:p>
              <a:pPr algn="r"/>
              <a:endParaRPr lang="en-GB" sz="12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440264" y="3151930"/>
              <a:ext cx="174759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Recommended dose*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614037" y="3151930"/>
              <a:ext cx="735981" cy="27924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20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D150 </a:t>
              </a:r>
            </a:p>
            <a:p>
              <a:endParaRPr lang="en-GB" sz="12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3416542" y="3571315"/>
              <a:ext cx="550151" cy="1267200"/>
              <a:chOff x="6852442" y="1504932"/>
              <a:chExt cx="550151" cy="1267200"/>
            </a:xfrm>
          </p:grpSpPr>
          <p:sp>
            <p:nvSpPr>
              <p:cNvPr id="85" name="Rounded Rectangle 11"/>
              <p:cNvSpPr>
                <a:spLocks/>
              </p:cNvSpPr>
              <p:nvPr/>
            </p:nvSpPr>
            <p:spPr>
              <a:xfrm>
                <a:off x="6859061" y="1504932"/>
                <a:ext cx="540000" cy="1267200"/>
              </a:xfrm>
              <a:custGeom>
                <a:avLst/>
                <a:gdLst/>
                <a:ahLst/>
                <a:cxnLst/>
                <a:rect l="l" t="t" r="r" b="b"/>
                <a:pathLst>
                  <a:path w="1556792" h="2794354">
                    <a:moveTo>
                      <a:pt x="785723" y="0"/>
                    </a:moveTo>
                    <a:cubicBezTo>
                      <a:pt x="984546" y="0"/>
                      <a:pt x="1145723" y="161177"/>
                      <a:pt x="1145723" y="360000"/>
                    </a:cubicBezTo>
                    <a:cubicBezTo>
                      <a:pt x="1145723" y="522687"/>
                      <a:pt x="1037810" y="660168"/>
                      <a:pt x="889157" y="703100"/>
                    </a:cubicBezTo>
                    <a:lnTo>
                      <a:pt x="1051810" y="703100"/>
                    </a:lnTo>
                    <a:cubicBezTo>
                      <a:pt x="1073552" y="703100"/>
                      <a:pt x="1094039" y="708476"/>
                      <a:pt x="1111237" y="719439"/>
                    </a:cubicBezTo>
                    <a:cubicBezTo>
                      <a:pt x="1157225" y="733316"/>
                      <a:pt x="1196869" y="766309"/>
                      <a:pt x="1218860" y="813224"/>
                    </a:cubicBezTo>
                    <a:lnTo>
                      <a:pt x="1539733" y="1497751"/>
                    </a:lnTo>
                    <a:cubicBezTo>
                      <a:pt x="1581926" y="1587764"/>
                      <a:pt x="1543161" y="1694939"/>
                      <a:pt x="1453148" y="1737132"/>
                    </a:cubicBezTo>
                    <a:cubicBezTo>
                      <a:pt x="1363136" y="1779325"/>
                      <a:pt x="1255961" y="1740560"/>
                      <a:pt x="1213768" y="1650548"/>
                    </a:cubicBezTo>
                    <a:lnTo>
                      <a:pt x="1180868" y="1580362"/>
                    </a:lnTo>
                    <a:lnTo>
                      <a:pt x="1180868" y="1753052"/>
                    </a:lnTo>
                    <a:lnTo>
                      <a:pt x="1180868" y="1767842"/>
                    </a:lnTo>
                    <a:lnTo>
                      <a:pt x="1180868" y="2614354"/>
                    </a:lnTo>
                    <a:cubicBezTo>
                      <a:pt x="1180868" y="2713765"/>
                      <a:pt x="1100279" y="2794354"/>
                      <a:pt x="1000868" y="2794354"/>
                    </a:cubicBezTo>
                    <a:cubicBezTo>
                      <a:pt x="901457" y="2794354"/>
                      <a:pt x="820868" y="2713765"/>
                      <a:pt x="820868" y="2614354"/>
                    </a:cubicBezTo>
                    <a:lnTo>
                      <a:pt x="820868" y="1896900"/>
                    </a:lnTo>
                    <a:lnTo>
                      <a:pt x="766536" y="1896900"/>
                    </a:lnTo>
                    <a:lnTo>
                      <a:pt x="766536" y="2608003"/>
                    </a:lnTo>
                    <a:cubicBezTo>
                      <a:pt x="766536" y="2707414"/>
                      <a:pt x="685947" y="2788003"/>
                      <a:pt x="586536" y="2788003"/>
                    </a:cubicBezTo>
                    <a:cubicBezTo>
                      <a:pt x="487125" y="2788003"/>
                      <a:pt x="406536" y="2707414"/>
                      <a:pt x="406536" y="2608003"/>
                    </a:cubicBezTo>
                    <a:lnTo>
                      <a:pt x="406536" y="1767842"/>
                    </a:lnTo>
                    <a:lnTo>
                      <a:pt x="406536" y="1746701"/>
                    </a:lnTo>
                    <a:lnTo>
                      <a:pt x="406536" y="1515057"/>
                    </a:lnTo>
                    <a:lnTo>
                      <a:pt x="343024" y="1650548"/>
                    </a:lnTo>
                    <a:cubicBezTo>
                      <a:pt x="300831" y="1740560"/>
                      <a:pt x="193656" y="1779325"/>
                      <a:pt x="103644" y="1737132"/>
                    </a:cubicBezTo>
                    <a:cubicBezTo>
                      <a:pt x="13631" y="1694939"/>
                      <a:pt x="-25134" y="1587764"/>
                      <a:pt x="17059" y="1497751"/>
                    </a:cubicBezTo>
                    <a:lnTo>
                      <a:pt x="337932" y="813224"/>
                    </a:lnTo>
                    <a:cubicBezTo>
                      <a:pt x="366192" y="752937"/>
                      <a:pt x="423602" y="715638"/>
                      <a:pt x="485735" y="713166"/>
                    </a:cubicBezTo>
                    <a:cubicBezTo>
                      <a:pt x="501053" y="706658"/>
                      <a:pt x="517908" y="703100"/>
                      <a:pt x="535594" y="703100"/>
                    </a:cubicBezTo>
                    <a:lnTo>
                      <a:pt x="682289" y="703100"/>
                    </a:lnTo>
                    <a:cubicBezTo>
                      <a:pt x="533636" y="660168"/>
                      <a:pt x="425723" y="522687"/>
                      <a:pt x="425723" y="360000"/>
                    </a:cubicBezTo>
                    <a:cubicBezTo>
                      <a:pt x="425723" y="161177"/>
                      <a:pt x="586900" y="0"/>
                      <a:pt x="785723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F538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852442" y="1914752"/>
                <a:ext cx="550151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D150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586329" y="3571489"/>
              <a:ext cx="550151" cy="1267200"/>
              <a:chOff x="6852442" y="1504932"/>
              <a:chExt cx="550151" cy="1267200"/>
            </a:xfrm>
          </p:grpSpPr>
          <p:sp>
            <p:nvSpPr>
              <p:cNvPr id="88" name="Rounded Rectangle 11"/>
              <p:cNvSpPr>
                <a:spLocks/>
              </p:cNvSpPr>
              <p:nvPr/>
            </p:nvSpPr>
            <p:spPr>
              <a:xfrm>
                <a:off x="6859061" y="1504932"/>
                <a:ext cx="540000" cy="1267200"/>
              </a:xfrm>
              <a:custGeom>
                <a:avLst/>
                <a:gdLst/>
                <a:ahLst/>
                <a:cxnLst/>
                <a:rect l="l" t="t" r="r" b="b"/>
                <a:pathLst>
                  <a:path w="1556792" h="2794354">
                    <a:moveTo>
                      <a:pt x="785723" y="0"/>
                    </a:moveTo>
                    <a:cubicBezTo>
                      <a:pt x="984546" y="0"/>
                      <a:pt x="1145723" y="161177"/>
                      <a:pt x="1145723" y="360000"/>
                    </a:cubicBezTo>
                    <a:cubicBezTo>
                      <a:pt x="1145723" y="522687"/>
                      <a:pt x="1037810" y="660168"/>
                      <a:pt x="889157" y="703100"/>
                    </a:cubicBezTo>
                    <a:lnTo>
                      <a:pt x="1051810" y="703100"/>
                    </a:lnTo>
                    <a:cubicBezTo>
                      <a:pt x="1073552" y="703100"/>
                      <a:pt x="1094039" y="708476"/>
                      <a:pt x="1111237" y="719439"/>
                    </a:cubicBezTo>
                    <a:cubicBezTo>
                      <a:pt x="1157225" y="733316"/>
                      <a:pt x="1196869" y="766309"/>
                      <a:pt x="1218860" y="813224"/>
                    </a:cubicBezTo>
                    <a:lnTo>
                      <a:pt x="1539733" y="1497751"/>
                    </a:lnTo>
                    <a:cubicBezTo>
                      <a:pt x="1581926" y="1587764"/>
                      <a:pt x="1543161" y="1694939"/>
                      <a:pt x="1453148" y="1737132"/>
                    </a:cubicBezTo>
                    <a:cubicBezTo>
                      <a:pt x="1363136" y="1779325"/>
                      <a:pt x="1255961" y="1740560"/>
                      <a:pt x="1213768" y="1650548"/>
                    </a:cubicBezTo>
                    <a:lnTo>
                      <a:pt x="1180868" y="1580362"/>
                    </a:lnTo>
                    <a:lnTo>
                      <a:pt x="1180868" y="1753052"/>
                    </a:lnTo>
                    <a:lnTo>
                      <a:pt x="1180868" y="1767842"/>
                    </a:lnTo>
                    <a:lnTo>
                      <a:pt x="1180868" y="2614354"/>
                    </a:lnTo>
                    <a:cubicBezTo>
                      <a:pt x="1180868" y="2713765"/>
                      <a:pt x="1100279" y="2794354"/>
                      <a:pt x="1000868" y="2794354"/>
                    </a:cubicBezTo>
                    <a:cubicBezTo>
                      <a:pt x="901457" y="2794354"/>
                      <a:pt x="820868" y="2713765"/>
                      <a:pt x="820868" y="2614354"/>
                    </a:cubicBezTo>
                    <a:lnTo>
                      <a:pt x="820868" y="1896900"/>
                    </a:lnTo>
                    <a:lnTo>
                      <a:pt x="766536" y="1896900"/>
                    </a:lnTo>
                    <a:lnTo>
                      <a:pt x="766536" y="2608003"/>
                    </a:lnTo>
                    <a:cubicBezTo>
                      <a:pt x="766536" y="2707414"/>
                      <a:pt x="685947" y="2788003"/>
                      <a:pt x="586536" y="2788003"/>
                    </a:cubicBezTo>
                    <a:cubicBezTo>
                      <a:pt x="487125" y="2788003"/>
                      <a:pt x="406536" y="2707414"/>
                      <a:pt x="406536" y="2608003"/>
                    </a:cubicBezTo>
                    <a:lnTo>
                      <a:pt x="406536" y="1767842"/>
                    </a:lnTo>
                    <a:lnTo>
                      <a:pt x="406536" y="1746701"/>
                    </a:lnTo>
                    <a:lnTo>
                      <a:pt x="406536" y="1515057"/>
                    </a:lnTo>
                    <a:lnTo>
                      <a:pt x="343024" y="1650548"/>
                    </a:lnTo>
                    <a:cubicBezTo>
                      <a:pt x="300831" y="1740560"/>
                      <a:pt x="193656" y="1779325"/>
                      <a:pt x="103644" y="1737132"/>
                    </a:cubicBezTo>
                    <a:cubicBezTo>
                      <a:pt x="13631" y="1694939"/>
                      <a:pt x="-25134" y="1587764"/>
                      <a:pt x="17059" y="1497751"/>
                    </a:cubicBezTo>
                    <a:lnTo>
                      <a:pt x="337932" y="813224"/>
                    </a:lnTo>
                    <a:cubicBezTo>
                      <a:pt x="366192" y="752937"/>
                      <a:pt x="423602" y="715638"/>
                      <a:pt x="485735" y="713166"/>
                    </a:cubicBezTo>
                    <a:cubicBezTo>
                      <a:pt x="501053" y="706658"/>
                      <a:pt x="517908" y="703100"/>
                      <a:pt x="535594" y="703100"/>
                    </a:cubicBezTo>
                    <a:lnTo>
                      <a:pt x="682289" y="703100"/>
                    </a:lnTo>
                    <a:cubicBezTo>
                      <a:pt x="533636" y="660168"/>
                      <a:pt x="425723" y="522687"/>
                      <a:pt x="425723" y="360000"/>
                    </a:cubicBezTo>
                    <a:cubicBezTo>
                      <a:pt x="425723" y="161177"/>
                      <a:pt x="586900" y="0"/>
                      <a:pt x="78572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F538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852442" y="1902915"/>
                <a:ext cx="550151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D150</a:t>
                </a: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2852474" y="4828827"/>
              <a:ext cx="1666875" cy="35120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Over-treated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888955" y="3983901"/>
              <a:ext cx="122501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Dose received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40081" y="3301034"/>
            <a:ext cx="8421426" cy="1175775"/>
            <a:chOff x="340081" y="4611837"/>
            <a:chExt cx="8421426" cy="1567698"/>
          </a:xfrm>
        </p:grpSpPr>
        <p:sp>
          <p:nvSpPr>
            <p:cNvPr id="59" name="Rectangle 58"/>
            <p:cNvSpPr/>
            <p:nvPr/>
          </p:nvSpPr>
          <p:spPr>
            <a:xfrm>
              <a:off x="340081" y="4754325"/>
              <a:ext cx="2700000" cy="100916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1400" b="1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 hoc pooled analysis</a:t>
              </a:r>
            </a:p>
            <a:p>
              <a:r>
                <a:rPr lang="en-GB" sz="140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‘EU label-simulated dabigatran’</a:t>
              </a:r>
            </a:p>
            <a:p>
              <a:r>
                <a:rPr lang="en-GB" sz="140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 warfarin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8221507" y="4611837"/>
              <a:ext cx="540000" cy="1267200"/>
              <a:chOff x="6849826" y="1123146"/>
              <a:chExt cx="540000" cy="1267200"/>
            </a:xfrm>
          </p:grpSpPr>
          <p:sp>
            <p:nvSpPr>
              <p:cNvPr id="65" name="Rounded Rectangle 11"/>
              <p:cNvSpPr>
                <a:spLocks/>
              </p:cNvSpPr>
              <p:nvPr/>
            </p:nvSpPr>
            <p:spPr>
              <a:xfrm>
                <a:off x="6849826" y="1123146"/>
                <a:ext cx="540000" cy="1267200"/>
              </a:xfrm>
              <a:custGeom>
                <a:avLst/>
                <a:gdLst/>
                <a:ahLst/>
                <a:cxnLst/>
                <a:rect l="l" t="t" r="r" b="b"/>
                <a:pathLst>
                  <a:path w="1556792" h="2794354">
                    <a:moveTo>
                      <a:pt x="785723" y="0"/>
                    </a:moveTo>
                    <a:cubicBezTo>
                      <a:pt x="984546" y="0"/>
                      <a:pt x="1145723" y="161177"/>
                      <a:pt x="1145723" y="360000"/>
                    </a:cubicBezTo>
                    <a:cubicBezTo>
                      <a:pt x="1145723" y="522687"/>
                      <a:pt x="1037810" y="660168"/>
                      <a:pt x="889157" y="703100"/>
                    </a:cubicBezTo>
                    <a:lnTo>
                      <a:pt x="1051810" y="703100"/>
                    </a:lnTo>
                    <a:cubicBezTo>
                      <a:pt x="1073552" y="703100"/>
                      <a:pt x="1094039" y="708476"/>
                      <a:pt x="1111237" y="719439"/>
                    </a:cubicBezTo>
                    <a:cubicBezTo>
                      <a:pt x="1157225" y="733316"/>
                      <a:pt x="1196869" y="766309"/>
                      <a:pt x="1218860" y="813224"/>
                    </a:cubicBezTo>
                    <a:lnTo>
                      <a:pt x="1539733" y="1497751"/>
                    </a:lnTo>
                    <a:cubicBezTo>
                      <a:pt x="1581926" y="1587764"/>
                      <a:pt x="1543161" y="1694939"/>
                      <a:pt x="1453148" y="1737132"/>
                    </a:cubicBezTo>
                    <a:cubicBezTo>
                      <a:pt x="1363136" y="1779325"/>
                      <a:pt x="1255961" y="1740560"/>
                      <a:pt x="1213768" y="1650548"/>
                    </a:cubicBezTo>
                    <a:lnTo>
                      <a:pt x="1180868" y="1580362"/>
                    </a:lnTo>
                    <a:lnTo>
                      <a:pt x="1180868" y="1753052"/>
                    </a:lnTo>
                    <a:lnTo>
                      <a:pt x="1180868" y="1767842"/>
                    </a:lnTo>
                    <a:lnTo>
                      <a:pt x="1180868" y="2614354"/>
                    </a:lnTo>
                    <a:cubicBezTo>
                      <a:pt x="1180868" y="2713765"/>
                      <a:pt x="1100279" y="2794354"/>
                      <a:pt x="1000868" y="2794354"/>
                    </a:cubicBezTo>
                    <a:cubicBezTo>
                      <a:pt x="901457" y="2794354"/>
                      <a:pt x="820868" y="2713765"/>
                      <a:pt x="820868" y="2614354"/>
                    </a:cubicBezTo>
                    <a:lnTo>
                      <a:pt x="820868" y="1896900"/>
                    </a:lnTo>
                    <a:lnTo>
                      <a:pt x="766536" y="1896900"/>
                    </a:lnTo>
                    <a:lnTo>
                      <a:pt x="766536" y="2608003"/>
                    </a:lnTo>
                    <a:cubicBezTo>
                      <a:pt x="766536" y="2707414"/>
                      <a:pt x="685947" y="2788003"/>
                      <a:pt x="586536" y="2788003"/>
                    </a:cubicBezTo>
                    <a:cubicBezTo>
                      <a:pt x="487125" y="2788003"/>
                      <a:pt x="406536" y="2707414"/>
                      <a:pt x="406536" y="2608003"/>
                    </a:cubicBezTo>
                    <a:lnTo>
                      <a:pt x="406536" y="1767842"/>
                    </a:lnTo>
                    <a:lnTo>
                      <a:pt x="406536" y="1746701"/>
                    </a:lnTo>
                    <a:lnTo>
                      <a:pt x="406536" y="1515057"/>
                    </a:lnTo>
                    <a:lnTo>
                      <a:pt x="343024" y="1650548"/>
                    </a:lnTo>
                    <a:cubicBezTo>
                      <a:pt x="300831" y="1740560"/>
                      <a:pt x="193656" y="1779325"/>
                      <a:pt x="103644" y="1737132"/>
                    </a:cubicBezTo>
                    <a:cubicBezTo>
                      <a:pt x="13631" y="1694939"/>
                      <a:pt x="-25134" y="1587764"/>
                      <a:pt x="17059" y="1497751"/>
                    </a:cubicBezTo>
                    <a:lnTo>
                      <a:pt x="337932" y="813224"/>
                    </a:lnTo>
                    <a:cubicBezTo>
                      <a:pt x="366192" y="752937"/>
                      <a:pt x="423602" y="715638"/>
                      <a:pt x="485735" y="713166"/>
                    </a:cubicBezTo>
                    <a:cubicBezTo>
                      <a:pt x="501053" y="706658"/>
                      <a:pt x="517908" y="703100"/>
                      <a:pt x="535594" y="703100"/>
                    </a:cubicBezTo>
                    <a:lnTo>
                      <a:pt x="682289" y="703100"/>
                    </a:lnTo>
                    <a:cubicBezTo>
                      <a:pt x="533636" y="660168"/>
                      <a:pt x="425723" y="522687"/>
                      <a:pt x="425723" y="360000"/>
                    </a:cubicBezTo>
                    <a:cubicBezTo>
                      <a:pt x="425723" y="161177"/>
                      <a:pt x="586900" y="0"/>
                      <a:pt x="7857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F538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961190" y="1503428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409059" y="4611837"/>
              <a:ext cx="546620" cy="1267200"/>
              <a:chOff x="6889386" y="1123146"/>
              <a:chExt cx="546620" cy="1267200"/>
            </a:xfrm>
          </p:grpSpPr>
          <p:sp>
            <p:nvSpPr>
              <p:cNvPr id="68" name="Rounded Rectangle 11"/>
              <p:cNvSpPr>
                <a:spLocks/>
              </p:cNvSpPr>
              <p:nvPr/>
            </p:nvSpPr>
            <p:spPr>
              <a:xfrm>
                <a:off x="6896006" y="1123146"/>
                <a:ext cx="540000" cy="1267200"/>
              </a:xfrm>
              <a:custGeom>
                <a:avLst/>
                <a:gdLst/>
                <a:ahLst/>
                <a:cxnLst/>
                <a:rect l="l" t="t" r="r" b="b"/>
                <a:pathLst>
                  <a:path w="1556792" h="2794354">
                    <a:moveTo>
                      <a:pt x="785723" y="0"/>
                    </a:moveTo>
                    <a:cubicBezTo>
                      <a:pt x="984546" y="0"/>
                      <a:pt x="1145723" y="161177"/>
                      <a:pt x="1145723" y="360000"/>
                    </a:cubicBezTo>
                    <a:cubicBezTo>
                      <a:pt x="1145723" y="522687"/>
                      <a:pt x="1037810" y="660168"/>
                      <a:pt x="889157" y="703100"/>
                    </a:cubicBezTo>
                    <a:lnTo>
                      <a:pt x="1051810" y="703100"/>
                    </a:lnTo>
                    <a:cubicBezTo>
                      <a:pt x="1073552" y="703100"/>
                      <a:pt x="1094039" y="708476"/>
                      <a:pt x="1111237" y="719439"/>
                    </a:cubicBezTo>
                    <a:cubicBezTo>
                      <a:pt x="1157225" y="733316"/>
                      <a:pt x="1196869" y="766309"/>
                      <a:pt x="1218860" y="813224"/>
                    </a:cubicBezTo>
                    <a:lnTo>
                      <a:pt x="1539733" y="1497751"/>
                    </a:lnTo>
                    <a:cubicBezTo>
                      <a:pt x="1581926" y="1587764"/>
                      <a:pt x="1543161" y="1694939"/>
                      <a:pt x="1453148" y="1737132"/>
                    </a:cubicBezTo>
                    <a:cubicBezTo>
                      <a:pt x="1363136" y="1779325"/>
                      <a:pt x="1255961" y="1740560"/>
                      <a:pt x="1213768" y="1650548"/>
                    </a:cubicBezTo>
                    <a:lnTo>
                      <a:pt x="1180868" y="1580362"/>
                    </a:lnTo>
                    <a:lnTo>
                      <a:pt x="1180868" y="1753052"/>
                    </a:lnTo>
                    <a:lnTo>
                      <a:pt x="1180868" y="1767842"/>
                    </a:lnTo>
                    <a:lnTo>
                      <a:pt x="1180868" y="2614354"/>
                    </a:lnTo>
                    <a:cubicBezTo>
                      <a:pt x="1180868" y="2713765"/>
                      <a:pt x="1100279" y="2794354"/>
                      <a:pt x="1000868" y="2794354"/>
                    </a:cubicBezTo>
                    <a:cubicBezTo>
                      <a:pt x="901457" y="2794354"/>
                      <a:pt x="820868" y="2713765"/>
                      <a:pt x="820868" y="2614354"/>
                    </a:cubicBezTo>
                    <a:lnTo>
                      <a:pt x="820868" y="1896900"/>
                    </a:lnTo>
                    <a:lnTo>
                      <a:pt x="766536" y="1896900"/>
                    </a:lnTo>
                    <a:lnTo>
                      <a:pt x="766536" y="2608003"/>
                    </a:lnTo>
                    <a:cubicBezTo>
                      <a:pt x="766536" y="2707414"/>
                      <a:pt x="685947" y="2788003"/>
                      <a:pt x="586536" y="2788003"/>
                    </a:cubicBezTo>
                    <a:cubicBezTo>
                      <a:pt x="487125" y="2788003"/>
                      <a:pt x="406536" y="2707414"/>
                      <a:pt x="406536" y="2608003"/>
                    </a:cubicBezTo>
                    <a:lnTo>
                      <a:pt x="406536" y="1767842"/>
                    </a:lnTo>
                    <a:lnTo>
                      <a:pt x="406536" y="1746701"/>
                    </a:lnTo>
                    <a:lnTo>
                      <a:pt x="406536" y="1515057"/>
                    </a:lnTo>
                    <a:lnTo>
                      <a:pt x="343024" y="1650548"/>
                    </a:lnTo>
                    <a:cubicBezTo>
                      <a:pt x="300831" y="1740560"/>
                      <a:pt x="193656" y="1779325"/>
                      <a:pt x="103644" y="1737132"/>
                    </a:cubicBezTo>
                    <a:cubicBezTo>
                      <a:pt x="13631" y="1694939"/>
                      <a:pt x="-25134" y="1587764"/>
                      <a:pt x="17059" y="1497751"/>
                    </a:cubicBezTo>
                    <a:lnTo>
                      <a:pt x="337932" y="813224"/>
                    </a:lnTo>
                    <a:cubicBezTo>
                      <a:pt x="366192" y="752937"/>
                      <a:pt x="423602" y="715638"/>
                      <a:pt x="485735" y="713166"/>
                    </a:cubicBezTo>
                    <a:cubicBezTo>
                      <a:pt x="501053" y="706658"/>
                      <a:pt x="517908" y="703100"/>
                      <a:pt x="535594" y="703100"/>
                    </a:cubicBezTo>
                    <a:lnTo>
                      <a:pt x="682289" y="703100"/>
                    </a:lnTo>
                    <a:cubicBezTo>
                      <a:pt x="533636" y="660168"/>
                      <a:pt x="425723" y="522687"/>
                      <a:pt x="425723" y="360000"/>
                    </a:cubicBezTo>
                    <a:cubicBezTo>
                      <a:pt x="425723" y="161177"/>
                      <a:pt x="586900" y="0"/>
                      <a:pt x="78572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F538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889386" y="1503428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Drec</a:t>
                </a:r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>
            <a:xfrm>
              <a:off x="5056384" y="4720331"/>
              <a:ext cx="294265" cy="2683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H="1">
              <a:off x="5943387" y="4697191"/>
              <a:ext cx="294262" cy="2683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4639072" y="5828329"/>
              <a:ext cx="2094238" cy="35120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Recommended dose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0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*Data from EU label-simulated dabigatran treatment analysis: patients received dabigatran 150 mg BID or 110 mg BID according to EU label recommendations. </a:t>
            </a:r>
            <a:r>
              <a:rPr lang="en-US" dirty="0"/>
              <a:t>MBE, major bleeding event. </a:t>
            </a:r>
            <a:r>
              <a:rPr lang="en-GB" dirty="0"/>
              <a:t>Lip et al. Thromb Haemost 2014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40337"/>
            <a:ext cx="8478000" cy="54006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GB" sz="2500" dirty="0"/>
              <a:t>Dabigatran provides superior safety and efficacy  vs warfarin when used according to the EU label*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38647"/>
              </p:ext>
            </p:extLst>
          </p:nvPr>
        </p:nvGraphicFramePr>
        <p:xfrm>
          <a:off x="426720" y="1126674"/>
          <a:ext cx="8260080" cy="2780804"/>
        </p:xfrm>
        <a:graphic>
          <a:graphicData uri="http://schemas.openxmlformats.org/drawingml/2006/table">
            <a:tbl>
              <a:tblPr firstRow="1" bandRow="1"/>
              <a:tblGrid>
                <a:gridCol w="2174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5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08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1210"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bleeding</a:t>
                      </a:r>
                    </a:p>
                  </a:txBody>
                  <a:tcPr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50000"/>
                        </a:lnSpc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25718" marB="2571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HR: 0.85</a:t>
                      </a:r>
                    </a:p>
                  </a:txBody>
                  <a:tcPr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8797241"/>
                  </a:ext>
                </a:extLst>
              </a:tr>
              <a:tr h="461210"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</a:p>
                  </a:txBody>
                  <a:tcPr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50000"/>
                        </a:lnSpc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25718" marB="2571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HR: 0.28 </a:t>
                      </a:r>
                    </a:p>
                  </a:txBody>
                  <a:tcPr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928402"/>
                  </a:ext>
                </a:extLst>
              </a:tr>
              <a:tr h="474754"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29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Life-threatening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MBEs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50000"/>
                        </a:lnSpc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25718" marB="2571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HR: 0.72</a:t>
                      </a:r>
                    </a:p>
                  </a:txBody>
                  <a:tcPr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337194"/>
                  </a:ext>
                </a:extLst>
              </a:tr>
              <a:tr h="461210"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Any bleeds</a:t>
                      </a:r>
                    </a:p>
                  </a:txBody>
                  <a:tcPr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50000"/>
                        </a:lnSpc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25718" marB="2571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HR: 0.86</a:t>
                      </a:r>
                    </a:p>
                  </a:txBody>
                  <a:tcPr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1359633"/>
                  </a:ext>
                </a:extLst>
              </a:tr>
              <a:tr h="461210"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Stroke/SE</a:t>
                      </a:r>
                    </a:p>
                  </a:txBody>
                  <a:tcPr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50000"/>
                        </a:lnSpc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25718" marB="2571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HR: 0.74</a:t>
                      </a:r>
                    </a:p>
                  </a:txBody>
                  <a:tcPr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3910363"/>
                  </a:ext>
                </a:extLst>
              </a:tr>
              <a:tr h="461210"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Vascular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mortality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50000"/>
                        </a:lnSpc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25718" marB="2571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3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8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25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70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16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61" algn="l" defTabSz="9142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HR: 0.80</a:t>
                      </a:r>
                    </a:p>
                  </a:txBody>
                  <a:tcPr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DB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9774877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4897343" y="4006516"/>
            <a:ext cx="3789477" cy="21176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0000" rIns="90000"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Favours warfarin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6720" y="4004532"/>
            <a:ext cx="4388404" cy="214006"/>
          </a:xfrm>
          <a:prstGeom prst="rect">
            <a:avLst/>
          </a:prstGeom>
          <a:solidFill>
            <a:srgbClr val="1E4784"/>
          </a:solidFill>
          <a:ln w="25400" cap="flat" cmpd="sng" algn="ctr">
            <a:noFill/>
            <a:prstDash val="solid"/>
          </a:ln>
          <a:effectLst/>
        </p:spPr>
        <p:txBody>
          <a:bodyPr lIns="0" rIns="90000" rtlCol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Favours dabigatran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1653112" y="4291649"/>
            <a:ext cx="8461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1E4784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0.1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7552996" y="4291649"/>
            <a:ext cx="8461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1E4784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450350" y="4291649"/>
            <a:ext cx="8461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1E4784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 flipV="1">
            <a:off x="4857622" y="1126679"/>
            <a:ext cx="0" cy="3091861"/>
          </a:xfrm>
          <a:prstGeom prst="line">
            <a:avLst/>
          </a:prstGeom>
          <a:noFill/>
          <a:ln w="12700" cap="flat" cmpd="sng" algn="ctr">
            <a:solidFill>
              <a:srgbClr val="1E4784"/>
            </a:solidFill>
            <a:prstDash val="dash"/>
          </a:ln>
          <a:effectLst/>
        </p:spPr>
        <p:txBody>
          <a:bodyPr/>
          <a:lstStyle/>
          <a:p>
            <a:pPr defTabSz="914400">
              <a:defRPr/>
            </a:pPr>
            <a:endParaRPr lang="en-GB" kern="0" dirty="0">
              <a:solidFill>
                <a:srgbClr val="0084CB"/>
              </a:solidFill>
              <a:latin typeface="Arial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V="1">
            <a:off x="4858427" y="4236140"/>
            <a:ext cx="0" cy="50625"/>
          </a:xfrm>
          <a:prstGeom prst="line">
            <a:avLst/>
          </a:prstGeom>
          <a:noFill/>
          <a:ln w="12700" cap="sq">
            <a:solidFill>
              <a:srgbClr val="00498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84CB"/>
              </a:solidFill>
              <a:latin typeface="Arial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 flipV="1">
            <a:off x="2047694" y="4236140"/>
            <a:ext cx="0" cy="50625"/>
          </a:xfrm>
          <a:prstGeom prst="line">
            <a:avLst/>
          </a:prstGeom>
          <a:noFill/>
          <a:ln w="12700" cap="sq">
            <a:solidFill>
              <a:srgbClr val="00498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84CB"/>
              </a:solidFill>
              <a:latin typeface="Arial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 flipV="1">
            <a:off x="7959796" y="4236140"/>
            <a:ext cx="0" cy="50625"/>
          </a:xfrm>
          <a:prstGeom prst="line">
            <a:avLst/>
          </a:prstGeom>
          <a:noFill/>
          <a:ln w="12700" cap="sq">
            <a:solidFill>
              <a:srgbClr val="00498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84CB"/>
              </a:solidFill>
              <a:latin typeface="Arial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043124" y="4237607"/>
            <a:ext cx="5919776" cy="0"/>
          </a:xfrm>
          <a:prstGeom prst="line">
            <a:avLst/>
          </a:prstGeom>
          <a:noFill/>
          <a:ln w="12700" cap="flat" cmpd="sng" algn="ctr">
            <a:solidFill>
              <a:srgbClr val="1E4784"/>
            </a:solidFill>
            <a:prstDash val="solid"/>
          </a:ln>
          <a:effectLst/>
        </p:spPr>
      </p:cxn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4496471" y="4456286"/>
            <a:ext cx="8461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1E4784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HR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015987" y="1245884"/>
            <a:ext cx="775088" cy="144000"/>
            <a:chOff x="2868993" y="2937524"/>
            <a:chExt cx="775088" cy="144000"/>
          </a:xfrm>
        </p:grpSpPr>
        <p:sp>
          <p:nvSpPr>
            <p:cNvPr id="48" name="Line 27"/>
            <p:cNvSpPr>
              <a:spLocks noChangeShapeType="1"/>
            </p:cNvSpPr>
            <p:nvPr/>
          </p:nvSpPr>
          <p:spPr bwMode="auto">
            <a:xfrm rot="10800000">
              <a:off x="2868993" y="3011648"/>
              <a:ext cx="775088" cy="0"/>
            </a:xfrm>
            <a:prstGeom prst="line">
              <a:avLst/>
            </a:prstGeom>
            <a:noFill/>
            <a:ln w="19050" cap="flat" cmpd="sng">
              <a:solidFill>
                <a:srgbClr val="1E478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en-US" kern="0" dirty="0">
                <a:solidFill>
                  <a:srgbClr val="03497C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175101" y="2937524"/>
              <a:ext cx="144000" cy="144000"/>
            </a:xfrm>
            <a:prstGeom prst="ellipse">
              <a:avLst/>
            </a:prstGeom>
            <a:solidFill>
              <a:srgbClr val="1E478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kern="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78905" y="1719827"/>
            <a:ext cx="866726" cy="144000"/>
            <a:chOff x="4468734" y="3158555"/>
            <a:chExt cx="866726" cy="144000"/>
          </a:xfrm>
        </p:grpSpPr>
        <p:sp>
          <p:nvSpPr>
            <p:cNvPr id="51" name="Line 27"/>
            <p:cNvSpPr>
              <a:spLocks noChangeShapeType="1"/>
            </p:cNvSpPr>
            <p:nvPr/>
          </p:nvSpPr>
          <p:spPr bwMode="auto">
            <a:xfrm rot="10800000">
              <a:off x="4468734" y="3233089"/>
              <a:ext cx="866726" cy="1"/>
            </a:xfrm>
            <a:prstGeom prst="line">
              <a:avLst/>
            </a:prstGeom>
            <a:noFill/>
            <a:ln w="19050" cap="flat" cmpd="sng">
              <a:solidFill>
                <a:srgbClr val="1E478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en-US" kern="0" dirty="0">
                <a:solidFill>
                  <a:srgbClr val="03497C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735229" y="3158555"/>
              <a:ext cx="144000" cy="144000"/>
            </a:xfrm>
            <a:prstGeom prst="ellipse">
              <a:avLst/>
            </a:prstGeom>
            <a:solidFill>
              <a:srgbClr val="1E478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kern="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48089" y="2190342"/>
            <a:ext cx="1023937" cy="144000"/>
            <a:chOff x="4700126" y="3377610"/>
            <a:chExt cx="1023937" cy="144000"/>
          </a:xfrm>
        </p:grpSpPr>
        <p:sp>
          <p:nvSpPr>
            <p:cNvPr id="54" name="Line 27"/>
            <p:cNvSpPr>
              <a:spLocks noChangeShapeType="1"/>
            </p:cNvSpPr>
            <p:nvPr/>
          </p:nvSpPr>
          <p:spPr bwMode="auto">
            <a:xfrm rot="10800000">
              <a:off x="4700126" y="3452183"/>
              <a:ext cx="1023937" cy="1"/>
            </a:xfrm>
            <a:prstGeom prst="line">
              <a:avLst/>
            </a:prstGeom>
            <a:noFill/>
            <a:ln w="19050" cap="flat" cmpd="sng">
              <a:solidFill>
                <a:srgbClr val="1E478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en-US" kern="0" dirty="0">
                <a:solidFill>
                  <a:srgbClr val="03497C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059180" y="3377610"/>
              <a:ext cx="144000" cy="144000"/>
            </a:xfrm>
            <a:prstGeom prst="ellipse">
              <a:avLst/>
            </a:prstGeom>
            <a:solidFill>
              <a:srgbClr val="1E478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kern="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0055" y="2666092"/>
            <a:ext cx="347664" cy="144000"/>
            <a:chOff x="4966778" y="3377610"/>
            <a:chExt cx="347664" cy="144000"/>
          </a:xfrm>
        </p:grpSpPr>
        <p:sp>
          <p:nvSpPr>
            <p:cNvPr id="57" name="Line 27"/>
            <p:cNvSpPr>
              <a:spLocks noChangeShapeType="1"/>
            </p:cNvSpPr>
            <p:nvPr/>
          </p:nvSpPr>
          <p:spPr bwMode="auto">
            <a:xfrm rot="10800000" flipV="1">
              <a:off x="4966778" y="3452183"/>
              <a:ext cx="347664" cy="1"/>
            </a:xfrm>
            <a:prstGeom prst="line">
              <a:avLst/>
            </a:prstGeom>
            <a:noFill/>
            <a:ln w="19050" cap="flat" cmpd="sng">
              <a:solidFill>
                <a:srgbClr val="1E478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en-US" kern="0" dirty="0">
                <a:solidFill>
                  <a:srgbClr val="03497C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59180" y="3377610"/>
              <a:ext cx="144000" cy="144000"/>
            </a:xfrm>
            <a:prstGeom prst="ellipse">
              <a:avLst/>
            </a:prstGeom>
            <a:solidFill>
              <a:srgbClr val="1E478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kern="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610077" y="3140176"/>
            <a:ext cx="961922" cy="144000"/>
            <a:chOff x="4440657" y="3604996"/>
            <a:chExt cx="961922" cy="144000"/>
          </a:xfrm>
        </p:grpSpPr>
        <p:sp>
          <p:nvSpPr>
            <p:cNvPr id="60" name="Line 12"/>
            <p:cNvSpPr>
              <a:spLocks noChangeShapeType="1"/>
            </p:cNvSpPr>
            <p:nvPr/>
          </p:nvSpPr>
          <p:spPr bwMode="auto">
            <a:xfrm rot="10800000">
              <a:off x="4440657" y="3681906"/>
              <a:ext cx="961922" cy="0"/>
            </a:xfrm>
            <a:prstGeom prst="line">
              <a:avLst/>
            </a:prstGeom>
            <a:noFill/>
            <a:ln w="19050" cap="flat" cmpd="sng">
              <a:solidFill>
                <a:srgbClr val="1E478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en-US" kern="0" dirty="0">
                <a:solidFill>
                  <a:srgbClr val="03497C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809780" y="3604996"/>
              <a:ext cx="144000" cy="144000"/>
            </a:xfrm>
            <a:prstGeom prst="ellipse">
              <a:avLst/>
            </a:prstGeom>
            <a:solidFill>
              <a:srgbClr val="1E478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kern="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857659" y="3611912"/>
            <a:ext cx="841195" cy="144000"/>
            <a:chOff x="4624403" y="3835753"/>
            <a:chExt cx="841195" cy="144000"/>
          </a:xfrm>
        </p:grpSpPr>
        <p:sp>
          <p:nvSpPr>
            <p:cNvPr id="63" name="Line 12"/>
            <p:cNvSpPr>
              <a:spLocks noChangeShapeType="1"/>
            </p:cNvSpPr>
            <p:nvPr/>
          </p:nvSpPr>
          <p:spPr bwMode="auto">
            <a:xfrm rot="10800000">
              <a:off x="4624403" y="3910938"/>
              <a:ext cx="841195" cy="0"/>
            </a:xfrm>
            <a:prstGeom prst="line">
              <a:avLst/>
            </a:prstGeom>
            <a:noFill/>
            <a:ln w="19050" cap="flat" cmpd="sng">
              <a:solidFill>
                <a:srgbClr val="1E478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en-US" kern="0" dirty="0">
                <a:solidFill>
                  <a:srgbClr val="03497C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933050" y="3835753"/>
              <a:ext cx="144000" cy="144000"/>
            </a:xfrm>
            <a:prstGeom prst="ellipse">
              <a:avLst/>
            </a:prstGeom>
            <a:solidFill>
              <a:srgbClr val="1E478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kern="0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8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58143" y="2577364"/>
            <a:ext cx="7822032" cy="951986"/>
            <a:chOff x="730793" y="4911550"/>
            <a:chExt cx="7822032" cy="1269315"/>
          </a:xfrm>
        </p:grpSpPr>
        <p:sp>
          <p:nvSpPr>
            <p:cNvPr id="78" name="Rectangle 6"/>
            <p:cNvSpPr/>
            <p:nvPr/>
          </p:nvSpPr>
          <p:spPr>
            <a:xfrm>
              <a:off x="730793" y="4911550"/>
              <a:ext cx="7822032" cy="1261730"/>
            </a:xfrm>
            <a:custGeom>
              <a:avLst/>
              <a:gdLst>
                <a:gd name="connsiteX0" fmla="*/ 0 w 8093494"/>
                <a:gd name="connsiteY0" fmla="*/ 0 h 1266047"/>
                <a:gd name="connsiteX1" fmla="*/ 8093494 w 8093494"/>
                <a:gd name="connsiteY1" fmla="*/ 0 h 1266047"/>
                <a:gd name="connsiteX2" fmla="*/ 8093494 w 8093494"/>
                <a:gd name="connsiteY2" fmla="*/ 1266047 h 1266047"/>
                <a:gd name="connsiteX3" fmla="*/ 0 w 8093494"/>
                <a:gd name="connsiteY3" fmla="*/ 1266047 h 1266047"/>
                <a:gd name="connsiteX4" fmla="*/ 0 w 8093494"/>
                <a:gd name="connsiteY4" fmla="*/ 0 h 1266047"/>
                <a:gd name="connsiteX0" fmla="*/ 0 w 8093494"/>
                <a:gd name="connsiteY0" fmla="*/ 0 h 1266047"/>
                <a:gd name="connsiteX1" fmla="*/ 8093494 w 8093494"/>
                <a:gd name="connsiteY1" fmla="*/ 0 h 1266047"/>
                <a:gd name="connsiteX2" fmla="*/ 8093494 w 8093494"/>
                <a:gd name="connsiteY2" fmla="*/ 1266047 h 1266047"/>
                <a:gd name="connsiteX3" fmla="*/ 76200 w 8093494"/>
                <a:gd name="connsiteY3" fmla="*/ 1246997 h 1266047"/>
                <a:gd name="connsiteX4" fmla="*/ 0 w 8093494"/>
                <a:gd name="connsiteY4" fmla="*/ 0 h 1266047"/>
                <a:gd name="connsiteX0" fmla="*/ 0 w 8093494"/>
                <a:gd name="connsiteY0" fmla="*/ 0 h 1270809"/>
                <a:gd name="connsiteX1" fmla="*/ 8093494 w 8093494"/>
                <a:gd name="connsiteY1" fmla="*/ 0 h 1270809"/>
                <a:gd name="connsiteX2" fmla="*/ 8093494 w 8093494"/>
                <a:gd name="connsiteY2" fmla="*/ 1266047 h 1270809"/>
                <a:gd name="connsiteX3" fmla="*/ 104775 w 8093494"/>
                <a:gd name="connsiteY3" fmla="*/ 1270809 h 1270809"/>
                <a:gd name="connsiteX4" fmla="*/ 0 w 8093494"/>
                <a:gd name="connsiteY4" fmla="*/ 0 h 1270809"/>
                <a:gd name="connsiteX0" fmla="*/ 0 w 8093494"/>
                <a:gd name="connsiteY0" fmla="*/ 0 h 1270809"/>
                <a:gd name="connsiteX1" fmla="*/ 7822032 w 8093494"/>
                <a:gd name="connsiteY1" fmla="*/ 0 h 1270809"/>
                <a:gd name="connsiteX2" fmla="*/ 8093494 w 8093494"/>
                <a:gd name="connsiteY2" fmla="*/ 1266047 h 1270809"/>
                <a:gd name="connsiteX3" fmla="*/ 104775 w 8093494"/>
                <a:gd name="connsiteY3" fmla="*/ 1270809 h 1270809"/>
                <a:gd name="connsiteX4" fmla="*/ 0 w 8093494"/>
                <a:gd name="connsiteY4" fmla="*/ 0 h 1270809"/>
                <a:gd name="connsiteX0" fmla="*/ 0 w 7822032"/>
                <a:gd name="connsiteY0" fmla="*/ 0 h 1270809"/>
                <a:gd name="connsiteX1" fmla="*/ 7822032 w 7822032"/>
                <a:gd name="connsiteY1" fmla="*/ 0 h 1270809"/>
                <a:gd name="connsiteX2" fmla="*/ 7126706 w 7822032"/>
                <a:gd name="connsiteY2" fmla="*/ 1266047 h 1270809"/>
                <a:gd name="connsiteX3" fmla="*/ 104775 w 7822032"/>
                <a:gd name="connsiteY3" fmla="*/ 1270809 h 1270809"/>
                <a:gd name="connsiteX4" fmla="*/ 0 w 7822032"/>
                <a:gd name="connsiteY4" fmla="*/ 0 h 127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2032" h="1270809">
                  <a:moveTo>
                    <a:pt x="0" y="0"/>
                  </a:moveTo>
                  <a:lnTo>
                    <a:pt x="7822032" y="0"/>
                  </a:lnTo>
                  <a:lnTo>
                    <a:pt x="7126706" y="1266047"/>
                  </a:lnTo>
                  <a:lnTo>
                    <a:pt x="104775" y="127080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141663" y="4911550"/>
              <a:ext cx="2980502" cy="12693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selection of dose based</a:t>
              </a:r>
              <a:br>
                <a:rPr lang="en-GB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individual assessment</a:t>
              </a:r>
              <a:br>
                <a:rPr lang="en-GB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thromboembolic and </a:t>
              </a:r>
              <a:br>
                <a:rPr lang="en-GB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bleeding risk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3181" y="1092975"/>
            <a:ext cx="6825981" cy="949535"/>
            <a:chOff x="717178" y="1584665"/>
            <a:chExt cx="6825981" cy="1266047"/>
          </a:xfrm>
        </p:grpSpPr>
        <p:sp>
          <p:nvSpPr>
            <p:cNvPr id="7" name="Rectangle 6"/>
            <p:cNvSpPr/>
            <p:nvPr/>
          </p:nvSpPr>
          <p:spPr>
            <a:xfrm>
              <a:off x="717178" y="1584665"/>
              <a:ext cx="6825981" cy="1266047"/>
            </a:xfrm>
            <a:custGeom>
              <a:avLst/>
              <a:gdLst>
                <a:gd name="connsiteX0" fmla="*/ 0 w 8093494"/>
                <a:gd name="connsiteY0" fmla="*/ 0 h 1266047"/>
                <a:gd name="connsiteX1" fmla="*/ 8093494 w 8093494"/>
                <a:gd name="connsiteY1" fmla="*/ 0 h 1266047"/>
                <a:gd name="connsiteX2" fmla="*/ 8093494 w 8093494"/>
                <a:gd name="connsiteY2" fmla="*/ 1266047 h 1266047"/>
                <a:gd name="connsiteX3" fmla="*/ 0 w 8093494"/>
                <a:gd name="connsiteY3" fmla="*/ 1266047 h 1266047"/>
                <a:gd name="connsiteX4" fmla="*/ 0 w 8093494"/>
                <a:gd name="connsiteY4" fmla="*/ 0 h 1266047"/>
                <a:gd name="connsiteX0" fmla="*/ 0 w 8093494"/>
                <a:gd name="connsiteY0" fmla="*/ 0 h 1266047"/>
                <a:gd name="connsiteX1" fmla="*/ 8093494 w 8093494"/>
                <a:gd name="connsiteY1" fmla="*/ 0 h 1266047"/>
                <a:gd name="connsiteX2" fmla="*/ 8093494 w 8093494"/>
                <a:gd name="connsiteY2" fmla="*/ 1266047 h 1266047"/>
                <a:gd name="connsiteX3" fmla="*/ 76200 w 8093494"/>
                <a:gd name="connsiteY3" fmla="*/ 1246997 h 1266047"/>
                <a:gd name="connsiteX4" fmla="*/ 0 w 8093494"/>
                <a:gd name="connsiteY4" fmla="*/ 0 h 1266047"/>
                <a:gd name="connsiteX0" fmla="*/ 0 w 8093494"/>
                <a:gd name="connsiteY0" fmla="*/ 0 h 1270809"/>
                <a:gd name="connsiteX1" fmla="*/ 8093494 w 8093494"/>
                <a:gd name="connsiteY1" fmla="*/ 0 h 1270809"/>
                <a:gd name="connsiteX2" fmla="*/ 8093494 w 8093494"/>
                <a:gd name="connsiteY2" fmla="*/ 1266047 h 1270809"/>
                <a:gd name="connsiteX3" fmla="*/ 104775 w 8093494"/>
                <a:gd name="connsiteY3" fmla="*/ 1270809 h 1270809"/>
                <a:gd name="connsiteX4" fmla="*/ 0 w 8093494"/>
                <a:gd name="connsiteY4" fmla="*/ 0 h 1270809"/>
                <a:gd name="connsiteX0" fmla="*/ 0 w 8093494"/>
                <a:gd name="connsiteY0" fmla="*/ 0 h 1270809"/>
                <a:gd name="connsiteX1" fmla="*/ 7822032 w 8093494"/>
                <a:gd name="connsiteY1" fmla="*/ 0 h 1270809"/>
                <a:gd name="connsiteX2" fmla="*/ 8093494 w 8093494"/>
                <a:gd name="connsiteY2" fmla="*/ 1266047 h 1270809"/>
                <a:gd name="connsiteX3" fmla="*/ 104775 w 8093494"/>
                <a:gd name="connsiteY3" fmla="*/ 1270809 h 1270809"/>
                <a:gd name="connsiteX4" fmla="*/ 0 w 8093494"/>
                <a:gd name="connsiteY4" fmla="*/ 0 h 1270809"/>
                <a:gd name="connsiteX0" fmla="*/ 0 w 7822032"/>
                <a:gd name="connsiteY0" fmla="*/ 0 h 1270809"/>
                <a:gd name="connsiteX1" fmla="*/ 7822032 w 7822032"/>
                <a:gd name="connsiteY1" fmla="*/ 0 h 1270809"/>
                <a:gd name="connsiteX2" fmla="*/ 7126706 w 7822032"/>
                <a:gd name="connsiteY2" fmla="*/ 1266047 h 1270809"/>
                <a:gd name="connsiteX3" fmla="*/ 104775 w 7822032"/>
                <a:gd name="connsiteY3" fmla="*/ 1270809 h 1270809"/>
                <a:gd name="connsiteX4" fmla="*/ 0 w 7822032"/>
                <a:gd name="connsiteY4" fmla="*/ 0 h 127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2032" h="1270809">
                  <a:moveTo>
                    <a:pt x="0" y="0"/>
                  </a:moveTo>
                  <a:lnTo>
                    <a:pt x="7822032" y="0"/>
                  </a:lnTo>
                  <a:lnTo>
                    <a:pt x="7126706" y="1266047"/>
                  </a:lnTo>
                  <a:lnTo>
                    <a:pt x="104775" y="127080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84513" y="1588214"/>
              <a:ext cx="2981676" cy="12624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recommended dabigatran dose is</a:t>
              </a: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GERD, gastro-oesophageal reflux disease</a:t>
            </a:r>
            <a:br>
              <a:rPr lang="en-GB" dirty="0"/>
            </a:br>
            <a:r>
              <a:rPr lang="en-GB" b="1" dirty="0"/>
              <a:t>1. </a:t>
            </a:r>
            <a:r>
              <a:rPr lang="en-GB" dirty="0"/>
              <a:t>Pradaxa</a:t>
            </a:r>
            <a:r>
              <a:rPr lang="en-GB" baseline="30000" dirty="0"/>
              <a:t>®</a:t>
            </a:r>
            <a:r>
              <a:rPr lang="en-GB" dirty="0"/>
              <a:t>: EU SPC, 2015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40100"/>
            <a:ext cx="8478000" cy="540060"/>
          </a:xfrm>
        </p:spPr>
        <p:txBody>
          <a:bodyPr>
            <a:normAutofit fontScale="90000"/>
          </a:bodyPr>
          <a:lstStyle/>
          <a:p>
            <a:pPr>
              <a:lnSpc>
                <a:spcPts val="2600"/>
              </a:lnSpc>
            </a:pPr>
            <a:r>
              <a:rPr lang="en-GB" dirty="0"/>
              <a:t>Dabigatran’s well-studied, approved doses allow individualized care for patients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64509" y="2024430"/>
            <a:ext cx="8455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patients aged 75–80 years or with moderate renal impairment,</a:t>
            </a:r>
            <a:br>
              <a:rPr lang="en-GB" sz="15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gastritis, oesophagitis, GERD, or other risk factors for bleeding:</a:t>
            </a:r>
            <a:r>
              <a:rPr lang="en-GB" sz="1500" b="1" baseline="300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3603" y="3645963"/>
            <a:ext cx="8444717" cy="948659"/>
            <a:chOff x="678447" y="2930648"/>
            <a:chExt cx="8436603" cy="1264878"/>
          </a:xfrm>
        </p:grpSpPr>
        <p:grpSp>
          <p:nvGrpSpPr>
            <p:cNvPr id="6" name="Group 5"/>
            <p:cNvGrpSpPr/>
            <p:nvPr/>
          </p:nvGrpSpPr>
          <p:grpSpPr>
            <a:xfrm>
              <a:off x="678447" y="2930648"/>
              <a:ext cx="7822032" cy="1264878"/>
              <a:chOff x="678447" y="2930648"/>
              <a:chExt cx="7822032" cy="1264878"/>
            </a:xfrm>
          </p:grpSpPr>
          <p:sp>
            <p:nvSpPr>
              <p:cNvPr id="77" name="Rectangle 6"/>
              <p:cNvSpPr/>
              <p:nvPr/>
            </p:nvSpPr>
            <p:spPr>
              <a:xfrm>
                <a:off x="678447" y="2930648"/>
                <a:ext cx="7822032" cy="1264878"/>
              </a:xfrm>
              <a:custGeom>
                <a:avLst/>
                <a:gdLst>
                  <a:gd name="connsiteX0" fmla="*/ 0 w 8093494"/>
                  <a:gd name="connsiteY0" fmla="*/ 0 h 1266047"/>
                  <a:gd name="connsiteX1" fmla="*/ 8093494 w 8093494"/>
                  <a:gd name="connsiteY1" fmla="*/ 0 h 1266047"/>
                  <a:gd name="connsiteX2" fmla="*/ 8093494 w 8093494"/>
                  <a:gd name="connsiteY2" fmla="*/ 1266047 h 1266047"/>
                  <a:gd name="connsiteX3" fmla="*/ 0 w 8093494"/>
                  <a:gd name="connsiteY3" fmla="*/ 1266047 h 1266047"/>
                  <a:gd name="connsiteX4" fmla="*/ 0 w 8093494"/>
                  <a:gd name="connsiteY4" fmla="*/ 0 h 1266047"/>
                  <a:gd name="connsiteX0" fmla="*/ 0 w 8093494"/>
                  <a:gd name="connsiteY0" fmla="*/ 0 h 1266047"/>
                  <a:gd name="connsiteX1" fmla="*/ 8093494 w 8093494"/>
                  <a:gd name="connsiteY1" fmla="*/ 0 h 1266047"/>
                  <a:gd name="connsiteX2" fmla="*/ 8093494 w 8093494"/>
                  <a:gd name="connsiteY2" fmla="*/ 1266047 h 1266047"/>
                  <a:gd name="connsiteX3" fmla="*/ 76200 w 8093494"/>
                  <a:gd name="connsiteY3" fmla="*/ 1246997 h 1266047"/>
                  <a:gd name="connsiteX4" fmla="*/ 0 w 8093494"/>
                  <a:gd name="connsiteY4" fmla="*/ 0 h 1266047"/>
                  <a:gd name="connsiteX0" fmla="*/ 0 w 8093494"/>
                  <a:gd name="connsiteY0" fmla="*/ 0 h 1270809"/>
                  <a:gd name="connsiteX1" fmla="*/ 8093494 w 8093494"/>
                  <a:gd name="connsiteY1" fmla="*/ 0 h 1270809"/>
                  <a:gd name="connsiteX2" fmla="*/ 8093494 w 8093494"/>
                  <a:gd name="connsiteY2" fmla="*/ 1266047 h 1270809"/>
                  <a:gd name="connsiteX3" fmla="*/ 104775 w 8093494"/>
                  <a:gd name="connsiteY3" fmla="*/ 1270809 h 1270809"/>
                  <a:gd name="connsiteX4" fmla="*/ 0 w 8093494"/>
                  <a:gd name="connsiteY4" fmla="*/ 0 h 1270809"/>
                  <a:gd name="connsiteX0" fmla="*/ 0 w 8093494"/>
                  <a:gd name="connsiteY0" fmla="*/ 0 h 1270809"/>
                  <a:gd name="connsiteX1" fmla="*/ 7822032 w 8093494"/>
                  <a:gd name="connsiteY1" fmla="*/ 0 h 1270809"/>
                  <a:gd name="connsiteX2" fmla="*/ 8093494 w 8093494"/>
                  <a:gd name="connsiteY2" fmla="*/ 1266047 h 1270809"/>
                  <a:gd name="connsiteX3" fmla="*/ 104775 w 8093494"/>
                  <a:gd name="connsiteY3" fmla="*/ 1270809 h 1270809"/>
                  <a:gd name="connsiteX4" fmla="*/ 0 w 8093494"/>
                  <a:gd name="connsiteY4" fmla="*/ 0 h 1270809"/>
                  <a:gd name="connsiteX0" fmla="*/ 0 w 7822032"/>
                  <a:gd name="connsiteY0" fmla="*/ 0 h 1270809"/>
                  <a:gd name="connsiteX1" fmla="*/ 7822032 w 7822032"/>
                  <a:gd name="connsiteY1" fmla="*/ 0 h 1270809"/>
                  <a:gd name="connsiteX2" fmla="*/ 7126706 w 7822032"/>
                  <a:gd name="connsiteY2" fmla="*/ 1266047 h 1270809"/>
                  <a:gd name="connsiteX3" fmla="*/ 104775 w 7822032"/>
                  <a:gd name="connsiteY3" fmla="*/ 1270809 h 1270809"/>
                  <a:gd name="connsiteX4" fmla="*/ 0 w 7822032"/>
                  <a:gd name="connsiteY4" fmla="*/ 0 h 127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2032" h="1270809">
                    <a:moveTo>
                      <a:pt x="0" y="0"/>
                    </a:moveTo>
                    <a:lnTo>
                      <a:pt x="7822032" y="0"/>
                    </a:lnTo>
                    <a:lnTo>
                      <a:pt x="7126706" y="1266047"/>
                    </a:lnTo>
                    <a:lnTo>
                      <a:pt x="104775" y="127080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113861" y="2933028"/>
                <a:ext cx="2977936" cy="12624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recommended dabigatran dose is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962702" y="3091163"/>
              <a:ext cx="1900325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≥80 years or</a:t>
              </a:r>
              <a:br>
                <a:rPr lang="en-GB" sz="2000" b="1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b="1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verapamil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 rot="18948146">
              <a:off x="7549844" y="3278638"/>
              <a:ext cx="1565206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 mg BID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97520" y="1367656"/>
            <a:ext cx="138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&lt;75 years</a:t>
            </a:r>
          </a:p>
        </p:txBody>
      </p:sp>
      <p:sp>
        <p:nvSpPr>
          <p:cNvPr id="54" name="Rounded Rectangle 11"/>
          <p:cNvSpPr>
            <a:spLocks noChangeAspect="1"/>
          </p:cNvSpPr>
          <p:nvPr/>
        </p:nvSpPr>
        <p:spPr>
          <a:xfrm>
            <a:off x="875951" y="2571366"/>
            <a:ext cx="529005" cy="949535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gradFill>
            <a:gsLst>
              <a:gs pos="0">
                <a:srgbClr val="007370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11"/>
          <p:cNvSpPr>
            <a:spLocks noChangeAspect="1"/>
          </p:cNvSpPr>
          <p:nvPr/>
        </p:nvSpPr>
        <p:spPr>
          <a:xfrm>
            <a:off x="343146" y="2567130"/>
            <a:ext cx="529005" cy="949535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gradFill>
            <a:gsLst>
              <a:gs pos="0">
                <a:srgbClr val="007370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11"/>
          <p:cNvSpPr>
            <a:spLocks noChangeAspect="1"/>
          </p:cNvSpPr>
          <p:nvPr/>
        </p:nvSpPr>
        <p:spPr>
          <a:xfrm>
            <a:off x="1927942" y="2582022"/>
            <a:ext cx="529005" cy="949535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gradFill>
            <a:gsLst>
              <a:gs pos="0">
                <a:srgbClr val="007370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11"/>
          <p:cNvSpPr>
            <a:spLocks noChangeAspect="1"/>
          </p:cNvSpPr>
          <p:nvPr/>
        </p:nvSpPr>
        <p:spPr>
          <a:xfrm>
            <a:off x="1402871" y="2585247"/>
            <a:ext cx="529005" cy="949535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gradFill>
            <a:gsLst>
              <a:gs pos="0">
                <a:srgbClr val="007370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20126" y="2709781"/>
            <a:ext cx="2069999" cy="584775"/>
            <a:chOff x="934056" y="5073395"/>
            <a:chExt cx="2069999" cy="779700"/>
          </a:xfrm>
        </p:grpSpPr>
        <p:sp>
          <p:nvSpPr>
            <p:cNvPr id="41" name="Oval 40"/>
            <p:cNvSpPr/>
            <p:nvPr/>
          </p:nvSpPr>
          <p:spPr>
            <a:xfrm>
              <a:off x="1664358" y="5503156"/>
              <a:ext cx="78446" cy="141719"/>
            </a:xfrm>
            <a:custGeom>
              <a:avLst/>
              <a:gdLst>
                <a:gd name="connsiteX0" fmla="*/ 0 w 355600"/>
                <a:gd name="connsiteY0" fmla="*/ 304800 h 609600"/>
                <a:gd name="connsiteX1" fmla="*/ 177800 w 355600"/>
                <a:gd name="connsiteY1" fmla="*/ 0 h 609600"/>
                <a:gd name="connsiteX2" fmla="*/ 355600 w 355600"/>
                <a:gd name="connsiteY2" fmla="*/ 304800 h 609600"/>
                <a:gd name="connsiteX3" fmla="*/ 177800 w 355600"/>
                <a:gd name="connsiteY3" fmla="*/ 609600 h 609600"/>
                <a:gd name="connsiteX4" fmla="*/ 0 w 355600"/>
                <a:gd name="connsiteY4" fmla="*/ 304800 h 609600"/>
                <a:gd name="connsiteX0" fmla="*/ 0 w 371551"/>
                <a:gd name="connsiteY0" fmla="*/ 306726 h 611526"/>
                <a:gd name="connsiteX1" fmla="*/ 177800 w 371551"/>
                <a:gd name="connsiteY1" fmla="*/ 1926 h 611526"/>
                <a:gd name="connsiteX2" fmla="*/ 342900 w 371551"/>
                <a:gd name="connsiteY2" fmla="*/ 182901 h 611526"/>
                <a:gd name="connsiteX3" fmla="*/ 355600 w 371551"/>
                <a:gd name="connsiteY3" fmla="*/ 306726 h 611526"/>
                <a:gd name="connsiteX4" fmla="*/ 177800 w 371551"/>
                <a:gd name="connsiteY4" fmla="*/ 611526 h 611526"/>
                <a:gd name="connsiteX5" fmla="*/ 0 w 371551"/>
                <a:gd name="connsiteY5" fmla="*/ 306726 h 611526"/>
                <a:gd name="connsiteX0" fmla="*/ 0 w 360977"/>
                <a:gd name="connsiteY0" fmla="*/ 306726 h 612132"/>
                <a:gd name="connsiteX1" fmla="*/ 177800 w 360977"/>
                <a:gd name="connsiteY1" fmla="*/ 1926 h 612132"/>
                <a:gd name="connsiteX2" fmla="*/ 342900 w 360977"/>
                <a:gd name="connsiteY2" fmla="*/ 182901 h 612132"/>
                <a:gd name="connsiteX3" fmla="*/ 355600 w 360977"/>
                <a:gd name="connsiteY3" fmla="*/ 306726 h 612132"/>
                <a:gd name="connsiteX4" fmla="*/ 333375 w 360977"/>
                <a:gd name="connsiteY4" fmla="*/ 382926 h 612132"/>
                <a:gd name="connsiteX5" fmla="*/ 177800 w 360977"/>
                <a:gd name="connsiteY5" fmla="*/ 611526 h 612132"/>
                <a:gd name="connsiteX6" fmla="*/ 0 w 360977"/>
                <a:gd name="connsiteY6" fmla="*/ 306726 h 612132"/>
                <a:gd name="connsiteX0" fmla="*/ 0 w 361781"/>
                <a:gd name="connsiteY0" fmla="*/ 306726 h 615243"/>
                <a:gd name="connsiteX1" fmla="*/ 177800 w 361781"/>
                <a:gd name="connsiteY1" fmla="*/ 1926 h 615243"/>
                <a:gd name="connsiteX2" fmla="*/ 342900 w 361781"/>
                <a:gd name="connsiteY2" fmla="*/ 182901 h 615243"/>
                <a:gd name="connsiteX3" fmla="*/ 355600 w 361781"/>
                <a:gd name="connsiteY3" fmla="*/ 306726 h 615243"/>
                <a:gd name="connsiteX4" fmla="*/ 346075 w 361781"/>
                <a:gd name="connsiteY4" fmla="*/ 465476 h 615243"/>
                <a:gd name="connsiteX5" fmla="*/ 177800 w 361781"/>
                <a:gd name="connsiteY5" fmla="*/ 611526 h 615243"/>
                <a:gd name="connsiteX6" fmla="*/ 0 w 361781"/>
                <a:gd name="connsiteY6" fmla="*/ 306726 h 615243"/>
                <a:gd name="connsiteX0" fmla="*/ 0 w 362767"/>
                <a:gd name="connsiteY0" fmla="*/ 311473 h 619990"/>
                <a:gd name="connsiteX1" fmla="*/ 177800 w 362767"/>
                <a:gd name="connsiteY1" fmla="*/ 6673 h 619990"/>
                <a:gd name="connsiteX2" fmla="*/ 346075 w 362767"/>
                <a:gd name="connsiteY2" fmla="*/ 117798 h 619990"/>
                <a:gd name="connsiteX3" fmla="*/ 355600 w 362767"/>
                <a:gd name="connsiteY3" fmla="*/ 311473 h 619990"/>
                <a:gd name="connsiteX4" fmla="*/ 346075 w 362767"/>
                <a:gd name="connsiteY4" fmla="*/ 470223 h 619990"/>
                <a:gd name="connsiteX5" fmla="*/ 177800 w 362767"/>
                <a:gd name="connsiteY5" fmla="*/ 616273 h 619990"/>
                <a:gd name="connsiteX6" fmla="*/ 0 w 362767"/>
                <a:gd name="connsiteY6" fmla="*/ 311473 h 619990"/>
                <a:gd name="connsiteX0" fmla="*/ 0 w 352523"/>
                <a:gd name="connsiteY0" fmla="*/ 311473 h 619990"/>
                <a:gd name="connsiteX1" fmla="*/ 177800 w 352523"/>
                <a:gd name="connsiteY1" fmla="*/ 6673 h 619990"/>
                <a:gd name="connsiteX2" fmla="*/ 346075 w 352523"/>
                <a:gd name="connsiteY2" fmla="*/ 117798 h 619990"/>
                <a:gd name="connsiteX3" fmla="*/ 292100 w 352523"/>
                <a:gd name="connsiteY3" fmla="*/ 282898 h 619990"/>
                <a:gd name="connsiteX4" fmla="*/ 346075 w 352523"/>
                <a:gd name="connsiteY4" fmla="*/ 470223 h 619990"/>
                <a:gd name="connsiteX5" fmla="*/ 177800 w 352523"/>
                <a:gd name="connsiteY5" fmla="*/ 616273 h 619990"/>
                <a:gd name="connsiteX6" fmla="*/ 0 w 352523"/>
                <a:gd name="connsiteY6" fmla="*/ 311473 h 619990"/>
                <a:gd name="connsiteX0" fmla="*/ 0 w 353367"/>
                <a:gd name="connsiteY0" fmla="*/ 311473 h 619990"/>
                <a:gd name="connsiteX1" fmla="*/ 177800 w 353367"/>
                <a:gd name="connsiteY1" fmla="*/ 6673 h 619990"/>
                <a:gd name="connsiteX2" fmla="*/ 346075 w 353367"/>
                <a:gd name="connsiteY2" fmla="*/ 117798 h 619990"/>
                <a:gd name="connsiteX3" fmla="*/ 292100 w 353367"/>
                <a:gd name="connsiteY3" fmla="*/ 282898 h 619990"/>
                <a:gd name="connsiteX4" fmla="*/ 346075 w 353367"/>
                <a:gd name="connsiteY4" fmla="*/ 470223 h 619990"/>
                <a:gd name="connsiteX5" fmla="*/ 177800 w 353367"/>
                <a:gd name="connsiteY5" fmla="*/ 616273 h 619990"/>
                <a:gd name="connsiteX6" fmla="*/ 0 w 353367"/>
                <a:gd name="connsiteY6" fmla="*/ 311473 h 619990"/>
                <a:gd name="connsiteX0" fmla="*/ 0 w 353367"/>
                <a:gd name="connsiteY0" fmla="*/ 311473 h 619990"/>
                <a:gd name="connsiteX1" fmla="*/ 177800 w 353367"/>
                <a:gd name="connsiteY1" fmla="*/ 6673 h 619990"/>
                <a:gd name="connsiteX2" fmla="*/ 346075 w 353367"/>
                <a:gd name="connsiteY2" fmla="*/ 117798 h 619990"/>
                <a:gd name="connsiteX3" fmla="*/ 292100 w 353367"/>
                <a:gd name="connsiteY3" fmla="*/ 282898 h 619990"/>
                <a:gd name="connsiteX4" fmla="*/ 346075 w 353367"/>
                <a:gd name="connsiteY4" fmla="*/ 470223 h 619990"/>
                <a:gd name="connsiteX5" fmla="*/ 177800 w 353367"/>
                <a:gd name="connsiteY5" fmla="*/ 616273 h 619990"/>
                <a:gd name="connsiteX6" fmla="*/ 0 w 353367"/>
                <a:gd name="connsiteY6" fmla="*/ 311473 h 619990"/>
                <a:gd name="connsiteX0" fmla="*/ 0 w 353367"/>
                <a:gd name="connsiteY0" fmla="*/ 311473 h 619990"/>
                <a:gd name="connsiteX1" fmla="*/ 177800 w 353367"/>
                <a:gd name="connsiteY1" fmla="*/ 6673 h 619990"/>
                <a:gd name="connsiteX2" fmla="*/ 346075 w 353367"/>
                <a:gd name="connsiteY2" fmla="*/ 117798 h 619990"/>
                <a:gd name="connsiteX3" fmla="*/ 292100 w 353367"/>
                <a:gd name="connsiteY3" fmla="*/ 282898 h 619990"/>
                <a:gd name="connsiteX4" fmla="*/ 346075 w 353367"/>
                <a:gd name="connsiteY4" fmla="*/ 470223 h 619990"/>
                <a:gd name="connsiteX5" fmla="*/ 177800 w 353367"/>
                <a:gd name="connsiteY5" fmla="*/ 616273 h 619990"/>
                <a:gd name="connsiteX6" fmla="*/ 0 w 353367"/>
                <a:gd name="connsiteY6" fmla="*/ 311473 h 619990"/>
                <a:gd name="connsiteX0" fmla="*/ 0 w 346075"/>
                <a:gd name="connsiteY0" fmla="*/ 311473 h 619990"/>
                <a:gd name="connsiteX1" fmla="*/ 177800 w 346075"/>
                <a:gd name="connsiteY1" fmla="*/ 6673 h 619990"/>
                <a:gd name="connsiteX2" fmla="*/ 346075 w 346075"/>
                <a:gd name="connsiteY2" fmla="*/ 117798 h 619990"/>
                <a:gd name="connsiteX3" fmla="*/ 292100 w 346075"/>
                <a:gd name="connsiteY3" fmla="*/ 282898 h 619990"/>
                <a:gd name="connsiteX4" fmla="*/ 346075 w 346075"/>
                <a:gd name="connsiteY4" fmla="*/ 470223 h 619990"/>
                <a:gd name="connsiteX5" fmla="*/ 177800 w 346075"/>
                <a:gd name="connsiteY5" fmla="*/ 616273 h 619990"/>
                <a:gd name="connsiteX6" fmla="*/ 0 w 346075"/>
                <a:gd name="connsiteY6" fmla="*/ 311473 h 619990"/>
                <a:gd name="connsiteX0" fmla="*/ 0 w 346851"/>
                <a:gd name="connsiteY0" fmla="*/ 315500 h 624017"/>
                <a:gd name="connsiteX1" fmla="*/ 177800 w 346851"/>
                <a:gd name="connsiteY1" fmla="*/ 10700 h 624017"/>
                <a:gd name="connsiteX2" fmla="*/ 346075 w 346851"/>
                <a:gd name="connsiteY2" fmla="*/ 121825 h 624017"/>
                <a:gd name="connsiteX3" fmla="*/ 292100 w 346851"/>
                <a:gd name="connsiteY3" fmla="*/ 286925 h 624017"/>
                <a:gd name="connsiteX4" fmla="*/ 346075 w 346851"/>
                <a:gd name="connsiteY4" fmla="*/ 474250 h 624017"/>
                <a:gd name="connsiteX5" fmla="*/ 177800 w 346851"/>
                <a:gd name="connsiteY5" fmla="*/ 620300 h 624017"/>
                <a:gd name="connsiteX6" fmla="*/ 0 w 346851"/>
                <a:gd name="connsiteY6" fmla="*/ 315500 h 624017"/>
                <a:gd name="connsiteX0" fmla="*/ 0 w 346851"/>
                <a:gd name="connsiteY0" fmla="*/ 315500 h 626614"/>
                <a:gd name="connsiteX1" fmla="*/ 177800 w 346851"/>
                <a:gd name="connsiteY1" fmla="*/ 10700 h 626614"/>
                <a:gd name="connsiteX2" fmla="*/ 346075 w 346851"/>
                <a:gd name="connsiteY2" fmla="*/ 121825 h 626614"/>
                <a:gd name="connsiteX3" fmla="*/ 292100 w 346851"/>
                <a:gd name="connsiteY3" fmla="*/ 286925 h 626614"/>
                <a:gd name="connsiteX4" fmla="*/ 346075 w 346851"/>
                <a:gd name="connsiteY4" fmla="*/ 474250 h 626614"/>
                <a:gd name="connsiteX5" fmla="*/ 177800 w 346851"/>
                <a:gd name="connsiteY5" fmla="*/ 620300 h 626614"/>
                <a:gd name="connsiteX6" fmla="*/ 0 w 346851"/>
                <a:gd name="connsiteY6" fmla="*/ 315500 h 62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851" h="626614">
                  <a:moveTo>
                    <a:pt x="0" y="315500"/>
                  </a:moveTo>
                  <a:cubicBezTo>
                    <a:pt x="0" y="147164"/>
                    <a:pt x="120121" y="42979"/>
                    <a:pt x="177800" y="10700"/>
                  </a:cubicBezTo>
                  <a:cubicBezTo>
                    <a:pt x="235479" y="-21579"/>
                    <a:pt x="357717" y="20225"/>
                    <a:pt x="346075" y="121825"/>
                  </a:cubicBezTo>
                  <a:cubicBezTo>
                    <a:pt x="340783" y="220250"/>
                    <a:pt x="306387" y="234538"/>
                    <a:pt x="292100" y="286925"/>
                  </a:cubicBezTo>
                  <a:cubicBezTo>
                    <a:pt x="303213" y="345662"/>
                    <a:pt x="343958" y="375825"/>
                    <a:pt x="346075" y="474250"/>
                  </a:cubicBezTo>
                  <a:cubicBezTo>
                    <a:pt x="332317" y="588550"/>
                    <a:pt x="235479" y="646758"/>
                    <a:pt x="177800" y="620300"/>
                  </a:cubicBezTo>
                  <a:cubicBezTo>
                    <a:pt x="120121" y="593842"/>
                    <a:pt x="0" y="483836"/>
                    <a:pt x="0" y="315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F538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40"/>
            <p:cNvSpPr/>
            <p:nvPr/>
          </p:nvSpPr>
          <p:spPr>
            <a:xfrm>
              <a:off x="1772829" y="5490834"/>
              <a:ext cx="78446" cy="141719"/>
            </a:xfrm>
            <a:custGeom>
              <a:avLst/>
              <a:gdLst>
                <a:gd name="connsiteX0" fmla="*/ 0 w 355600"/>
                <a:gd name="connsiteY0" fmla="*/ 304800 h 609600"/>
                <a:gd name="connsiteX1" fmla="*/ 177800 w 355600"/>
                <a:gd name="connsiteY1" fmla="*/ 0 h 609600"/>
                <a:gd name="connsiteX2" fmla="*/ 355600 w 355600"/>
                <a:gd name="connsiteY2" fmla="*/ 304800 h 609600"/>
                <a:gd name="connsiteX3" fmla="*/ 177800 w 355600"/>
                <a:gd name="connsiteY3" fmla="*/ 609600 h 609600"/>
                <a:gd name="connsiteX4" fmla="*/ 0 w 355600"/>
                <a:gd name="connsiteY4" fmla="*/ 304800 h 609600"/>
                <a:gd name="connsiteX0" fmla="*/ 0 w 371551"/>
                <a:gd name="connsiteY0" fmla="*/ 306726 h 611526"/>
                <a:gd name="connsiteX1" fmla="*/ 177800 w 371551"/>
                <a:gd name="connsiteY1" fmla="*/ 1926 h 611526"/>
                <a:gd name="connsiteX2" fmla="*/ 342900 w 371551"/>
                <a:gd name="connsiteY2" fmla="*/ 182901 h 611526"/>
                <a:gd name="connsiteX3" fmla="*/ 355600 w 371551"/>
                <a:gd name="connsiteY3" fmla="*/ 306726 h 611526"/>
                <a:gd name="connsiteX4" fmla="*/ 177800 w 371551"/>
                <a:gd name="connsiteY4" fmla="*/ 611526 h 611526"/>
                <a:gd name="connsiteX5" fmla="*/ 0 w 371551"/>
                <a:gd name="connsiteY5" fmla="*/ 306726 h 611526"/>
                <a:gd name="connsiteX0" fmla="*/ 0 w 360977"/>
                <a:gd name="connsiteY0" fmla="*/ 306726 h 612132"/>
                <a:gd name="connsiteX1" fmla="*/ 177800 w 360977"/>
                <a:gd name="connsiteY1" fmla="*/ 1926 h 612132"/>
                <a:gd name="connsiteX2" fmla="*/ 342900 w 360977"/>
                <a:gd name="connsiteY2" fmla="*/ 182901 h 612132"/>
                <a:gd name="connsiteX3" fmla="*/ 355600 w 360977"/>
                <a:gd name="connsiteY3" fmla="*/ 306726 h 612132"/>
                <a:gd name="connsiteX4" fmla="*/ 333375 w 360977"/>
                <a:gd name="connsiteY4" fmla="*/ 382926 h 612132"/>
                <a:gd name="connsiteX5" fmla="*/ 177800 w 360977"/>
                <a:gd name="connsiteY5" fmla="*/ 611526 h 612132"/>
                <a:gd name="connsiteX6" fmla="*/ 0 w 360977"/>
                <a:gd name="connsiteY6" fmla="*/ 306726 h 612132"/>
                <a:gd name="connsiteX0" fmla="*/ 0 w 361781"/>
                <a:gd name="connsiteY0" fmla="*/ 306726 h 615243"/>
                <a:gd name="connsiteX1" fmla="*/ 177800 w 361781"/>
                <a:gd name="connsiteY1" fmla="*/ 1926 h 615243"/>
                <a:gd name="connsiteX2" fmla="*/ 342900 w 361781"/>
                <a:gd name="connsiteY2" fmla="*/ 182901 h 615243"/>
                <a:gd name="connsiteX3" fmla="*/ 355600 w 361781"/>
                <a:gd name="connsiteY3" fmla="*/ 306726 h 615243"/>
                <a:gd name="connsiteX4" fmla="*/ 346075 w 361781"/>
                <a:gd name="connsiteY4" fmla="*/ 465476 h 615243"/>
                <a:gd name="connsiteX5" fmla="*/ 177800 w 361781"/>
                <a:gd name="connsiteY5" fmla="*/ 611526 h 615243"/>
                <a:gd name="connsiteX6" fmla="*/ 0 w 361781"/>
                <a:gd name="connsiteY6" fmla="*/ 306726 h 615243"/>
                <a:gd name="connsiteX0" fmla="*/ 0 w 362767"/>
                <a:gd name="connsiteY0" fmla="*/ 311473 h 619990"/>
                <a:gd name="connsiteX1" fmla="*/ 177800 w 362767"/>
                <a:gd name="connsiteY1" fmla="*/ 6673 h 619990"/>
                <a:gd name="connsiteX2" fmla="*/ 346075 w 362767"/>
                <a:gd name="connsiteY2" fmla="*/ 117798 h 619990"/>
                <a:gd name="connsiteX3" fmla="*/ 355600 w 362767"/>
                <a:gd name="connsiteY3" fmla="*/ 311473 h 619990"/>
                <a:gd name="connsiteX4" fmla="*/ 346075 w 362767"/>
                <a:gd name="connsiteY4" fmla="*/ 470223 h 619990"/>
                <a:gd name="connsiteX5" fmla="*/ 177800 w 362767"/>
                <a:gd name="connsiteY5" fmla="*/ 616273 h 619990"/>
                <a:gd name="connsiteX6" fmla="*/ 0 w 362767"/>
                <a:gd name="connsiteY6" fmla="*/ 311473 h 619990"/>
                <a:gd name="connsiteX0" fmla="*/ 0 w 352523"/>
                <a:gd name="connsiteY0" fmla="*/ 311473 h 619990"/>
                <a:gd name="connsiteX1" fmla="*/ 177800 w 352523"/>
                <a:gd name="connsiteY1" fmla="*/ 6673 h 619990"/>
                <a:gd name="connsiteX2" fmla="*/ 346075 w 352523"/>
                <a:gd name="connsiteY2" fmla="*/ 117798 h 619990"/>
                <a:gd name="connsiteX3" fmla="*/ 292100 w 352523"/>
                <a:gd name="connsiteY3" fmla="*/ 282898 h 619990"/>
                <a:gd name="connsiteX4" fmla="*/ 346075 w 352523"/>
                <a:gd name="connsiteY4" fmla="*/ 470223 h 619990"/>
                <a:gd name="connsiteX5" fmla="*/ 177800 w 352523"/>
                <a:gd name="connsiteY5" fmla="*/ 616273 h 619990"/>
                <a:gd name="connsiteX6" fmla="*/ 0 w 352523"/>
                <a:gd name="connsiteY6" fmla="*/ 311473 h 619990"/>
                <a:gd name="connsiteX0" fmla="*/ 0 w 353367"/>
                <a:gd name="connsiteY0" fmla="*/ 311473 h 619990"/>
                <a:gd name="connsiteX1" fmla="*/ 177800 w 353367"/>
                <a:gd name="connsiteY1" fmla="*/ 6673 h 619990"/>
                <a:gd name="connsiteX2" fmla="*/ 346075 w 353367"/>
                <a:gd name="connsiteY2" fmla="*/ 117798 h 619990"/>
                <a:gd name="connsiteX3" fmla="*/ 292100 w 353367"/>
                <a:gd name="connsiteY3" fmla="*/ 282898 h 619990"/>
                <a:gd name="connsiteX4" fmla="*/ 346075 w 353367"/>
                <a:gd name="connsiteY4" fmla="*/ 470223 h 619990"/>
                <a:gd name="connsiteX5" fmla="*/ 177800 w 353367"/>
                <a:gd name="connsiteY5" fmla="*/ 616273 h 619990"/>
                <a:gd name="connsiteX6" fmla="*/ 0 w 353367"/>
                <a:gd name="connsiteY6" fmla="*/ 311473 h 619990"/>
                <a:gd name="connsiteX0" fmla="*/ 0 w 353367"/>
                <a:gd name="connsiteY0" fmla="*/ 311473 h 619990"/>
                <a:gd name="connsiteX1" fmla="*/ 177800 w 353367"/>
                <a:gd name="connsiteY1" fmla="*/ 6673 h 619990"/>
                <a:gd name="connsiteX2" fmla="*/ 346075 w 353367"/>
                <a:gd name="connsiteY2" fmla="*/ 117798 h 619990"/>
                <a:gd name="connsiteX3" fmla="*/ 292100 w 353367"/>
                <a:gd name="connsiteY3" fmla="*/ 282898 h 619990"/>
                <a:gd name="connsiteX4" fmla="*/ 346075 w 353367"/>
                <a:gd name="connsiteY4" fmla="*/ 470223 h 619990"/>
                <a:gd name="connsiteX5" fmla="*/ 177800 w 353367"/>
                <a:gd name="connsiteY5" fmla="*/ 616273 h 619990"/>
                <a:gd name="connsiteX6" fmla="*/ 0 w 353367"/>
                <a:gd name="connsiteY6" fmla="*/ 311473 h 619990"/>
                <a:gd name="connsiteX0" fmla="*/ 0 w 353367"/>
                <a:gd name="connsiteY0" fmla="*/ 311473 h 619990"/>
                <a:gd name="connsiteX1" fmla="*/ 177800 w 353367"/>
                <a:gd name="connsiteY1" fmla="*/ 6673 h 619990"/>
                <a:gd name="connsiteX2" fmla="*/ 346075 w 353367"/>
                <a:gd name="connsiteY2" fmla="*/ 117798 h 619990"/>
                <a:gd name="connsiteX3" fmla="*/ 292100 w 353367"/>
                <a:gd name="connsiteY3" fmla="*/ 282898 h 619990"/>
                <a:gd name="connsiteX4" fmla="*/ 346075 w 353367"/>
                <a:gd name="connsiteY4" fmla="*/ 470223 h 619990"/>
                <a:gd name="connsiteX5" fmla="*/ 177800 w 353367"/>
                <a:gd name="connsiteY5" fmla="*/ 616273 h 619990"/>
                <a:gd name="connsiteX6" fmla="*/ 0 w 353367"/>
                <a:gd name="connsiteY6" fmla="*/ 311473 h 619990"/>
                <a:gd name="connsiteX0" fmla="*/ 0 w 346075"/>
                <a:gd name="connsiteY0" fmla="*/ 311473 h 619990"/>
                <a:gd name="connsiteX1" fmla="*/ 177800 w 346075"/>
                <a:gd name="connsiteY1" fmla="*/ 6673 h 619990"/>
                <a:gd name="connsiteX2" fmla="*/ 346075 w 346075"/>
                <a:gd name="connsiteY2" fmla="*/ 117798 h 619990"/>
                <a:gd name="connsiteX3" fmla="*/ 292100 w 346075"/>
                <a:gd name="connsiteY3" fmla="*/ 282898 h 619990"/>
                <a:gd name="connsiteX4" fmla="*/ 346075 w 346075"/>
                <a:gd name="connsiteY4" fmla="*/ 470223 h 619990"/>
                <a:gd name="connsiteX5" fmla="*/ 177800 w 346075"/>
                <a:gd name="connsiteY5" fmla="*/ 616273 h 619990"/>
                <a:gd name="connsiteX6" fmla="*/ 0 w 346075"/>
                <a:gd name="connsiteY6" fmla="*/ 311473 h 619990"/>
                <a:gd name="connsiteX0" fmla="*/ 0 w 346851"/>
                <a:gd name="connsiteY0" fmla="*/ 315500 h 624017"/>
                <a:gd name="connsiteX1" fmla="*/ 177800 w 346851"/>
                <a:gd name="connsiteY1" fmla="*/ 10700 h 624017"/>
                <a:gd name="connsiteX2" fmla="*/ 346075 w 346851"/>
                <a:gd name="connsiteY2" fmla="*/ 121825 h 624017"/>
                <a:gd name="connsiteX3" fmla="*/ 292100 w 346851"/>
                <a:gd name="connsiteY3" fmla="*/ 286925 h 624017"/>
                <a:gd name="connsiteX4" fmla="*/ 346075 w 346851"/>
                <a:gd name="connsiteY4" fmla="*/ 474250 h 624017"/>
                <a:gd name="connsiteX5" fmla="*/ 177800 w 346851"/>
                <a:gd name="connsiteY5" fmla="*/ 620300 h 624017"/>
                <a:gd name="connsiteX6" fmla="*/ 0 w 346851"/>
                <a:gd name="connsiteY6" fmla="*/ 315500 h 624017"/>
                <a:gd name="connsiteX0" fmla="*/ 0 w 346851"/>
                <a:gd name="connsiteY0" fmla="*/ 315500 h 626614"/>
                <a:gd name="connsiteX1" fmla="*/ 177800 w 346851"/>
                <a:gd name="connsiteY1" fmla="*/ 10700 h 626614"/>
                <a:gd name="connsiteX2" fmla="*/ 346075 w 346851"/>
                <a:gd name="connsiteY2" fmla="*/ 121825 h 626614"/>
                <a:gd name="connsiteX3" fmla="*/ 292100 w 346851"/>
                <a:gd name="connsiteY3" fmla="*/ 286925 h 626614"/>
                <a:gd name="connsiteX4" fmla="*/ 346075 w 346851"/>
                <a:gd name="connsiteY4" fmla="*/ 474250 h 626614"/>
                <a:gd name="connsiteX5" fmla="*/ 177800 w 346851"/>
                <a:gd name="connsiteY5" fmla="*/ 620300 h 626614"/>
                <a:gd name="connsiteX6" fmla="*/ 0 w 346851"/>
                <a:gd name="connsiteY6" fmla="*/ 315500 h 62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851" h="626614">
                  <a:moveTo>
                    <a:pt x="0" y="315500"/>
                  </a:moveTo>
                  <a:cubicBezTo>
                    <a:pt x="0" y="147164"/>
                    <a:pt x="120121" y="42979"/>
                    <a:pt x="177800" y="10700"/>
                  </a:cubicBezTo>
                  <a:cubicBezTo>
                    <a:pt x="235479" y="-21579"/>
                    <a:pt x="357717" y="20225"/>
                    <a:pt x="346075" y="121825"/>
                  </a:cubicBezTo>
                  <a:cubicBezTo>
                    <a:pt x="340783" y="220250"/>
                    <a:pt x="306387" y="234538"/>
                    <a:pt x="292100" y="286925"/>
                  </a:cubicBezTo>
                  <a:cubicBezTo>
                    <a:pt x="303213" y="345662"/>
                    <a:pt x="343958" y="375825"/>
                    <a:pt x="346075" y="474250"/>
                  </a:cubicBezTo>
                  <a:cubicBezTo>
                    <a:pt x="332317" y="588550"/>
                    <a:pt x="235479" y="646758"/>
                    <a:pt x="177800" y="620300"/>
                  </a:cubicBezTo>
                  <a:cubicBezTo>
                    <a:pt x="120121" y="593842"/>
                    <a:pt x="0" y="483836"/>
                    <a:pt x="0" y="315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F538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683133" y="5073395"/>
              <a:ext cx="320922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287494" y="5260905"/>
              <a:ext cx="0" cy="428625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ardrop 1"/>
            <p:cNvSpPr>
              <a:spLocks noChangeAspect="1"/>
            </p:cNvSpPr>
            <p:nvPr/>
          </p:nvSpPr>
          <p:spPr>
            <a:xfrm rot="17235216">
              <a:off x="2282624" y="5486614"/>
              <a:ext cx="140975" cy="159428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F538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34056" y="5232466"/>
              <a:ext cx="577401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75–80</a:t>
              </a:r>
              <a:br>
                <a:rPr lang="en-GB" sz="11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yrs</a:t>
              </a:r>
            </a:p>
          </p:txBody>
        </p:sp>
      </p:grpSp>
      <p:sp>
        <p:nvSpPr>
          <p:cNvPr id="68" name="Rounded Rectangle 11"/>
          <p:cNvSpPr>
            <a:spLocks noChangeAspect="1"/>
          </p:cNvSpPr>
          <p:nvPr/>
        </p:nvSpPr>
        <p:spPr>
          <a:xfrm>
            <a:off x="341544" y="1080153"/>
            <a:ext cx="529005" cy="949535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11"/>
          <p:cNvSpPr>
            <a:spLocks noChangeAspect="1"/>
          </p:cNvSpPr>
          <p:nvPr/>
        </p:nvSpPr>
        <p:spPr>
          <a:xfrm>
            <a:off x="318341" y="3642663"/>
            <a:ext cx="529005" cy="949535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913" y="769007"/>
            <a:ext cx="84555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patients aged:</a:t>
            </a:r>
            <a:r>
              <a:rPr lang="en-GB" sz="1500" b="1" baseline="3000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500" b="1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323312" y="1359555"/>
            <a:ext cx="1335824" cy="505889"/>
            <a:chOff x="3156318" y="3727136"/>
            <a:chExt cx="522804" cy="206943"/>
          </a:xfrm>
          <a:solidFill>
            <a:srgbClr val="007370"/>
          </a:solidFill>
        </p:grpSpPr>
        <p:sp>
          <p:nvSpPr>
            <p:cNvPr id="71" name="Rounded Rectangle 70"/>
            <p:cNvSpPr>
              <a:spLocks noChangeAspect="1"/>
            </p:cNvSpPr>
            <p:nvPr/>
          </p:nvSpPr>
          <p:spPr>
            <a:xfrm rot="18956982">
              <a:off x="3156318" y="3727136"/>
              <a:ext cx="522804" cy="20694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2" name="Straight Connector 71"/>
            <p:cNvCxnSpPr>
              <a:stCxn id="71" idx="2"/>
              <a:endCxn id="71" idx="0"/>
            </p:cNvCxnSpPr>
            <p:nvPr/>
          </p:nvCxnSpPr>
          <p:spPr>
            <a:xfrm flipH="1" flipV="1">
              <a:off x="3348889" y="3756240"/>
              <a:ext cx="137661" cy="148736"/>
            </a:xfrm>
            <a:prstGeom prst="line">
              <a:avLst/>
            </a:prstGeom>
            <a:grpFill/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>
            <a:spLocks noChangeAspect="1"/>
          </p:cNvSpPr>
          <p:nvPr/>
        </p:nvSpPr>
        <p:spPr>
          <a:xfrm rot="18948146">
            <a:off x="6362082" y="1456224"/>
            <a:ext cx="1284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 BID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191121" y="2796299"/>
            <a:ext cx="1613672" cy="507600"/>
            <a:chOff x="7175881" y="2853449"/>
            <a:chExt cx="1613672" cy="507600"/>
          </a:xfrm>
        </p:grpSpPr>
        <p:sp>
          <p:nvSpPr>
            <p:cNvPr id="74" name="TextBox 73"/>
            <p:cNvSpPr txBox="1"/>
            <p:nvPr/>
          </p:nvSpPr>
          <p:spPr>
            <a:xfrm rot="18962527">
              <a:off x="7175881" y="296472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7453953" y="2853449"/>
              <a:ext cx="1335600" cy="507600"/>
              <a:chOff x="7431093" y="5337569"/>
              <a:chExt cx="1335600" cy="507600"/>
            </a:xfrm>
          </p:grpSpPr>
          <p:sp>
            <p:nvSpPr>
              <p:cNvPr id="82" name="Rounded Rectangle 81"/>
              <p:cNvSpPr/>
              <p:nvPr/>
            </p:nvSpPr>
            <p:spPr>
              <a:xfrm rot="18956982">
                <a:off x="7431093" y="5337569"/>
                <a:ext cx="1335600" cy="50760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3" name="Straight Connector 82"/>
              <p:cNvCxnSpPr>
                <a:stCxn id="82" idx="2"/>
                <a:endCxn id="82" idx="0"/>
              </p:cNvCxnSpPr>
              <p:nvPr/>
            </p:nvCxnSpPr>
            <p:spPr>
              <a:xfrm flipH="1" flipV="1">
                <a:off x="7922428" y="5408955"/>
                <a:ext cx="352930" cy="364828"/>
              </a:xfrm>
              <a:prstGeom prst="line">
                <a:avLst/>
              </a:prstGeom>
              <a:solidFill>
                <a:srgbClr val="007370"/>
              </a:solidFill>
              <a:ln w="25400"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 rot="18948146">
                <a:off x="7478392" y="5417772"/>
                <a:ext cx="122238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110 mg BID</a:t>
                </a:r>
              </a:p>
            </p:txBody>
          </p:sp>
        </p:grpSp>
      </p:grpSp>
      <p:cxnSp>
        <p:nvCxnSpPr>
          <p:cNvPr id="95" name="Straight Connector 94"/>
          <p:cNvCxnSpPr/>
          <p:nvPr/>
        </p:nvCxnSpPr>
        <p:spPr>
          <a:xfrm flipH="1" flipV="1">
            <a:off x="7955795" y="3971782"/>
            <a:ext cx="410137" cy="423962"/>
          </a:xfrm>
          <a:prstGeom prst="line">
            <a:avLst/>
          </a:prstGeom>
          <a:solidFill>
            <a:srgbClr val="007370"/>
          </a:solidFill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 rot="18948146">
            <a:off x="7374110" y="3988741"/>
            <a:ext cx="1566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 BID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185452" y="2807358"/>
            <a:ext cx="1335824" cy="505889"/>
            <a:chOff x="6170212" y="2807345"/>
            <a:chExt cx="1335824" cy="505889"/>
          </a:xfrm>
        </p:grpSpPr>
        <p:sp>
          <p:nvSpPr>
            <p:cNvPr id="98" name="Rounded Rectangle 97"/>
            <p:cNvSpPr>
              <a:spLocks noChangeAspect="1"/>
            </p:cNvSpPr>
            <p:nvPr/>
          </p:nvSpPr>
          <p:spPr>
            <a:xfrm rot="18956982">
              <a:off x="6170212" y="2807345"/>
              <a:ext cx="1335824" cy="505889"/>
            </a:xfrm>
            <a:prstGeom prst="roundRect">
              <a:avLst>
                <a:gd name="adj" fmla="val 50000"/>
              </a:avLst>
            </a:prstGeom>
            <a:solidFill>
              <a:srgbClr val="0073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>
              <a:spLocks noChangeAspect="1"/>
            </p:cNvSpPr>
            <p:nvPr/>
          </p:nvSpPr>
          <p:spPr>
            <a:xfrm rot="18948146">
              <a:off x="6208947" y="2903901"/>
              <a:ext cx="12840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 mg BID</a:t>
              </a: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H="1" flipV="1">
              <a:off x="6654633" y="2878492"/>
              <a:ext cx="351740" cy="363597"/>
            </a:xfrm>
            <a:prstGeom prst="line">
              <a:avLst/>
            </a:prstGeom>
            <a:solidFill>
              <a:srgbClr val="007370"/>
            </a:solidFill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ounded Rectangle 104"/>
          <p:cNvSpPr/>
          <p:nvPr/>
        </p:nvSpPr>
        <p:spPr>
          <a:xfrm rot="18956982">
            <a:off x="7469193" y="3874529"/>
            <a:ext cx="1335600" cy="5076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06" name="Straight Connector 105"/>
          <p:cNvCxnSpPr>
            <a:stCxn id="105" idx="2"/>
            <a:endCxn id="105" idx="0"/>
          </p:cNvCxnSpPr>
          <p:nvPr/>
        </p:nvCxnSpPr>
        <p:spPr>
          <a:xfrm flipH="1" flipV="1">
            <a:off x="7960528" y="3945915"/>
            <a:ext cx="352930" cy="364828"/>
          </a:xfrm>
          <a:prstGeom prst="line">
            <a:avLst/>
          </a:prstGeom>
          <a:solidFill>
            <a:srgbClr val="007370"/>
          </a:solidFill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 rot="18948146">
            <a:off x="7516492" y="3954774"/>
            <a:ext cx="12223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 BID</a:t>
            </a:r>
          </a:p>
        </p:txBody>
      </p:sp>
    </p:spTree>
    <p:extLst>
      <p:ext uri="{BB962C8B-B14F-4D97-AF65-F5344CB8AC3E}">
        <p14:creationId xmlns:p14="http://schemas.microsoft.com/office/powerpoint/2010/main" val="27889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41210"/>
            <a:ext cx="8627950" cy="54006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GB" sz="2500" dirty="0"/>
              <a:t>Analyses of practice-based data complement data </a:t>
            </a:r>
            <a:br>
              <a:rPr lang="en-GB" sz="2500" dirty="0"/>
            </a:br>
            <a:r>
              <a:rPr lang="en-GB" sz="2500" dirty="0"/>
              <a:t>from RCTs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3528" y="4703870"/>
            <a:ext cx="8478000" cy="378619"/>
          </a:xfrm>
        </p:spPr>
        <p:txBody>
          <a:bodyPr/>
          <a:lstStyle/>
          <a:p>
            <a:r>
              <a:rPr lang="en-GB" baseline="30000" dirty="0"/>
              <a:t> *</a:t>
            </a:r>
            <a:r>
              <a:rPr lang="en-GB" dirty="0"/>
              <a:t>e.g. different age, race, comorbidities, comedications, adherence</a:t>
            </a:r>
          </a:p>
        </p:txBody>
      </p:sp>
      <p:sp>
        <p:nvSpPr>
          <p:cNvPr id="188" name="Rounded Rectangle 11"/>
          <p:cNvSpPr>
            <a:spLocks noChangeAspect="1"/>
          </p:cNvSpPr>
          <p:nvPr/>
        </p:nvSpPr>
        <p:spPr>
          <a:xfrm>
            <a:off x="4327391" y="2191595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8D9DB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189" name="Rounded Rectangle 11"/>
          <p:cNvSpPr>
            <a:spLocks noChangeAspect="1"/>
          </p:cNvSpPr>
          <p:nvPr/>
        </p:nvSpPr>
        <p:spPr>
          <a:xfrm>
            <a:off x="3959651" y="2293096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  <a:alpha val="5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190" name="Rounded Rectangle 11"/>
          <p:cNvSpPr>
            <a:spLocks noChangeAspect="1"/>
          </p:cNvSpPr>
          <p:nvPr/>
        </p:nvSpPr>
        <p:spPr>
          <a:xfrm>
            <a:off x="4705791" y="2274924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>
              <a:alpha val="5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191" name="Rounded Rectangle 11"/>
          <p:cNvSpPr>
            <a:spLocks noChangeAspect="1"/>
          </p:cNvSpPr>
          <p:nvPr/>
        </p:nvSpPr>
        <p:spPr>
          <a:xfrm>
            <a:off x="5526123" y="2324221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8D9DB1">
              <a:lumMod val="60000"/>
              <a:lumOff val="40000"/>
              <a:alpha val="3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192" name="Rounded Rectangle 11"/>
          <p:cNvSpPr>
            <a:spLocks noChangeAspect="1"/>
          </p:cNvSpPr>
          <p:nvPr/>
        </p:nvSpPr>
        <p:spPr>
          <a:xfrm>
            <a:off x="6189799" y="221415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>
              <a:alpha val="5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193" name="Rounded Rectangle 11"/>
          <p:cNvSpPr>
            <a:spLocks noChangeAspect="1"/>
          </p:cNvSpPr>
          <p:nvPr/>
        </p:nvSpPr>
        <p:spPr>
          <a:xfrm>
            <a:off x="5879621" y="1844349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194" name="Rounded Rectangle 11"/>
          <p:cNvSpPr>
            <a:spLocks noChangeAspect="1"/>
          </p:cNvSpPr>
          <p:nvPr/>
        </p:nvSpPr>
        <p:spPr>
          <a:xfrm>
            <a:off x="8543699" y="3235443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195" name="Rounded Rectangle 11"/>
          <p:cNvSpPr>
            <a:spLocks noChangeAspect="1"/>
          </p:cNvSpPr>
          <p:nvPr/>
        </p:nvSpPr>
        <p:spPr>
          <a:xfrm>
            <a:off x="7526052" y="2459223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  <a:alpha val="5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196" name="Rounded Rectangle 11"/>
          <p:cNvSpPr>
            <a:spLocks noChangeAspect="1"/>
          </p:cNvSpPr>
          <p:nvPr/>
        </p:nvSpPr>
        <p:spPr>
          <a:xfrm>
            <a:off x="8103921" y="2301660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>
              <a:alpha val="4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197" name="Rounded Rectangle 11"/>
          <p:cNvSpPr>
            <a:spLocks noChangeAspect="1"/>
          </p:cNvSpPr>
          <p:nvPr/>
        </p:nvSpPr>
        <p:spPr>
          <a:xfrm>
            <a:off x="4104166" y="1694403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8D9DB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198" name="Rounded Rectangle 11"/>
          <p:cNvSpPr>
            <a:spLocks noChangeAspect="1"/>
          </p:cNvSpPr>
          <p:nvPr/>
        </p:nvSpPr>
        <p:spPr>
          <a:xfrm>
            <a:off x="4580371" y="1739321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84CB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199" name="Rounded Rectangle 11"/>
          <p:cNvSpPr>
            <a:spLocks noChangeAspect="1"/>
          </p:cNvSpPr>
          <p:nvPr/>
        </p:nvSpPr>
        <p:spPr>
          <a:xfrm>
            <a:off x="5003217" y="1790893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8D9DB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00" name="Rounded Rectangle 11"/>
          <p:cNvSpPr>
            <a:spLocks noChangeAspect="1"/>
          </p:cNvSpPr>
          <p:nvPr/>
        </p:nvSpPr>
        <p:spPr>
          <a:xfrm>
            <a:off x="5436788" y="1752272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>
              <a:alpha val="3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01" name="Rounded Rectangle 11"/>
          <p:cNvSpPr>
            <a:spLocks noChangeAspect="1"/>
          </p:cNvSpPr>
          <p:nvPr/>
        </p:nvSpPr>
        <p:spPr>
          <a:xfrm>
            <a:off x="8234077" y="1752492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02" name="Rounded Rectangle 11"/>
          <p:cNvSpPr>
            <a:spLocks noChangeAspect="1"/>
          </p:cNvSpPr>
          <p:nvPr/>
        </p:nvSpPr>
        <p:spPr>
          <a:xfrm>
            <a:off x="6322966" y="1633694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8D9DB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03" name="Rounded Rectangle 11"/>
          <p:cNvSpPr>
            <a:spLocks noChangeAspect="1"/>
          </p:cNvSpPr>
          <p:nvPr/>
        </p:nvSpPr>
        <p:spPr>
          <a:xfrm>
            <a:off x="6645266" y="168878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84CB">
              <a:lumMod val="20000"/>
              <a:lumOff val="80000"/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04" name="Rounded Rectangle 11"/>
          <p:cNvSpPr>
            <a:spLocks noChangeAspect="1"/>
          </p:cNvSpPr>
          <p:nvPr/>
        </p:nvSpPr>
        <p:spPr>
          <a:xfrm>
            <a:off x="6972184" y="185933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8D9DB1">
              <a:lumMod val="60000"/>
              <a:lumOff val="40000"/>
              <a:alpha val="3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05" name="Rounded Rectangle 11"/>
          <p:cNvSpPr>
            <a:spLocks noChangeAspect="1"/>
          </p:cNvSpPr>
          <p:nvPr/>
        </p:nvSpPr>
        <p:spPr>
          <a:xfrm>
            <a:off x="7272621" y="1592962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06" name="Rounded Rectangle 11"/>
          <p:cNvSpPr>
            <a:spLocks noChangeAspect="1"/>
          </p:cNvSpPr>
          <p:nvPr/>
        </p:nvSpPr>
        <p:spPr>
          <a:xfrm>
            <a:off x="7546990" y="1772150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84CB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07" name="Rounded Rectangle 11"/>
          <p:cNvSpPr>
            <a:spLocks noChangeAspect="1"/>
          </p:cNvSpPr>
          <p:nvPr/>
        </p:nvSpPr>
        <p:spPr>
          <a:xfrm>
            <a:off x="7874833" y="1899595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  <a:alpha val="3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08" name="Rounded Rectangle 11"/>
          <p:cNvSpPr>
            <a:spLocks noChangeAspect="1"/>
          </p:cNvSpPr>
          <p:nvPr/>
        </p:nvSpPr>
        <p:spPr>
          <a:xfrm>
            <a:off x="5321050" y="2826045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09" name="Rounded Rectangle 11"/>
          <p:cNvSpPr>
            <a:spLocks noChangeAspect="1"/>
          </p:cNvSpPr>
          <p:nvPr/>
        </p:nvSpPr>
        <p:spPr>
          <a:xfrm>
            <a:off x="4186358" y="2700933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>
              <a:alpha val="4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10" name="Rounded Rectangle 11"/>
          <p:cNvSpPr>
            <a:spLocks noChangeAspect="1"/>
          </p:cNvSpPr>
          <p:nvPr/>
        </p:nvSpPr>
        <p:spPr>
          <a:xfrm>
            <a:off x="4549180" y="2720683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84CB">
              <a:lumMod val="20000"/>
              <a:lumOff val="80000"/>
              <a:alpha val="4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11" name="Rounded Rectangle 11"/>
          <p:cNvSpPr>
            <a:spLocks noChangeAspect="1"/>
          </p:cNvSpPr>
          <p:nvPr/>
        </p:nvSpPr>
        <p:spPr>
          <a:xfrm>
            <a:off x="5006641" y="2455012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  <a:alpha val="4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12" name="Rounded Rectangle 11"/>
          <p:cNvSpPr>
            <a:spLocks noChangeAspect="1"/>
          </p:cNvSpPr>
          <p:nvPr/>
        </p:nvSpPr>
        <p:spPr>
          <a:xfrm>
            <a:off x="6365380" y="2856059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8D9DB1">
              <a:lumMod val="60000"/>
              <a:lumOff val="40000"/>
              <a:alpha val="5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13" name="Rounded Rectangle 11"/>
          <p:cNvSpPr>
            <a:spLocks noChangeAspect="1"/>
          </p:cNvSpPr>
          <p:nvPr/>
        </p:nvSpPr>
        <p:spPr>
          <a:xfrm>
            <a:off x="5954066" y="2577229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84CB">
              <a:lumMod val="20000"/>
              <a:lumOff val="80000"/>
              <a:alpha val="4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14" name="Rounded Rectangle 11"/>
          <p:cNvSpPr>
            <a:spLocks noChangeAspect="1"/>
          </p:cNvSpPr>
          <p:nvPr/>
        </p:nvSpPr>
        <p:spPr>
          <a:xfrm>
            <a:off x="6588184" y="227135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>
              <a:alpha val="4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15" name="Rounded Rectangle 11"/>
          <p:cNvSpPr>
            <a:spLocks noChangeAspect="1"/>
          </p:cNvSpPr>
          <p:nvPr/>
        </p:nvSpPr>
        <p:spPr>
          <a:xfrm>
            <a:off x="3544224" y="3220809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8D9DB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16" name="Rounded Rectangle 11"/>
          <p:cNvSpPr>
            <a:spLocks noChangeAspect="1"/>
          </p:cNvSpPr>
          <p:nvPr/>
        </p:nvSpPr>
        <p:spPr>
          <a:xfrm>
            <a:off x="6889041" y="2578510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84CB">
              <a:lumMod val="20000"/>
              <a:lumOff val="80000"/>
              <a:alpha val="5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17" name="Rounded Rectangle 11"/>
          <p:cNvSpPr>
            <a:spLocks noChangeAspect="1"/>
          </p:cNvSpPr>
          <p:nvPr/>
        </p:nvSpPr>
        <p:spPr>
          <a:xfrm>
            <a:off x="7256386" y="222878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18" name="Rounded Rectangle 11"/>
          <p:cNvSpPr>
            <a:spLocks noChangeAspect="1"/>
          </p:cNvSpPr>
          <p:nvPr/>
        </p:nvSpPr>
        <p:spPr>
          <a:xfrm>
            <a:off x="7883354" y="2636368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8D9DB1">
              <a:lumMod val="60000"/>
              <a:lumOff val="40000"/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19" name="Rounded Rectangle 11"/>
          <p:cNvSpPr>
            <a:spLocks noChangeAspect="1"/>
          </p:cNvSpPr>
          <p:nvPr/>
        </p:nvSpPr>
        <p:spPr>
          <a:xfrm>
            <a:off x="8375253" y="2623328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  <a:alpha val="5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20" name="Rounded Rectangle 11"/>
          <p:cNvSpPr>
            <a:spLocks noChangeAspect="1"/>
          </p:cNvSpPr>
          <p:nvPr/>
        </p:nvSpPr>
        <p:spPr>
          <a:xfrm>
            <a:off x="4367876" y="3172631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21" name="Rounded Rectangle 11"/>
          <p:cNvSpPr>
            <a:spLocks noChangeAspect="1"/>
          </p:cNvSpPr>
          <p:nvPr/>
        </p:nvSpPr>
        <p:spPr>
          <a:xfrm>
            <a:off x="4820899" y="3055343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8D9DB1">
              <a:lumMod val="60000"/>
              <a:lumOff val="40000"/>
              <a:alpha val="5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22" name="Rounded Rectangle 11"/>
          <p:cNvSpPr>
            <a:spLocks noChangeAspect="1"/>
          </p:cNvSpPr>
          <p:nvPr/>
        </p:nvSpPr>
        <p:spPr>
          <a:xfrm>
            <a:off x="5106406" y="3217154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23" name="Rounded Rectangle 11"/>
          <p:cNvSpPr>
            <a:spLocks noChangeAspect="1"/>
          </p:cNvSpPr>
          <p:nvPr/>
        </p:nvSpPr>
        <p:spPr>
          <a:xfrm>
            <a:off x="6042155" y="3146935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  <a:alpha val="6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24" name="Rounded Rectangle 11"/>
          <p:cNvSpPr>
            <a:spLocks noChangeAspect="1"/>
          </p:cNvSpPr>
          <p:nvPr/>
        </p:nvSpPr>
        <p:spPr>
          <a:xfrm>
            <a:off x="5700373" y="3055343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>
              <a:alpha val="4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25" name="Rounded Rectangle 11"/>
          <p:cNvSpPr>
            <a:spLocks noChangeAspect="1"/>
          </p:cNvSpPr>
          <p:nvPr/>
        </p:nvSpPr>
        <p:spPr>
          <a:xfrm>
            <a:off x="6738596" y="313234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  <a:alpha val="4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26" name="Rounded Rectangle 11"/>
          <p:cNvSpPr>
            <a:spLocks noChangeAspect="1"/>
          </p:cNvSpPr>
          <p:nvPr/>
        </p:nvSpPr>
        <p:spPr>
          <a:xfrm>
            <a:off x="7122209" y="3011004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27" name="Rounded Rectangle 11"/>
          <p:cNvSpPr>
            <a:spLocks noChangeAspect="1"/>
          </p:cNvSpPr>
          <p:nvPr/>
        </p:nvSpPr>
        <p:spPr>
          <a:xfrm>
            <a:off x="7396578" y="3160366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8D9DB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28" name="Rounded Rectangle 11"/>
          <p:cNvSpPr>
            <a:spLocks noChangeAspect="1"/>
          </p:cNvSpPr>
          <p:nvPr/>
        </p:nvSpPr>
        <p:spPr>
          <a:xfrm>
            <a:off x="7732916" y="3124422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  <a:alpha val="6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29" name="Rounded Rectangle 11"/>
          <p:cNvSpPr>
            <a:spLocks noChangeAspect="1"/>
          </p:cNvSpPr>
          <p:nvPr/>
        </p:nvSpPr>
        <p:spPr>
          <a:xfrm>
            <a:off x="8057210" y="3172631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30" name="Rounded Rectangle 11"/>
          <p:cNvSpPr>
            <a:spLocks noChangeAspect="1"/>
          </p:cNvSpPr>
          <p:nvPr/>
        </p:nvSpPr>
        <p:spPr>
          <a:xfrm>
            <a:off x="4045090" y="3322455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8D9DB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31" name="Rounded Rectangle 11"/>
          <p:cNvSpPr>
            <a:spLocks noChangeAspect="1"/>
          </p:cNvSpPr>
          <p:nvPr/>
        </p:nvSpPr>
        <p:spPr>
          <a:xfrm>
            <a:off x="8541199" y="196728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84CB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32" name="Rounded Rectangle 11"/>
          <p:cNvSpPr>
            <a:spLocks noChangeAspect="1"/>
          </p:cNvSpPr>
          <p:nvPr/>
        </p:nvSpPr>
        <p:spPr>
          <a:xfrm>
            <a:off x="348928" y="196233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33" name="Rounded Rectangle 11"/>
          <p:cNvSpPr>
            <a:spLocks noChangeAspect="1"/>
          </p:cNvSpPr>
          <p:nvPr/>
        </p:nvSpPr>
        <p:spPr>
          <a:xfrm>
            <a:off x="641329" y="196233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34" name="Rounded Rectangle 11"/>
          <p:cNvSpPr>
            <a:spLocks noChangeAspect="1"/>
          </p:cNvSpPr>
          <p:nvPr/>
        </p:nvSpPr>
        <p:spPr>
          <a:xfrm>
            <a:off x="944239" y="1962150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35" name="Rounded Rectangle 11"/>
          <p:cNvSpPr>
            <a:spLocks noChangeAspect="1"/>
          </p:cNvSpPr>
          <p:nvPr/>
        </p:nvSpPr>
        <p:spPr>
          <a:xfrm>
            <a:off x="1236651" y="1962150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36" name="Rounded Rectangle 11"/>
          <p:cNvSpPr>
            <a:spLocks noChangeAspect="1"/>
          </p:cNvSpPr>
          <p:nvPr/>
        </p:nvSpPr>
        <p:spPr>
          <a:xfrm>
            <a:off x="1537416" y="196233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37" name="Rounded Rectangle 11"/>
          <p:cNvSpPr>
            <a:spLocks noChangeAspect="1"/>
          </p:cNvSpPr>
          <p:nvPr/>
        </p:nvSpPr>
        <p:spPr>
          <a:xfrm>
            <a:off x="1829847" y="196233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38" name="Rounded Rectangle 11"/>
          <p:cNvSpPr>
            <a:spLocks noChangeAspect="1"/>
          </p:cNvSpPr>
          <p:nvPr/>
        </p:nvSpPr>
        <p:spPr>
          <a:xfrm>
            <a:off x="351246" y="2511453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39" name="Rounded Rectangle 11"/>
          <p:cNvSpPr>
            <a:spLocks noChangeAspect="1"/>
          </p:cNvSpPr>
          <p:nvPr/>
        </p:nvSpPr>
        <p:spPr>
          <a:xfrm>
            <a:off x="653197" y="2511453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40" name="Rounded Rectangle 11"/>
          <p:cNvSpPr>
            <a:spLocks noChangeAspect="1"/>
          </p:cNvSpPr>
          <p:nvPr/>
        </p:nvSpPr>
        <p:spPr>
          <a:xfrm>
            <a:off x="953429" y="251182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41" name="Rounded Rectangle 11"/>
          <p:cNvSpPr>
            <a:spLocks noChangeAspect="1"/>
          </p:cNvSpPr>
          <p:nvPr/>
        </p:nvSpPr>
        <p:spPr>
          <a:xfrm>
            <a:off x="1245864" y="2511827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42" name="Rounded Rectangle 11"/>
          <p:cNvSpPr>
            <a:spLocks noChangeAspect="1"/>
          </p:cNvSpPr>
          <p:nvPr/>
        </p:nvSpPr>
        <p:spPr>
          <a:xfrm>
            <a:off x="1548751" y="2511640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43" name="Rounded Rectangle 11"/>
          <p:cNvSpPr>
            <a:spLocks noChangeAspect="1"/>
          </p:cNvSpPr>
          <p:nvPr/>
        </p:nvSpPr>
        <p:spPr>
          <a:xfrm>
            <a:off x="1841159" y="2511640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1E4784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grpSp>
        <p:nvGrpSpPr>
          <p:cNvPr id="244" name="Group 243"/>
          <p:cNvGrpSpPr>
            <a:grpSpLocks noChangeAspect="1"/>
          </p:cNvGrpSpPr>
          <p:nvPr/>
        </p:nvGrpSpPr>
        <p:grpSpPr>
          <a:xfrm>
            <a:off x="648140" y="2242589"/>
            <a:ext cx="1024127" cy="722127"/>
            <a:chOff x="1249105" y="3701950"/>
            <a:chExt cx="536174" cy="378064"/>
          </a:xfrm>
        </p:grpSpPr>
        <p:grpSp>
          <p:nvGrpSpPr>
            <p:cNvPr id="245" name="Group 244"/>
            <p:cNvGrpSpPr/>
            <p:nvPr/>
          </p:nvGrpSpPr>
          <p:grpSpPr>
            <a:xfrm>
              <a:off x="1249105" y="3701950"/>
              <a:ext cx="523869" cy="207365"/>
              <a:chOff x="1211005" y="3694507"/>
              <a:chExt cx="609600" cy="241300"/>
            </a:xfrm>
            <a:solidFill>
              <a:sysClr val="window" lastClr="FFFFFF"/>
            </a:solidFill>
          </p:grpSpPr>
          <p:sp>
            <p:nvSpPr>
              <p:cNvPr id="249" name="Rounded Rectangle 248"/>
              <p:cNvSpPr/>
              <p:nvPr/>
            </p:nvSpPr>
            <p:spPr>
              <a:xfrm rot="18956982">
                <a:off x="1211005" y="3694507"/>
                <a:ext cx="609600" cy="241300"/>
              </a:xfrm>
              <a:prstGeom prst="roundRect">
                <a:avLst>
                  <a:gd name="adj" fmla="val 50000"/>
                </a:avLst>
              </a:prstGeom>
              <a:solidFill>
                <a:srgbClr val="1E478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0" name="Straight Connector 249"/>
              <p:cNvCxnSpPr>
                <a:stCxn id="249" idx="2"/>
                <a:endCxn id="249" idx="0"/>
              </p:cNvCxnSpPr>
              <p:nvPr/>
            </p:nvCxnSpPr>
            <p:spPr>
              <a:xfrm flipH="1" flipV="1">
                <a:off x="1431918" y="3728437"/>
                <a:ext cx="167774" cy="173430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  <p:grpSp>
          <p:nvGrpSpPr>
            <p:cNvPr id="246" name="Group 245"/>
            <p:cNvGrpSpPr/>
            <p:nvPr/>
          </p:nvGrpSpPr>
          <p:grpSpPr>
            <a:xfrm>
              <a:off x="1438950" y="3736148"/>
              <a:ext cx="346329" cy="343866"/>
              <a:chOff x="1438950" y="3736148"/>
              <a:chExt cx="346329" cy="343866"/>
            </a:xfrm>
          </p:grpSpPr>
          <p:cxnSp>
            <p:nvCxnSpPr>
              <p:cNvPr id="247" name="Straight Connector 246"/>
              <p:cNvCxnSpPr/>
              <p:nvPr/>
            </p:nvCxnSpPr>
            <p:spPr>
              <a:xfrm>
                <a:off x="1685788" y="3980523"/>
                <a:ext cx="99491" cy="99491"/>
              </a:xfrm>
              <a:prstGeom prst="line">
                <a:avLst/>
              </a:prstGeom>
              <a:noFill/>
              <a:ln w="76200" cap="rnd" cmpd="sng" algn="ctr">
                <a:solidFill>
                  <a:srgbClr val="1E4784"/>
                </a:solidFill>
                <a:prstDash val="solid"/>
              </a:ln>
              <a:effectLst/>
            </p:spPr>
          </p:cxnSp>
          <p:sp>
            <p:nvSpPr>
              <p:cNvPr id="248" name="Oval 44"/>
              <p:cNvSpPr/>
              <p:nvPr/>
            </p:nvSpPr>
            <p:spPr>
              <a:xfrm>
                <a:off x="1438950" y="3736148"/>
                <a:ext cx="288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288000" h="288000">
                    <a:moveTo>
                      <a:pt x="144000" y="36000"/>
                    </a:moveTo>
                    <a:cubicBezTo>
                      <a:pt x="84353" y="36000"/>
                      <a:pt x="36000" y="84353"/>
                      <a:pt x="36000" y="144000"/>
                    </a:cubicBezTo>
                    <a:cubicBezTo>
                      <a:pt x="36000" y="203647"/>
                      <a:pt x="84353" y="252000"/>
                      <a:pt x="144000" y="252000"/>
                    </a:cubicBezTo>
                    <a:cubicBezTo>
                      <a:pt x="203647" y="252000"/>
                      <a:pt x="252000" y="203647"/>
                      <a:pt x="252000" y="144000"/>
                    </a:cubicBezTo>
                    <a:cubicBezTo>
                      <a:pt x="252000" y="84353"/>
                      <a:pt x="203647" y="36000"/>
                      <a:pt x="144000" y="36000"/>
                    </a:cubicBezTo>
                    <a:close/>
                    <a:moveTo>
                      <a:pt x="144000" y="0"/>
                    </a:moveTo>
                    <a:cubicBezTo>
                      <a:pt x="223529" y="0"/>
                      <a:pt x="288000" y="64471"/>
                      <a:pt x="288000" y="144000"/>
                    </a:cubicBezTo>
                    <a:cubicBezTo>
                      <a:pt x="288000" y="223529"/>
                      <a:pt x="223529" y="288000"/>
                      <a:pt x="144000" y="288000"/>
                    </a:cubicBezTo>
                    <a:cubicBezTo>
                      <a:pt x="64471" y="288000"/>
                      <a:pt x="0" y="223529"/>
                      <a:pt x="0" y="144000"/>
                    </a:cubicBezTo>
                    <a:cubicBezTo>
                      <a:pt x="0" y="64471"/>
                      <a:pt x="64471" y="0"/>
                      <a:pt x="144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1E478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1" name="TextBox 250"/>
          <p:cNvSpPr txBox="1"/>
          <p:nvPr/>
        </p:nvSpPr>
        <p:spPr>
          <a:xfrm>
            <a:off x="313045" y="1440418"/>
            <a:ext cx="1817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E4784"/>
                </a:solidFill>
                <a:cs typeface="Arial" panose="020B0604020202020204" pitchFamily="34" charset="0"/>
              </a:rPr>
              <a:t>RCTs</a:t>
            </a:r>
            <a:endParaRPr lang="en-GB" sz="1400" b="1" dirty="0">
              <a:solidFill>
                <a:srgbClr val="1E4784"/>
              </a:solidFill>
              <a:cs typeface="Arial" panose="020B0604020202020204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298559" y="3136666"/>
            <a:ext cx="186269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1E4784"/>
                </a:solidFill>
                <a:cs typeface="Arial" panose="020B0604020202020204" pitchFamily="34" charset="0"/>
              </a:rPr>
              <a:t>Tightly controlled patient population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3374337" y="1166396"/>
            <a:ext cx="55771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1E4784"/>
                </a:solidFill>
                <a:cs typeface="Arial" panose="020B0604020202020204" pitchFamily="34" charset="0"/>
              </a:rPr>
              <a:t>Practice-based data provide an opportunity to study:</a:t>
            </a:r>
          </a:p>
        </p:txBody>
      </p:sp>
      <p:sp>
        <p:nvSpPr>
          <p:cNvPr id="254" name="Right Arrow 253"/>
          <p:cNvSpPr/>
          <p:nvPr/>
        </p:nvSpPr>
        <p:spPr>
          <a:xfrm>
            <a:off x="2242022" y="2367912"/>
            <a:ext cx="1425441" cy="601883"/>
          </a:xfrm>
          <a:prstGeom prst="rightArrow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b="1" kern="0" dirty="0">
                <a:solidFill>
                  <a:prstClr val="white"/>
                </a:solidFill>
              </a:rPr>
              <a:t>Approval</a:t>
            </a:r>
          </a:p>
        </p:txBody>
      </p:sp>
      <p:sp>
        <p:nvSpPr>
          <p:cNvPr id="255" name="Rounded Rectangle 11"/>
          <p:cNvSpPr>
            <a:spLocks noChangeAspect="1"/>
          </p:cNvSpPr>
          <p:nvPr/>
        </p:nvSpPr>
        <p:spPr>
          <a:xfrm>
            <a:off x="3819485" y="2875575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84CB">
              <a:lumMod val="20000"/>
              <a:lumOff val="80000"/>
              <a:alpha val="4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sp>
        <p:nvSpPr>
          <p:cNvPr id="256" name="Rounded Rectangle 11"/>
          <p:cNvSpPr>
            <a:spLocks noChangeAspect="1"/>
          </p:cNvSpPr>
          <p:nvPr/>
        </p:nvSpPr>
        <p:spPr>
          <a:xfrm>
            <a:off x="3729743" y="1883495"/>
            <a:ext cx="300847" cy="540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84CB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F5385"/>
              </a:solidFill>
              <a:cs typeface="Arial" panose="020B0604020202020204" pitchFamily="34" charset="0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5131579" y="2094795"/>
            <a:ext cx="1199246" cy="1250615"/>
            <a:chOff x="5058345" y="2826380"/>
            <a:chExt cx="1199246" cy="1250615"/>
          </a:xfrm>
        </p:grpSpPr>
        <p:grpSp>
          <p:nvGrpSpPr>
            <p:cNvPr id="258" name="Group 257"/>
            <p:cNvGrpSpPr/>
            <p:nvPr/>
          </p:nvGrpSpPr>
          <p:grpSpPr>
            <a:xfrm>
              <a:off x="5119217" y="2826380"/>
              <a:ext cx="983222" cy="656806"/>
              <a:chOff x="6535634" y="3332357"/>
              <a:chExt cx="983222" cy="656806"/>
            </a:xfrm>
          </p:grpSpPr>
          <p:grpSp>
            <p:nvGrpSpPr>
              <p:cNvPr id="260" name="Group 259"/>
              <p:cNvGrpSpPr/>
              <p:nvPr/>
            </p:nvGrpSpPr>
            <p:grpSpPr>
              <a:xfrm flipH="1">
                <a:off x="6665250" y="3368141"/>
                <a:ext cx="853606" cy="337884"/>
                <a:chOff x="1235926" y="3756106"/>
                <a:chExt cx="520034" cy="205846"/>
              </a:xfrm>
              <a:solidFill>
                <a:sysClr val="window" lastClr="FFFFFF"/>
              </a:solidFill>
            </p:grpSpPr>
            <p:sp>
              <p:nvSpPr>
                <p:cNvPr id="267" name="Rounded Rectangle 266"/>
                <p:cNvSpPr/>
                <p:nvPr/>
              </p:nvSpPr>
              <p:spPr>
                <a:xfrm rot="18956982">
                  <a:off x="1235926" y="3756106"/>
                  <a:ext cx="520034" cy="2058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E478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68" name="Straight Connector 267"/>
                <p:cNvCxnSpPr>
                  <a:stCxn id="267" idx="2"/>
                  <a:endCxn id="267" idx="0"/>
                </p:cNvCxnSpPr>
                <p:nvPr/>
              </p:nvCxnSpPr>
              <p:spPr>
                <a:xfrm flipH="1" flipV="1">
                  <a:off x="1424383" y="3785059"/>
                  <a:ext cx="143123" cy="147947"/>
                </a:xfrm>
                <a:prstGeom prst="line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261" name="Group 260"/>
              <p:cNvGrpSpPr/>
              <p:nvPr/>
            </p:nvGrpSpPr>
            <p:grpSpPr>
              <a:xfrm rot="5400000">
                <a:off x="6847708" y="3492721"/>
                <a:ext cx="451993" cy="451993"/>
                <a:chOff x="8339265" y="2623862"/>
                <a:chExt cx="451993" cy="451993"/>
              </a:xfrm>
            </p:grpSpPr>
            <p:sp>
              <p:nvSpPr>
                <p:cNvPr id="265" name="Oval 264"/>
                <p:cNvSpPr/>
                <p:nvPr/>
              </p:nvSpPr>
              <p:spPr>
                <a:xfrm>
                  <a:off x="8339265" y="2623862"/>
                  <a:ext cx="451993" cy="451993"/>
                </a:xfrm>
                <a:prstGeom prst="ellipse">
                  <a:avLst/>
                </a:prstGeom>
                <a:solidFill>
                  <a:srgbClr val="ED73B9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66" name="Straight Connector 265"/>
                <p:cNvCxnSpPr/>
                <p:nvPr/>
              </p:nvCxnSpPr>
              <p:spPr>
                <a:xfrm flipH="1">
                  <a:off x="8445806" y="2736713"/>
                  <a:ext cx="232601" cy="232601"/>
                </a:xfrm>
                <a:prstGeom prst="line">
                  <a:avLst/>
                </a:prstGeom>
                <a:noFill/>
                <a:ln w="34925" cap="rnd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262" name="Group 261"/>
              <p:cNvGrpSpPr/>
              <p:nvPr/>
            </p:nvGrpSpPr>
            <p:grpSpPr>
              <a:xfrm flipH="1">
                <a:off x="6535634" y="3332357"/>
                <a:ext cx="661511" cy="656806"/>
                <a:chOff x="1438950" y="3736148"/>
                <a:chExt cx="346329" cy="343866"/>
              </a:xfrm>
            </p:grpSpPr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1685788" y="3980523"/>
                  <a:ext cx="99491" cy="99491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1E4784"/>
                  </a:solidFill>
                  <a:prstDash val="solid"/>
                </a:ln>
                <a:effectLst/>
              </p:spPr>
            </p:cxnSp>
            <p:sp>
              <p:nvSpPr>
                <p:cNvPr id="264" name="Oval 44"/>
                <p:cNvSpPr/>
                <p:nvPr/>
              </p:nvSpPr>
              <p:spPr>
                <a:xfrm>
                  <a:off x="1438950" y="3736148"/>
                  <a:ext cx="288000" cy="2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000" h="288000">
                      <a:moveTo>
                        <a:pt x="144000" y="36000"/>
                      </a:moveTo>
                      <a:cubicBezTo>
                        <a:pt x="84353" y="36000"/>
                        <a:pt x="36000" y="84353"/>
                        <a:pt x="36000" y="144000"/>
                      </a:cubicBezTo>
                      <a:cubicBezTo>
                        <a:pt x="36000" y="203647"/>
                        <a:pt x="84353" y="252000"/>
                        <a:pt x="144000" y="252000"/>
                      </a:cubicBezTo>
                      <a:cubicBezTo>
                        <a:pt x="203647" y="252000"/>
                        <a:pt x="252000" y="203647"/>
                        <a:pt x="252000" y="144000"/>
                      </a:cubicBezTo>
                      <a:cubicBezTo>
                        <a:pt x="252000" y="84353"/>
                        <a:pt x="203647" y="36000"/>
                        <a:pt x="144000" y="36000"/>
                      </a:cubicBezTo>
                      <a:close/>
                      <a:moveTo>
                        <a:pt x="144000" y="0"/>
                      </a:moveTo>
                      <a:cubicBezTo>
                        <a:pt x="223529" y="0"/>
                        <a:pt x="288000" y="64471"/>
                        <a:pt x="288000" y="144000"/>
                      </a:cubicBezTo>
                      <a:cubicBezTo>
                        <a:pt x="288000" y="223529"/>
                        <a:pt x="223529" y="288000"/>
                        <a:pt x="144000" y="288000"/>
                      </a:cubicBezTo>
                      <a:cubicBezTo>
                        <a:pt x="64471" y="288000"/>
                        <a:pt x="0" y="223529"/>
                        <a:pt x="0" y="144000"/>
                      </a:cubicBezTo>
                      <a:cubicBezTo>
                        <a:pt x="0" y="64471"/>
                        <a:pt x="64471" y="0"/>
                        <a:pt x="144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1E478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59" name="TextBox 258"/>
            <p:cNvSpPr txBox="1"/>
            <p:nvPr/>
          </p:nvSpPr>
          <p:spPr>
            <a:xfrm>
              <a:off x="5058345" y="3584552"/>
              <a:ext cx="1199246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300" b="1" kern="0" dirty="0">
                  <a:solidFill>
                    <a:srgbClr val="1E4784"/>
                  </a:solidFill>
                  <a:cs typeface="Arial" panose="020B0604020202020204" pitchFamily="34" charset="0"/>
                </a:rPr>
                <a:t>Alternative</a:t>
              </a:r>
              <a:br>
                <a:rPr lang="en-GB" sz="1300" b="1" kern="0" dirty="0">
                  <a:solidFill>
                    <a:srgbClr val="1E4784"/>
                  </a:solidFill>
                  <a:cs typeface="Arial" panose="020B0604020202020204" pitchFamily="34" charset="0"/>
                </a:rPr>
              </a:br>
              <a:r>
                <a:rPr lang="en-GB" sz="1300" b="1" kern="0" dirty="0">
                  <a:solidFill>
                    <a:srgbClr val="1E4784"/>
                  </a:solidFill>
                  <a:cs typeface="Arial" panose="020B0604020202020204" pitchFamily="34" charset="0"/>
                </a:rPr>
                <a:t>comparators</a:t>
              </a: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7098989" y="2095074"/>
            <a:ext cx="2289550" cy="1249219"/>
            <a:chOff x="6956826" y="2821768"/>
            <a:chExt cx="2289550" cy="1249219"/>
          </a:xfrm>
        </p:grpSpPr>
        <p:grpSp>
          <p:nvGrpSpPr>
            <p:cNvPr id="270" name="Group 269"/>
            <p:cNvGrpSpPr/>
            <p:nvPr/>
          </p:nvGrpSpPr>
          <p:grpSpPr>
            <a:xfrm>
              <a:off x="7780439" y="2963128"/>
              <a:ext cx="745128" cy="539991"/>
              <a:chOff x="9261777" y="5369500"/>
              <a:chExt cx="745128" cy="539991"/>
            </a:xfrm>
          </p:grpSpPr>
          <p:sp>
            <p:nvSpPr>
              <p:cNvPr id="275" name="Rectangle 202"/>
              <p:cNvSpPr/>
              <p:nvPr/>
            </p:nvSpPr>
            <p:spPr>
              <a:xfrm>
                <a:off x="9282971" y="5413320"/>
                <a:ext cx="698233" cy="496171"/>
              </a:xfrm>
              <a:custGeom>
                <a:avLst/>
                <a:gdLst/>
                <a:ahLst/>
                <a:cxnLst/>
                <a:rect l="l" t="t" r="r" b="b"/>
                <a:pathLst>
                  <a:path w="698233" h="496171">
                    <a:moveTo>
                      <a:pt x="362616" y="495903"/>
                    </a:moveTo>
                    <a:lnTo>
                      <a:pt x="499223" y="495903"/>
                    </a:lnTo>
                    <a:lnTo>
                      <a:pt x="499223" y="496171"/>
                    </a:lnTo>
                    <a:lnTo>
                      <a:pt x="362616" y="496171"/>
                    </a:lnTo>
                    <a:close/>
                    <a:moveTo>
                      <a:pt x="0" y="0"/>
                    </a:moveTo>
                    <a:lnTo>
                      <a:pt x="698233" y="0"/>
                    </a:lnTo>
                    <a:lnTo>
                      <a:pt x="698233" y="495903"/>
                    </a:lnTo>
                    <a:lnTo>
                      <a:pt x="499223" y="495903"/>
                    </a:lnTo>
                    <a:lnTo>
                      <a:pt x="499223" y="358255"/>
                    </a:lnTo>
                    <a:lnTo>
                      <a:pt x="362616" y="358255"/>
                    </a:lnTo>
                    <a:lnTo>
                      <a:pt x="362616" y="495903"/>
                    </a:lnTo>
                    <a:lnTo>
                      <a:pt x="338907" y="495903"/>
                    </a:lnTo>
                    <a:lnTo>
                      <a:pt x="338907" y="357987"/>
                    </a:lnTo>
                    <a:lnTo>
                      <a:pt x="202300" y="357987"/>
                    </a:lnTo>
                    <a:lnTo>
                      <a:pt x="202300" y="495903"/>
                    </a:lnTo>
                    <a:lnTo>
                      <a:pt x="0" y="495903"/>
                    </a:lnTo>
                    <a:close/>
                  </a:path>
                </a:pathLst>
              </a:custGeom>
              <a:solidFill>
                <a:srgbClr val="1E478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9324955" y="5514295"/>
                <a:ext cx="136607" cy="1075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9485271" y="5514295"/>
                <a:ext cx="136607" cy="1075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9645587" y="5514564"/>
                <a:ext cx="136607" cy="1075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9805904" y="5514564"/>
                <a:ext cx="136607" cy="1075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9324955" y="5632391"/>
                <a:ext cx="136607" cy="1075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9485271" y="5632391"/>
                <a:ext cx="136607" cy="1075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9645587" y="5632660"/>
                <a:ext cx="136607" cy="1075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9805904" y="5632660"/>
                <a:ext cx="136607" cy="1075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9324955" y="5771307"/>
                <a:ext cx="136607" cy="1075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9805904" y="5771575"/>
                <a:ext cx="136607" cy="1075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Rounded Rectangle 285"/>
              <p:cNvSpPr/>
              <p:nvPr/>
            </p:nvSpPr>
            <p:spPr>
              <a:xfrm>
                <a:off x="9261777" y="5743206"/>
                <a:ext cx="745128" cy="24838"/>
              </a:xfrm>
              <a:prstGeom prst="roundRect">
                <a:avLst>
                  <a:gd name="adj" fmla="val 50000"/>
                </a:avLst>
              </a:prstGeom>
              <a:solidFill>
                <a:srgbClr val="1E478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Cross 286"/>
              <p:cNvSpPr/>
              <p:nvPr/>
            </p:nvSpPr>
            <p:spPr>
              <a:xfrm>
                <a:off x="9577378" y="5369500"/>
                <a:ext cx="99350" cy="99350"/>
              </a:xfrm>
              <a:prstGeom prst="plus">
                <a:avLst/>
              </a:prstGeom>
              <a:solidFill>
                <a:srgbClr val="1E4784"/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F5385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 flipH="1">
              <a:off x="7613544" y="2821768"/>
              <a:ext cx="661511" cy="656806"/>
              <a:chOff x="1438950" y="3736148"/>
              <a:chExt cx="346329" cy="343866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>
                <a:off x="1685788" y="3980523"/>
                <a:ext cx="99491" cy="99491"/>
              </a:xfrm>
              <a:prstGeom prst="line">
                <a:avLst/>
              </a:prstGeom>
              <a:noFill/>
              <a:ln w="76200" cap="rnd" cmpd="sng" algn="ctr">
                <a:solidFill>
                  <a:srgbClr val="1E4784"/>
                </a:solidFill>
                <a:prstDash val="solid"/>
              </a:ln>
              <a:effectLst/>
            </p:spPr>
          </p:cxnSp>
          <p:sp>
            <p:nvSpPr>
              <p:cNvPr id="274" name="Oval 44"/>
              <p:cNvSpPr/>
              <p:nvPr/>
            </p:nvSpPr>
            <p:spPr>
              <a:xfrm>
                <a:off x="1438950" y="3736148"/>
                <a:ext cx="288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288000" h="288000">
                    <a:moveTo>
                      <a:pt x="144000" y="36000"/>
                    </a:moveTo>
                    <a:cubicBezTo>
                      <a:pt x="84353" y="36000"/>
                      <a:pt x="36000" y="84353"/>
                      <a:pt x="36000" y="144000"/>
                    </a:cubicBezTo>
                    <a:cubicBezTo>
                      <a:pt x="36000" y="203647"/>
                      <a:pt x="84353" y="252000"/>
                      <a:pt x="144000" y="252000"/>
                    </a:cubicBezTo>
                    <a:cubicBezTo>
                      <a:pt x="203647" y="252000"/>
                      <a:pt x="252000" y="203647"/>
                      <a:pt x="252000" y="144000"/>
                    </a:cubicBezTo>
                    <a:cubicBezTo>
                      <a:pt x="252000" y="84353"/>
                      <a:pt x="203647" y="36000"/>
                      <a:pt x="144000" y="36000"/>
                    </a:cubicBezTo>
                    <a:close/>
                    <a:moveTo>
                      <a:pt x="144000" y="0"/>
                    </a:moveTo>
                    <a:cubicBezTo>
                      <a:pt x="223529" y="0"/>
                      <a:pt x="288000" y="64471"/>
                      <a:pt x="288000" y="144000"/>
                    </a:cubicBezTo>
                    <a:cubicBezTo>
                      <a:pt x="288000" y="223529"/>
                      <a:pt x="223529" y="288000"/>
                      <a:pt x="144000" y="288000"/>
                    </a:cubicBezTo>
                    <a:cubicBezTo>
                      <a:pt x="64471" y="288000"/>
                      <a:pt x="0" y="223529"/>
                      <a:pt x="0" y="144000"/>
                    </a:cubicBezTo>
                    <a:cubicBezTo>
                      <a:pt x="0" y="64471"/>
                      <a:pt x="64471" y="0"/>
                      <a:pt x="144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1E478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2" name="TextBox 271"/>
            <p:cNvSpPr txBox="1"/>
            <p:nvPr/>
          </p:nvSpPr>
          <p:spPr>
            <a:xfrm>
              <a:off x="6956826" y="3578544"/>
              <a:ext cx="2289550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300" b="1" kern="0" dirty="0">
                  <a:solidFill>
                    <a:srgbClr val="1E4784"/>
                  </a:solidFill>
                  <a:cs typeface="Arial" panose="020B0604020202020204" pitchFamily="34" charset="0"/>
                </a:rPr>
                <a:t>Different</a:t>
              </a:r>
              <a:br>
                <a:rPr lang="en-GB" sz="1300" b="1" kern="0" dirty="0">
                  <a:solidFill>
                    <a:srgbClr val="1E4784"/>
                  </a:solidFill>
                  <a:cs typeface="Arial" panose="020B0604020202020204" pitchFamily="34" charset="0"/>
                </a:rPr>
              </a:br>
              <a:r>
                <a:rPr lang="en-GB" sz="1300" b="1" kern="0" dirty="0">
                  <a:solidFill>
                    <a:srgbClr val="1E4784"/>
                  </a:solidFill>
                  <a:cs typeface="Arial" panose="020B0604020202020204" pitchFamily="34" charset="0"/>
                </a:rPr>
                <a:t>settings</a:t>
              </a: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3316587" y="2095182"/>
            <a:ext cx="2289550" cy="1249219"/>
            <a:chOff x="3303982" y="2826380"/>
            <a:chExt cx="2289550" cy="1249219"/>
          </a:xfrm>
        </p:grpSpPr>
        <p:sp>
          <p:nvSpPr>
            <p:cNvPr id="289" name="Rounded Rectangle 11"/>
            <p:cNvSpPr>
              <a:spLocks noChangeAspect="1"/>
            </p:cNvSpPr>
            <p:nvPr/>
          </p:nvSpPr>
          <p:spPr>
            <a:xfrm>
              <a:off x="4304802" y="2923266"/>
              <a:ext cx="300847" cy="540000"/>
            </a:xfrm>
            <a:custGeom>
              <a:avLst/>
              <a:gdLst/>
              <a:ahLst/>
              <a:cxnLst/>
              <a:rect l="l" t="t" r="r" b="b"/>
              <a:pathLst>
                <a:path w="1556792" h="2794354">
                  <a:moveTo>
                    <a:pt x="785723" y="0"/>
                  </a:moveTo>
                  <a:cubicBezTo>
                    <a:pt x="984546" y="0"/>
                    <a:pt x="1145723" y="161177"/>
                    <a:pt x="1145723" y="360000"/>
                  </a:cubicBezTo>
                  <a:cubicBezTo>
                    <a:pt x="1145723" y="522687"/>
                    <a:pt x="1037810" y="660168"/>
                    <a:pt x="889157" y="703100"/>
                  </a:cubicBezTo>
                  <a:lnTo>
                    <a:pt x="1051810" y="703100"/>
                  </a:lnTo>
                  <a:cubicBezTo>
                    <a:pt x="1073552" y="703100"/>
                    <a:pt x="1094039" y="708476"/>
                    <a:pt x="1111237" y="719439"/>
                  </a:cubicBezTo>
                  <a:cubicBezTo>
                    <a:pt x="1157225" y="733316"/>
                    <a:pt x="1196869" y="766309"/>
                    <a:pt x="1218860" y="813224"/>
                  </a:cubicBezTo>
                  <a:lnTo>
                    <a:pt x="1539733" y="1497751"/>
                  </a:lnTo>
                  <a:cubicBezTo>
                    <a:pt x="1581926" y="1587764"/>
                    <a:pt x="1543161" y="1694939"/>
                    <a:pt x="1453148" y="1737132"/>
                  </a:cubicBezTo>
                  <a:cubicBezTo>
                    <a:pt x="1363136" y="1779325"/>
                    <a:pt x="1255961" y="1740560"/>
                    <a:pt x="1213768" y="1650548"/>
                  </a:cubicBezTo>
                  <a:lnTo>
                    <a:pt x="1180868" y="1580362"/>
                  </a:lnTo>
                  <a:lnTo>
                    <a:pt x="1180868" y="1753052"/>
                  </a:lnTo>
                  <a:lnTo>
                    <a:pt x="1180868" y="1767842"/>
                  </a:lnTo>
                  <a:lnTo>
                    <a:pt x="1180868" y="2614354"/>
                  </a:lnTo>
                  <a:cubicBezTo>
                    <a:pt x="1180868" y="2713765"/>
                    <a:pt x="1100279" y="2794354"/>
                    <a:pt x="1000868" y="2794354"/>
                  </a:cubicBezTo>
                  <a:cubicBezTo>
                    <a:pt x="901457" y="2794354"/>
                    <a:pt x="820868" y="2713765"/>
                    <a:pt x="820868" y="2614354"/>
                  </a:cubicBezTo>
                  <a:lnTo>
                    <a:pt x="820868" y="1896900"/>
                  </a:lnTo>
                  <a:lnTo>
                    <a:pt x="766536" y="1896900"/>
                  </a:lnTo>
                  <a:lnTo>
                    <a:pt x="766536" y="2608003"/>
                  </a:lnTo>
                  <a:cubicBezTo>
                    <a:pt x="766536" y="2707414"/>
                    <a:pt x="685947" y="2788003"/>
                    <a:pt x="586536" y="2788003"/>
                  </a:cubicBezTo>
                  <a:cubicBezTo>
                    <a:pt x="487125" y="2788003"/>
                    <a:pt x="406536" y="2707414"/>
                    <a:pt x="406536" y="2608003"/>
                  </a:cubicBezTo>
                  <a:lnTo>
                    <a:pt x="406536" y="1767842"/>
                  </a:lnTo>
                  <a:lnTo>
                    <a:pt x="406536" y="1746701"/>
                  </a:lnTo>
                  <a:lnTo>
                    <a:pt x="406536" y="1515057"/>
                  </a:lnTo>
                  <a:lnTo>
                    <a:pt x="343024" y="1650548"/>
                  </a:lnTo>
                  <a:cubicBezTo>
                    <a:pt x="300831" y="1740560"/>
                    <a:pt x="193656" y="1779325"/>
                    <a:pt x="103644" y="1737132"/>
                  </a:cubicBezTo>
                  <a:cubicBezTo>
                    <a:pt x="13631" y="1694939"/>
                    <a:pt x="-25134" y="1587764"/>
                    <a:pt x="17059" y="1497751"/>
                  </a:cubicBezTo>
                  <a:lnTo>
                    <a:pt x="337932" y="813224"/>
                  </a:lnTo>
                  <a:cubicBezTo>
                    <a:pt x="366192" y="752937"/>
                    <a:pt x="423602" y="715638"/>
                    <a:pt x="485735" y="713166"/>
                  </a:cubicBezTo>
                  <a:cubicBezTo>
                    <a:pt x="501053" y="706658"/>
                    <a:pt x="517908" y="703100"/>
                    <a:pt x="535594" y="703100"/>
                  </a:cubicBezTo>
                  <a:lnTo>
                    <a:pt x="682289" y="703100"/>
                  </a:lnTo>
                  <a:cubicBezTo>
                    <a:pt x="533636" y="660168"/>
                    <a:pt x="425723" y="522687"/>
                    <a:pt x="425723" y="360000"/>
                  </a:cubicBezTo>
                  <a:cubicBezTo>
                    <a:pt x="425723" y="161177"/>
                    <a:pt x="586900" y="0"/>
                    <a:pt x="785723" y="0"/>
                  </a:cubicBezTo>
                  <a:close/>
                </a:path>
              </a:pathLst>
            </a:custGeom>
            <a:solidFill>
              <a:srgbClr val="002A5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dirty="0">
                <a:solidFill>
                  <a:srgbClr val="0F5385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90" name="Group 289"/>
            <p:cNvGrpSpPr/>
            <p:nvPr/>
          </p:nvGrpSpPr>
          <p:grpSpPr>
            <a:xfrm flipH="1">
              <a:off x="4062296" y="2826380"/>
              <a:ext cx="661511" cy="656806"/>
              <a:chOff x="1438950" y="3736148"/>
              <a:chExt cx="346329" cy="343866"/>
            </a:xfrm>
          </p:grpSpPr>
          <p:cxnSp>
            <p:nvCxnSpPr>
              <p:cNvPr id="292" name="Straight Connector 291"/>
              <p:cNvCxnSpPr/>
              <p:nvPr/>
            </p:nvCxnSpPr>
            <p:spPr>
              <a:xfrm>
                <a:off x="1685788" y="3980523"/>
                <a:ext cx="99491" cy="99491"/>
              </a:xfrm>
              <a:prstGeom prst="line">
                <a:avLst/>
              </a:prstGeom>
              <a:noFill/>
              <a:ln w="76200" cap="rnd" cmpd="sng" algn="ctr">
                <a:solidFill>
                  <a:srgbClr val="1E4784"/>
                </a:solidFill>
                <a:prstDash val="solid"/>
              </a:ln>
              <a:effectLst/>
            </p:spPr>
          </p:cxnSp>
          <p:sp>
            <p:nvSpPr>
              <p:cNvPr id="293" name="Oval 44"/>
              <p:cNvSpPr/>
              <p:nvPr/>
            </p:nvSpPr>
            <p:spPr>
              <a:xfrm>
                <a:off x="1438950" y="3736148"/>
                <a:ext cx="288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288000" h="288000">
                    <a:moveTo>
                      <a:pt x="144000" y="36000"/>
                    </a:moveTo>
                    <a:cubicBezTo>
                      <a:pt x="84353" y="36000"/>
                      <a:pt x="36000" y="84353"/>
                      <a:pt x="36000" y="144000"/>
                    </a:cubicBezTo>
                    <a:cubicBezTo>
                      <a:pt x="36000" y="203647"/>
                      <a:pt x="84353" y="252000"/>
                      <a:pt x="144000" y="252000"/>
                    </a:cubicBezTo>
                    <a:cubicBezTo>
                      <a:pt x="203647" y="252000"/>
                      <a:pt x="252000" y="203647"/>
                      <a:pt x="252000" y="144000"/>
                    </a:cubicBezTo>
                    <a:cubicBezTo>
                      <a:pt x="252000" y="84353"/>
                      <a:pt x="203647" y="36000"/>
                      <a:pt x="144000" y="36000"/>
                    </a:cubicBezTo>
                    <a:close/>
                    <a:moveTo>
                      <a:pt x="144000" y="0"/>
                    </a:moveTo>
                    <a:cubicBezTo>
                      <a:pt x="223529" y="0"/>
                      <a:pt x="288000" y="64471"/>
                      <a:pt x="288000" y="144000"/>
                    </a:cubicBezTo>
                    <a:cubicBezTo>
                      <a:pt x="288000" y="223529"/>
                      <a:pt x="223529" y="288000"/>
                      <a:pt x="144000" y="288000"/>
                    </a:cubicBezTo>
                    <a:cubicBezTo>
                      <a:pt x="64471" y="288000"/>
                      <a:pt x="0" y="223529"/>
                      <a:pt x="0" y="144000"/>
                    </a:cubicBezTo>
                    <a:cubicBezTo>
                      <a:pt x="0" y="64471"/>
                      <a:pt x="64471" y="0"/>
                      <a:pt x="144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1E478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1" name="TextBox 290"/>
            <p:cNvSpPr txBox="1"/>
            <p:nvPr/>
          </p:nvSpPr>
          <p:spPr>
            <a:xfrm>
              <a:off x="3303982" y="3583156"/>
              <a:ext cx="2289550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300" b="1" kern="0" dirty="0">
                  <a:solidFill>
                    <a:srgbClr val="1E4784"/>
                  </a:solidFill>
                  <a:cs typeface="Arial" panose="020B0604020202020204" pitchFamily="34" charset="0"/>
                </a:rPr>
                <a:t>Broader patient</a:t>
              </a:r>
              <a:br>
                <a:rPr lang="en-GB" sz="1300" b="1" kern="0" dirty="0">
                  <a:solidFill>
                    <a:srgbClr val="1E4784"/>
                  </a:solidFill>
                  <a:cs typeface="Arial" panose="020B0604020202020204" pitchFamily="34" charset="0"/>
                </a:rPr>
              </a:br>
              <a:r>
                <a:rPr lang="en-GB" sz="1300" b="1" kern="0" dirty="0">
                  <a:solidFill>
                    <a:srgbClr val="1E4784"/>
                  </a:solidFill>
                  <a:cs typeface="Arial" panose="020B0604020202020204" pitchFamily="34" charset="0"/>
                </a:rPr>
                <a:t>populations*</a:t>
              </a: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6155671" y="1984227"/>
            <a:ext cx="1620176" cy="1366169"/>
            <a:chOff x="6119264" y="2830112"/>
            <a:chExt cx="1620176" cy="1366169"/>
          </a:xfrm>
        </p:grpSpPr>
        <p:pic>
          <p:nvPicPr>
            <p:cNvPr id="295" name="Picture 2" descr="\\192.169.1.216\Amiculum\7.4\7point4\Clients\BI\Pradaxa\SPAF ACADEMY\601218_BI Open day launch event\Edit\04 Slides\Plenary\noun_7732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1E478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003" y="2830112"/>
              <a:ext cx="1026017" cy="102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6" name="Group 295"/>
            <p:cNvGrpSpPr/>
            <p:nvPr/>
          </p:nvGrpSpPr>
          <p:grpSpPr>
            <a:xfrm flipH="1">
              <a:off x="6371336" y="2945049"/>
              <a:ext cx="661511" cy="656806"/>
              <a:chOff x="1438950" y="3736148"/>
              <a:chExt cx="346329" cy="343866"/>
            </a:xfrm>
          </p:grpSpPr>
          <p:cxnSp>
            <p:nvCxnSpPr>
              <p:cNvPr id="298" name="Straight Connector 297"/>
              <p:cNvCxnSpPr/>
              <p:nvPr/>
            </p:nvCxnSpPr>
            <p:spPr>
              <a:xfrm>
                <a:off x="1685788" y="3980523"/>
                <a:ext cx="99491" cy="99491"/>
              </a:xfrm>
              <a:prstGeom prst="line">
                <a:avLst/>
              </a:prstGeom>
              <a:noFill/>
              <a:ln w="76200" cap="rnd" cmpd="sng" algn="ctr">
                <a:solidFill>
                  <a:srgbClr val="1E4784"/>
                </a:solidFill>
                <a:prstDash val="solid"/>
              </a:ln>
              <a:effectLst/>
            </p:spPr>
          </p:cxnSp>
          <p:sp>
            <p:nvSpPr>
              <p:cNvPr id="299" name="Oval 44"/>
              <p:cNvSpPr/>
              <p:nvPr/>
            </p:nvSpPr>
            <p:spPr>
              <a:xfrm>
                <a:off x="1438950" y="3736148"/>
                <a:ext cx="288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288000" h="288000">
                    <a:moveTo>
                      <a:pt x="144000" y="36000"/>
                    </a:moveTo>
                    <a:cubicBezTo>
                      <a:pt x="84353" y="36000"/>
                      <a:pt x="36000" y="84353"/>
                      <a:pt x="36000" y="144000"/>
                    </a:cubicBezTo>
                    <a:cubicBezTo>
                      <a:pt x="36000" y="203647"/>
                      <a:pt x="84353" y="252000"/>
                      <a:pt x="144000" y="252000"/>
                    </a:cubicBezTo>
                    <a:cubicBezTo>
                      <a:pt x="203647" y="252000"/>
                      <a:pt x="252000" y="203647"/>
                      <a:pt x="252000" y="144000"/>
                    </a:cubicBezTo>
                    <a:cubicBezTo>
                      <a:pt x="252000" y="84353"/>
                      <a:pt x="203647" y="36000"/>
                      <a:pt x="144000" y="36000"/>
                    </a:cubicBezTo>
                    <a:close/>
                    <a:moveTo>
                      <a:pt x="144000" y="0"/>
                    </a:moveTo>
                    <a:cubicBezTo>
                      <a:pt x="223529" y="0"/>
                      <a:pt x="288000" y="64471"/>
                      <a:pt x="288000" y="144000"/>
                    </a:cubicBezTo>
                    <a:cubicBezTo>
                      <a:pt x="288000" y="223529"/>
                      <a:pt x="223529" y="288000"/>
                      <a:pt x="144000" y="288000"/>
                    </a:cubicBezTo>
                    <a:cubicBezTo>
                      <a:pt x="64471" y="288000"/>
                      <a:pt x="0" y="223529"/>
                      <a:pt x="0" y="144000"/>
                    </a:cubicBezTo>
                    <a:cubicBezTo>
                      <a:pt x="0" y="64471"/>
                      <a:pt x="64471" y="0"/>
                      <a:pt x="144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1E478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" name="TextBox 296"/>
            <p:cNvSpPr txBox="1"/>
            <p:nvPr/>
          </p:nvSpPr>
          <p:spPr>
            <a:xfrm>
              <a:off x="6119264" y="3703838"/>
              <a:ext cx="1620176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300" b="1" kern="0" dirty="0">
                  <a:solidFill>
                    <a:srgbClr val="1E4784"/>
                  </a:solidFill>
                  <a:cs typeface="Arial" panose="020B0604020202020204" pitchFamily="34" charset="0"/>
                </a:rPr>
                <a:t>Different</a:t>
              </a:r>
              <a:br>
                <a:rPr lang="en-GB" sz="1300" b="1" kern="0" dirty="0">
                  <a:solidFill>
                    <a:srgbClr val="1E4784"/>
                  </a:solidFill>
                  <a:cs typeface="Arial" panose="020B0604020202020204" pitchFamily="34" charset="0"/>
                </a:rPr>
              </a:br>
              <a:r>
                <a:rPr lang="en-GB" sz="1300" b="1" kern="0" dirty="0">
                  <a:solidFill>
                    <a:srgbClr val="1E4784"/>
                  </a:solidFill>
                  <a:cs typeface="Arial" panose="020B0604020202020204" pitchFamily="34" charset="0"/>
                </a:rPr>
                <a:t>outcomes</a:t>
              </a:r>
            </a:p>
          </p:txBody>
        </p:sp>
      </p:grpSp>
      <p:sp>
        <p:nvSpPr>
          <p:cNvPr id="300" name="Evidence"/>
          <p:cNvSpPr txBox="1"/>
          <p:nvPr/>
        </p:nvSpPr>
        <p:spPr>
          <a:xfrm>
            <a:off x="466344" y="3943351"/>
            <a:ext cx="8211312" cy="612648"/>
          </a:xfrm>
          <a:prstGeom prst="rect">
            <a:avLst/>
          </a:prstGeom>
          <a:solidFill>
            <a:srgbClr val="DAECFC"/>
          </a:solidFill>
          <a:ln w="19050" cap="flat" cmpd="sng" algn="ctr">
            <a:noFill/>
            <a:prstDash val="solid"/>
          </a:ln>
          <a:effectLst/>
        </p:spPr>
        <p:txBody>
          <a:bodyPr lIns="55162" tIns="27579" rIns="55162" bIns="27579" rtlCol="0" anchor="ctr"/>
          <a:lstStyle>
            <a:defPPr>
              <a:defRPr lang="en-US"/>
            </a:defPPr>
            <a:lvl1pPr algn="ctr" defTabSz="551603" eaLnBrk="0" fontAlgn="base" hangingPunct="0">
              <a:spcBef>
                <a:spcPct val="0"/>
              </a:spcBef>
              <a:spcAft>
                <a:spcPct val="0"/>
              </a:spcAft>
              <a:defRPr sz="1400" b="1" kern="0">
                <a:solidFill>
                  <a:srgbClr val="0251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GB" dirty="0"/>
              <a:t>Practice-based studies should be interpreted with caution; </a:t>
            </a:r>
            <a:br>
              <a:rPr lang="en-GB" dirty="0"/>
            </a:br>
            <a:r>
              <a:rPr lang="en-GB" dirty="0"/>
              <a:t>however, these data can complement information from RCTs</a:t>
            </a:r>
          </a:p>
        </p:txBody>
      </p:sp>
    </p:spTree>
    <p:extLst>
      <p:ext uri="{BB962C8B-B14F-4D97-AF65-F5344CB8AC3E}">
        <p14:creationId xmlns:p14="http://schemas.microsoft.com/office/powerpoint/2010/main" val="37248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The safety of dabigatran in clinical practice has been evaluated in studies vs VKAs and other NOACs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38223" y="4703840"/>
            <a:ext cx="8801528" cy="378619"/>
          </a:xfrm>
        </p:spPr>
        <p:txBody>
          <a:bodyPr/>
          <a:lstStyle/>
          <a:p>
            <a:r>
              <a:rPr lang="en-GB" dirty="0"/>
              <a:t>*Patients in comparison cohorts summed across studies. 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351766"/>
              </p:ext>
            </p:extLst>
          </p:nvPr>
        </p:nvGraphicFramePr>
        <p:xfrm>
          <a:off x="705600" y="991800"/>
          <a:ext cx="5850000" cy="35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 rot="16200000">
            <a:off x="-1452880" y="2377009"/>
            <a:ext cx="385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number </a:t>
            </a:r>
          </a:p>
          <a:p>
            <a:pPr algn="ctr"/>
            <a:r>
              <a:rPr lang="en-GB" sz="11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RWE studies published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0480" y="965877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Comparator</a:t>
            </a:r>
            <a:endParaRPr lang="en-GB" sz="1400" b="1" dirty="0">
              <a:solidFill>
                <a:srgbClr val="034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80480" y="1382846"/>
            <a:ext cx="2997200" cy="261610"/>
            <a:chOff x="6471920" y="1492031"/>
            <a:chExt cx="2997200" cy="261610"/>
          </a:xfrm>
        </p:grpSpPr>
        <p:sp>
          <p:nvSpPr>
            <p:cNvPr id="20" name="Rectangle 19"/>
            <p:cNvSpPr/>
            <p:nvPr/>
          </p:nvSpPr>
          <p:spPr>
            <a:xfrm>
              <a:off x="6471920" y="1595120"/>
              <a:ext cx="101600" cy="101600"/>
            </a:xfrm>
            <a:prstGeom prst="rect">
              <a:avLst/>
            </a:prstGeom>
            <a:solidFill>
              <a:srgbClr val="5959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600" kern="0">
                <a:solidFill>
                  <a:srgbClr val="03497C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64960" y="1492031"/>
              <a:ext cx="2804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100" b="1" kern="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NOACs (n=8)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80480" y="1762338"/>
            <a:ext cx="2997200" cy="261610"/>
            <a:chOff x="6471920" y="1492031"/>
            <a:chExt cx="2997200" cy="261610"/>
          </a:xfrm>
        </p:grpSpPr>
        <p:sp>
          <p:nvSpPr>
            <p:cNvPr id="23" name="Rectangle 22"/>
            <p:cNvSpPr/>
            <p:nvPr/>
          </p:nvSpPr>
          <p:spPr>
            <a:xfrm>
              <a:off x="6471920" y="1595120"/>
              <a:ext cx="101600" cy="101600"/>
            </a:xfrm>
            <a:prstGeom prst="rect">
              <a:avLst/>
            </a:prstGeom>
            <a:solidFill>
              <a:srgbClr val="9C022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600" kern="0">
                <a:solidFill>
                  <a:srgbClr val="03497C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64960" y="1492031"/>
              <a:ext cx="2804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100" b="1" kern="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VKA (n=13)</a:t>
              </a:r>
            </a:p>
          </p:txBody>
        </p:sp>
      </p:grpSp>
      <p:sp>
        <p:nvSpPr>
          <p:cNvPr id="26" name="Evidence"/>
          <p:cNvSpPr txBox="1"/>
          <p:nvPr/>
        </p:nvSpPr>
        <p:spPr>
          <a:xfrm>
            <a:off x="6380481" y="3718666"/>
            <a:ext cx="2421048" cy="6841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>
              <a:defRPr/>
            </a:pPr>
            <a:r>
              <a:rPr lang="en-GB" sz="1200" b="1" kern="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October 2016,</a:t>
            </a:r>
            <a:br>
              <a:rPr lang="en-GB" sz="1200" b="1" kern="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kern="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practice-based studies</a:t>
            </a:r>
            <a:br>
              <a:rPr lang="en-GB" sz="1200" b="1" kern="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kern="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&gt;750 000 patients*</a:t>
            </a:r>
          </a:p>
        </p:txBody>
      </p:sp>
    </p:spTree>
    <p:extLst>
      <p:ext uri="{BB962C8B-B14F-4D97-AF65-F5344CB8AC3E}">
        <p14:creationId xmlns:p14="http://schemas.microsoft.com/office/powerpoint/2010/main" val="13397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The safety of dabigatran in clinical practice has been evaluated in studies from various sponsors</a:t>
            </a:r>
          </a:p>
        </p:txBody>
      </p:sp>
      <p:sp>
        <p:nvSpPr>
          <p:cNvPr id="19" name="Evidence"/>
          <p:cNvSpPr txBox="1"/>
          <p:nvPr/>
        </p:nvSpPr>
        <p:spPr>
          <a:xfrm>
            <a:off x="6380481" y="3718666"/>
            <a:ext cx="2421048" cy="6841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>
              <a:defRPr/>
            </a:pPr>
            <a:r>
              <a:rPr lang="en-GB" sz="1200" b="1" kern="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October 2016,</a:t>
            </a:r>
            <a:br>
              <a:rPr lang="en-GB" sz="1200" b="1" kern="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kern="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practice-based studies</a:t>
            </a:r>
            <a:br>
              <a:rPr lang="en-GB" sz="1200" b="1" kern="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kern="0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&gt;750 000 patients*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431789"/>
              </p:ext>
            </p:extLst>
          </p:nvPr>
        </p:nvGraphicFramePr>
        <p:xfrm>
          <a:off x="705600" y="991800"/>
          <a:ext cx="5850000" cy="35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 rot="16200000">
            <a:off x="-1452880" y="2377009"/>
            <a:ext cx="385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number </a:t>
            </a:r>
          </a:p>
          <a:p>
            <a:pPr algn="ctr"/>
            <a:r>
              <a:rPr lang="en-GB" sz="11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RWE studies published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80480" y="965875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34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380480" y="1382850"/>
            <a:ext cx="2997200" cy="261610"/>
            <a:chOff x="6471920" y="1492031"/>
            <a:chExt cx="2997200" cy="261610"/>
          </a:xfrm>
        </p:grpSpPr>
        <p:sp>
          <p:nvSpPr>
            <p:cNvPr id="40" name="Rectangle 39"/>
            <p:cNvSpPr/>
            <p:nvPr/>
          </p:nvSpPr>
          <p:spPr>
            <a:xfrm>
              <a:off x="6471920" y="1595120"/>
              <a:ext cx="101600" cy="101600"/>
            </a:xfrm>
            <a:prstGeom prst="rect">
              <a:avLst/>
            </a:prstGeom>
            <a:solidFill>
              <a:srgbClr val="0251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600" kern="0">
                <a:solidFill>
                  <a:srgbClr val="03497C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64960" y="1492031"/>
              <a:ext cx="2804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100" b="1" kern="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Boehringer Ingelheim (n=2)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80480" y="1772733"/>
            <a:ext cx="2997200" cy="261610"/>
            <a:chOff x="6471920" y="1492031"/>
            <a:chExt cx="2997200" cy="261610"/>
          </a:xfrm>
        </p:grpSpPr>
        <p:sp>
          <p:nvSpPr>
            <p:cNvPr id="43" name="Rectangle 42"/>
            <p:cNvSpPr/>
            <p:nvPr/>
          </p:nvSpPr>
          <p:spPr>
            <a:xfrm>
              <a:off x="6471920" y="1595120"/>
              <a:ext cx="101600" cy="101600"/>
            </a:xfrm>
            <a:prstGeom prst="rect">
              <a:avLst/>
            </a:prstGeom>
            <a:solidFill>
              <a:srgbClr val="BDBD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600" kern="0">
                <a:solidFill>
                  <a:srgbClr val="03497C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64960" y="1492031"/>
              <a:ext cx="2804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100" b="1" kern="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NOAC companies (n=7)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380480" y="2162610"/>
            <a:ext cx="2997200" cy="261610"/>
            <a:chOff x="6471920" y="1492031"/>
            <a:chExt cx="2997200" cy="261610"/>
          </a:xfrm>
        </p:grpSpPr>
        <p:sp>
          <p:nvSpPr>
            <p:cNvPr id="46" name="Rectangle 45"/>
            <p:cNvSpPr/>
            <p:nvPr/>
          </p:nvSpPr>
          <p:spPr>
            <a:xfrm>
              <a:off x="6471920" y="1595120"/>
              <a:ext cx="101600" cy="101600"/>
            </a:xfrm>
            <a:prstGeom prst="rect">
              <a:avLst/>
            </a:prstGeom>
            <a:solidFill>
              <a:srgbClr val="00737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600" kern="0">
                <a:solidFill>
                  <a:srgbClr val="03497C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64960" y="1492031"/>
              <a:ext cx="2804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100" b="1" kern="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FDA (n=2)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0480" y="2552630"/>
            <a:ext cx="2997200" cy="430887"/>
            <a:chOff x="6471920" y="1420911"/>
            <a:chExt cx="2997200" cy="430887"/>
          </a:xfrm>
        </p:grpSpPr>
        <p:sp>
          <p:nvSpPr>
            <p:cNvPr id="49" name="Rectangle 48"/>
            <p:cNvSpPr/>
            <p:nvPr/>
          </p:nvSpPr>
          <p:spPr>
            <a:xfrm>
              <a:off x="6471920" y="1595120"/>
              <a:ext cx="101600" cy="101600"/>
            </a:xfrm>
            <a:prstGeom prst="rect">
              <a:avLst/>
            </a:prstGeom>
            <a:solidFill>
              <a:srgbClr val="76B9F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600" kern="0" dirty="0">
                <a:solidFill>
                  <a:srgbClr val="03497C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64960" y="1420911"/>
              <a:ext cx="2804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100" b="1" kern="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Independent academic </a:t>
              </a:r>
            </a:p>
            <a:p>
              <a:pPr defTabSz="914400">
                <a:defRPr/>
              </a:pPr>
              <a:r>
                <a:rPr lang="en-GB" sz="1100" b="1" kern="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centres (n=9)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380480" y="3111782"/>
            <a:ext cx="2997200" cy="430887"/>
            <a:chOff x="6471920" y="1428010"/>
            <a:chExt cx="2997200" cy="430887"/>
          </a:xfrm>
        </p:grpSpPr>
        <p:sp>
          <p:nvSpPr>
            <p:cNvPr id="52" name="Rectangle 51"/>
            <p:cNvSpPr/>
            <p:nvPr/>
          </p:nvSpPr>
          <p:spPr>
            <a:xfrm>
              <a:off x="6471920" y="1508015"/>
              <a:ext cx="101600" cy="101600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600" kern="0" dirty="0">
                <a:solidFill>
                  <a:srgbClr val="03497C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664960" y="1428010"/>
              <a:ext cx="2804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GB" sz="1100" b="1" kern="0" dirty="0" err="1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Heathcare</a:t>
              </a:r>
              <a:r>
                <a:rPr lang="en-GB" sz="1100" b="1" kern="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database</a:t>
              </a:r>
              <a:br>
                <a:rPr lang="en-GB" sz="1100" b="1" kern="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00" b="1" kern="0" dirty="0">
                  <a:solidFill>
                    <a:srgbClr val="0349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(n=1)</a:t>
              </a:r>
            </a:p>
          </p:txBody>
        </p:sp>
      </p:grpSp>
      <p:sp>
        <p:nvSpPr>
          <p:cNvPr id="24" name="Text Placeholder 7"/>
          <p:cNvSpPr txBox="1">
            <a:spLocks/>
          </p:cNvSpPr>
          <p:nvPr/>
        </p:nvSpPr>
        <p:spPr>
          <a:xfrm>
            <a:off x="138223" y="4702775"/>
            <a:ext cx="8801528" cy="378619"/>
          </a:xfrm>
          <a:prstGeom prst="rect">
            <a:avLst/>
          </a:prstGeom>
        </p:spPr>
        <p:txBody>
          <a:bodyPr vert="horz" lIns="0" tIns="45715" rIns="91429" bIns="45715" rtlCol="0" anchor="b" anchorCtr="0">
            <a:noAutofit/>
          </a:bodyPr>
          <a:lstStyle>
            <a:lvl1pPr marL="0" indent="0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marL="742861" indent="-285716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3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8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3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8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4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3" indent="-228572" algn="l" defTabSz="9142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*Patients in comparison cohorts summed across studies.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4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SPAF_revised_colours">
      <a:dk1>
        <a:srgbClr val="03497C"/>
      </a:dk1>
      <a:lt1>
        <a:sysClr val="window" lastClr="FFFFFF"/>
      </a:lt1>
      <a:dk2>
        <a:srgbClr val="0084CB"/>
      </a:dk2>
      <a:lt2>
        <a:srgbClr val="B5CBD9"/>
      </a:lt2>
      <a:accent1>
        <a:srgbClr val="AC2117"/>
      </a:accent1>
      <a:accent2>
        <a:srgbClr val="0F5385"/>
      </a:accent2>
      <a:accent3>
        <a:srgbClr val="FF0000"/>
      </a:accent3>
      <a:accent4>
        <a:srgbClr val="03497C"/>
      </a:accent4>
      <a:accent5>
        <a:srgbClr val="356E99"/>
      </a:accent5>
      <a:accent6>
        <a:srgbClr val="B5CBD9"/>
      </a:accent6>
      <a:hlink>
        <a:srgbClr val="0084CB"/>
      </a:hlink>
      <a:folHlink>
        <a:srgbClr val="89C5F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noFill/>
        </a:ln>
      </a:spPr>
      <a:bodyPr rtlCol="0" anchor="ctr"/>
      <a:lstStyle>
        <a:defPPr>
          <a:defRPr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PAF_revised_colours">
      <a:dk1>
        <a:srgbClr val="03497C"/>
      </a:dk1>
      <a:lt1>
        <a:sysClr val="window" lastClr="FFFFFF"/>
      </a:lt1>
      <a:dk2>
        <a:srgbClr val="0084CB"/>
      </a:dk2>
      <a:lt2>
        <a:srgbClr val="B5CBD9"/>
      </a:lt2>
      <a:accent1>
        <a:srgbClr val="AC2117"/>
      </a:accent1>
      <a:accent2>
        <a:srgbClr val="0F5385"/>
      </a:accent2>
      <a:accent3>
        <a:srgbClr val="FF0000"/>
      </a:accent3>
      <a:accent4>
        <a:srgbClr val="03497C"/>
      </a:accent4>
      <a:accent5>
        <a:srgbClr val="356E99"/>
      </a:accent5>
      <a:accent6>
        <a:srgbClr val="B5CBD9"/>
      </a:accent6>
      <a:hlink>
        <a:srgbClr val="0084CB"/>
      </a:hlink>
      <a:folHlink>
        <a:srgbClr val="89C5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1_Office Theme">
  <a:themeElements>
    <a:clrScheme name="SPAF_revised_colours">
      <a:dk1>
        <a:srgbClr val="03497C"/>
      </a:dk1>
      <a:lt1>
        <a:sysClr val="window" lastClr="FFFFFF"/>
      </a:lt1>
      <a:dk2>
        <a:srgbClr val="0084CB"/>
      </a:dk2>
      <a:lt2>
        <a:srgbClr val="B5CBD9"/>
      </a:lt2>
      <a:accent1>
        <a:srgbClr val="AC2117"/>
      </a:accent1>
      <a:accent2>
        <a:srgbClr val="0F5385"/>
      </a:accent2>
      <a:accent3>
        <a:srgbClr val="FF0000"/>
      </a:accent3>
      <a:accent4>
        <a:srgbClr val="03497C"/>
      </a:accent4>
      <a:accent5>
        <a:srgbClr val="356E99"/>
      </a:accent5>
      <a:accent6>
        <a:srgbClr val="B5CBD9"/>
      </a:accent6>
      <a:hlink>
        <a:srgbClr val="0084CB"/>
      </a:hlink>
      <a:folHlink>
        <a:srgbClr val="89C5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8_Office Theme">
  <a:themeElements>
    <a:clrScheme name="SPAF_revised_colours">
      <a:dk1>
        <a:srgbClr val="03497C"/>
      </a:dk1>
      <a:lt1>
        <a:sysClr val="window" lastClr="FFFFFF"/>
      </a:lt1>
      <a:dk2>
        <a:srgbClr val="0084CB"/>
      </a:dk2>
      <a:lt2>
        <a:srgbClr val="B5CBD9"/>
      </a:lt2>
      <a:accent1>
        <a:srgbClr val="AC2117"/>
      </a:accent1>
      <a:accent2>
        <a:srgbClr val="0F5385"/>
      </a:accent2>
      <a:accent3>
        <a:srgbClr val="FF0000"/>
      </a:accent3>
      <a:accent4>
        <a:srgbClr val="03497C"/>
      </a:accent4>
      <a:accent5>
        <a:srgbClr val="356E99"/>
      </a:accent5>
      <a:accent6>
        <a:srgbClr val="B5CBD9"/>
      </a:accent6>
      <a:hlink>
        <a:srgbClr val="0084CB"/>
      </a:hlink>
      <a:folHlink>
        <a:srgbClr val="89C5F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noFill/>
        </a:ln>
      </a:spPr>
      <a:bodyPr rtlCol="0" anchor="ctr"/>
      <a:lstStyle>
        <a:defPPr>
          <a:defRPr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1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4_Office Theme">
  <a:themeElements>
    <a:clrScheme name="SPAF_revised_colours">
      <a:dk1>
        <a:srgbClr val="03497C"/>
      </a:dk1>
      <a:lt1>
        <a:sysClr val="window" lastClr="FFFFFF"/>
      </a:lt1>
      <a:dk2>
        <a:srgbClr val="0084CB"/>
      </a:dk2>
      <a:lt2>
        <a:srgbClr val="B5CBD9"/>
      </a:lt2>
      <a:accent1>
        <a:srgbClr val="AC2117"/>
      </a:accent1>
      <a:accent2>
        <a:srgbClr val="0F5385"/>
      </a:accent2>
      <a:accent3>
        <a:srgbClr val="FF0000"/>
      </a:accent3>
      <a:accent4>
        <a:srgbClr val="03497C"/>
      </a:accent4>
      <a:accent5>
        <a:srgbClr val="356E99"/>
      </a:accent5>
      <a:accent6>
        <a:srgbClr val="B5CBD9"/>
      </a:accent6>
      <a:hlink>
        <a:srgbClr val="0084CB"/>
      </a:hlink>
      <a:folHlink>
        <a:srgbClr val="89C5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3_Office Theme">
  <a:themeElements>
    <a:clrScheme name="SPAF_revised_colours">
      <a:dk1>
        <a:srgbClr val="03497C"/>
      </a:dk1>
      <a:lt1>
        <a:sysClr val="window" lastClr="FFFFFF"/>
      </a:lt1>
      <a:dk2>
        <a:srgbClr val="0084CB"/>
      </a:dk2>
      <a:lt2>
        <a:srgbClr val="B5CBD9"/>
      </a:lt2>
      <a:accent1>
        <a:srgbClr val="AC2117"/>
      </a:accent1>
      <a:accent2>
        <a:srgbClr val="0F5385"/>
      </a:accent2>
      <a:accent3>
        <a:srgbClr val="FF0000"/>
      </a:accent3>
      <a:accent4>
        <a:srgbClr val="03497C"/>
      </a:accent4>
      <a:accent5>
        <a:srgbClr val="356E99"/>
      </a:accent5>
      <a:accent6>
        <a:srgbClr val="B5CBD9"/>
      </a:accent6>
      <a:hlink>
        <a:srgbClr val="0084CB"/>
      </a:hlink>
      <a:folHlink>
        <a:srgbClr val="89C5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2016 colours">
      <a:dk1>
        <a:srgbClr val="0251A0"/>
      </a:dk1>
      <a:lt1>
        <a:srgbClr val="FFFFFF"/>
      </a:lt1>
      <a:dk2>
        <a:srgbClr val="0251A0"/>
      </a:dk2>
      <a:lt2>
        <a:srgbClr val="DAECFC"/>
      </a:lt2>
      <a:accent1>
        <a:srgbClr val="0251A0"/>
      </a:accent1>
      <a:accent2>
        <a:srgbClr val="D0033F"/>
      </a:accent2>
      <a:accent3>
        <a:srgbClr val="319B42"/>
      </a:accent3>
      <a:accent4>
        <a:srgbClr val="0084CB"/>
      </a:accent4>
      <a:accent5>
        <a:srgbClr val="005C84"/>
      </a:accent5>
      <a:accent6>
        <a:srgbClr val="8996A0"/>
      </a:accent6>
      <a:hlink>
        <a:srgbClr val="0084CB"/>
      </a:hlink>
      <a:folHlink>
        <a:srgbClr val="DAECF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dirty="0"/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1561</Words>
  <Application>Microsoft Office PowerPoint</Application>
  <PresentationFormat>On-screen Show (16:9)</PresentationFormat>
  <Paragraphs>299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1_Office Theme</vt:lpstr>
      <vt:lpstr>Office Theme</vt:lpstr>
      <vt:lpstr>21_Office Theme</vt:lpstr>
      <vt:lpstr>8_Office Theme</vt:lpstr>
      <vt:lpstr>24_Office Theme</vt:lpstr>
      <vt:lpstr>13_Office Theme</vt:lpstr>
      <vt:lpstr>2_Office Theme</vt:lpstr>
      <vt:lpstr>Dabigatran: Real world evidence summary</vt:lpstr>
      <vt:lpstr>Four pivotal studies including over 71 000 patients have compared NOACs with warfarin for stroke prevention in AF</vt:lpstr>
      <vt:lpstr>Dabigatran showed favourable safety and efficacy vs warfarin in the RE-LY® trial</vt:lpstr>
      <vt:lpstr>What if, in RE-LY®, dabigatran had been given according to the EU label?</vt:lpstr>
      <vt:lpstr>Dabigatran provides superior safety and efficacy  vs warfarin when used according to the EU label*</vt:lpstr>
      <vt:lpstr>Dabigatran’s well-studied, approved doses allow individualized care for patients</vt:lpstr>
      <vt:lpstr>Analyses of practice-based data complement data  from RCTs</vt:lpstr>
      <vt:lpstr>The safety of dabigatran in clinical practice has been evaluated in studies vs VKAs and other NOACs</vt:lpstr>
      <vt:lpstr>The safety of dabigatran in clinical practice has been evaluated in studies from various sponsors</vt:lpstr>
      <vt:lpstr>Data from clinical practice consistently confirm the favourable safety profile of dabigatran vs warfarin</vt:lpstr>
      <vt:lpstr>Numerous practice-based studies demonstrate similar safety profiles for dabigatran and apixaban</vt:lpstr>
      <vt:lpstr>Numerous practice-based studies demonstrate the favourable safety profile of dabigatran vs rivaroxaban</vt:lpstr>
      <vt:lpstr>Evidence from clinical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Safety, efficacy, control: the new standard in anticoagulation care</dc:title>
  <dc:creator>Thomas Oecken Richards</dc:creator>
  <cp:lastModifiedBy>Trivedi,Dr.,Prabhav</cp:lastModifiedBy>
  <cp:revision>245</cp:revision>
  <cp:lastPrinted>2016-02-19T20:26:22Z</cp:lastPrinted>
  <dcterms:created xsi:type="dcterms:W3CDTF">2014-11-24T14:16:35Z</dcterms:created>
  <dcterms:modified xsi:type="dcterms:W3CDTF">2017-11-09T03:30:57Z</dcterms:modified>
</cp:coreProperties>
</file>